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6007B"/>
    <a:srgbClr val="FF3399"/>
    <a:srgbClr val="FF33CC"/>
    <a:srgbClr val="FF99FF"/>
    <a:srgbClr val="FFEFFF"/>
    <a:srgbClr val="FF0000"/>
    <a:srgbClr val="2642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9214" autoAdjust="0"/>
  </p:normalViewPr>
  <p:slideViewPr>
    <p:cSldViewPr>
      <p:cViewPr varScale="1">
        <p:scale>
          <a:sx n="114" d="100"/>
          <a:sy n="114" d="100"/>
        </p:scale>
        <p:origin x="-1554" y="-102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10" Type="http://schemas.openxmlformats.org/officeDocument/2006/relationships/image" Target="../media/image70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38.wmf"/><Relationship Id="rId1" Type="http://schemas.openxmlformats.org/officeDocument/2006/relationships/image" Target="../media/image44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4" Type="http://schemas.openxmlformats.org/officeDocument/2006/relationships/image" Target="../media/image5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4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2C45DFA-CADB-4E50-B511-27F104B187D0}" type="datetimeFigureOut">
              <a:rPr lang="en-US"/>
              <a:pPr>
                <a:defRPr/>
              </a:pPr>
              <a:t>3/22/2011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8EE0277-5108-4A1E-8D16-BD263CF2D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 dirty="0">
              <a:latin typeface="+mn-ea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5630AE-1946-49C7-AEAD-2DDC98C341AF}" type="slidenum">
              <a:rPr lang="en-US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mtClean="0"/>
              <a:t>斯巴達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B4BE3C-6DCF-4ACF-8BC9-353DA67998D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TW" altLang="en-US" smtClean="0"/>
              <a:t>施瓦辛格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D675EEB-C9C4-4432-BFC4-F65202AEE83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/>
              <a:t>Pre-process: 0-&gt;1 and 255-&gt;254, record the location map Lm</a:t>
            </a:r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25A0F9-EC00-48E3-B523-DF37BCC88A3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ln w="15875"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91927F-71CD-490E-86D9-7361A29904C4}" type="datetime1">
              <a:rPr lang="en-US" altLang="zh-TW"/>
              <a:pPr>
                <a:defRPr/>
              </a:pPr>
              <a:t>3/22/2011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D2684-BFEC-4FD7-AF3F-03AFCE3C75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B7C06-55AA-4FD5-8441-2451C0656EFC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E9425-76D5-4888-A910-BAB49C02AB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41521-27F7-43E6-AFFB-D13D3C7403FE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12CDC-5512-45C9-8AA5-C111F0EB27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2E6A62-E4AA-4F93-93D5-EEB035660F17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388C1C8-BC63-41C2-BC10-4640FDAB3C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947E4-2A6E-477A-9471-557AAF5F6720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CCBD7-5E92-46BB-8052-AAD226836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2C331-D3BE-45A4-B673-15918B5337B7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9F16A-F15B-4ABC-9B8F-D2EE942D9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07B49-BE37-4435-8ED9-7B09ED6AAF59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08930-7AD1-445B-9139-2C865B8DA5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23DC9-FAAA-453E-8CB6-25D316DBE205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D16B4-ED02-4EEA-9C45-3AFA829C7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AFAB2-434B-4472-BD78-003BFCDA7FD3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51B01-22C4-4CB5-BDDF-FA6CEB3B69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46BCC-14BE-4084-8397-3FC6F71A2547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F524B-D4DF-4B92-9113-255801FEB2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69F17-FB9A-4B77-A09E-B847E2C9899B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CA701-F9EF-45DC-8679-5B210740CC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DEEFF31-D56C-4027-AA84-B00E80E97D97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991042C-AEEB-4C04-B223-ABC3D5EDD6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ln w="19050">
            <a:solidFill>
              <a:srgbClr val="FF6600"/>
            </a:solidFill>
          </a:ln>
          <a:solidFill>
            <a:schemeClr val="bg1"/>
          </a:solidFill>
          <a:effectLst>
            <a:glow rad="63500">
              <a:srgbClr val="FF6600">
                <a:alpha val="40000"/>
              </a:srgbClr>
            </a:glow>
          </a:effectLst>
          <a:latin typeface="+mj-lt"/>
          <a:ea typeface="+mj-ea"/>
          <a:cs typeface="Segoe U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Franklin Gothic Medium" pitchFamily="34" charset="0"/>
          <a:cs typeface="Segoe U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Franklin Gothic Medium" pitchFamily="34" charset="0"/>
          <a:cs typeface="Segoe U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Franklin Gothic Medium" pitchFamily="34" charset="0"/>
          <a:cs typeface="Segoe U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Franklin Gothic Medium" pitchFamily="34" charset="0"/>
          <a:cs typeface="Segoe U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Franklin Gothic Medium" pitchFamily="34" charset="0"/>
          <a:cs typeface="Segoe U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Franklin Gothic Medium" pitchFamily="34" charset="0"/>
          <a:cs typeface="Segoe U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Franklin Gothic Medium" pitchFamily="34" charset="0"/>
          <a:cs typeface="Segoe U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Franklin Gothic Medium" pitchFamily="34" charset="0"/>
          <a:cs typeface="Segoe U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0054A8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kern="1200">
          <a:solidFill>
            <a:srgbClr val="0054A8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0054A8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 kern="1200">
          <a:solidFill>
            <a:srgbClr val="0054A8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0054A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6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3.png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png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6.bin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6.png"/><Relationship Id="rId9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43.png"/><Relationship Id="rId10" Type="http://schemas.openxmlformats.org/officeDocument/2006/relationships/oleObject" Target="../embeddings/oleObject26.bin"/><Relationship Id="rId4" Type="http://schemas.openxmlformats.org/officeDocument/2006/relationships/image" Target="../media/image42.png"/><Relationship Id="rId9" Type="http://schemas.openxmlformats.org/officeDocument/2006/relationships/oleObject" Target="../embeddings/oleObject2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oleObject" Target="../embeddings/oleObject48.bin"/><Relationship Id="rId3" Type="http://schemas.openxmlformats.org/officeDocument/2006/relationships/image" Target="../media/image71.emf"/><Relationship Id="rId7" Type="http://schemas.openxmlformats.org/officeDocument/2006/relationships/oleObject" Target="../embeddings/oleObject42.bin"/><Relationship Id="rId12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1.bin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0.bin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39.bin"/><Relationship Id="rId9" Type="http://schemas.openxmlformats.org/officeDocument/2006/relationships/oleObject" Target="../embeddings/oleObject4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50.bin"/><Relationship Id="rId4" Type="http://schemas.openxmlformats.org/officeDocument/2006/relationships/oleObject" Target="../embeddings/oleObject49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468313" y="1196975"/>
            <a:ext cx="8280400" cy="5040313"/>
          </a:xfrm>
          <a:prstGeom prst="rect">
            <a:avLst/>
          </a:prstGeom>
          <a:solidFill>
            <a:schemeClr val="bg2">
              <a:alpha val="89803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5363" name="Title 1"/>
          <p:cNvSpPr>
            <a:spLocks noGrp="1"/>
          </p:cNvSpPr>
          <p:nvPr>
            <p:ph type="ctrTitle"/>
          </p:nvPr>
        </p:nvSpPr>
        <p:spPr bwMode="auto">
          <a:xfrm>
            <a:off x="685800" y="1484313"/>
            <a:ext cx="7772400" cy="2376487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z="3200" b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新細明體" pitchFamily="18" charset="-120"/>
              </a:rPr>
              <a:t>Reversible Data Embedding for High Quality Images Using Interpolation and Reference Pixel Distribution Mechanism</a:t>
            </a:r>
            <a:r>
              <a:rPr lang="en-US" altLang="zh-TW" sz="4000" smtClean="0">
                <a:ln>
                  <a:noFill/>
                </a:ln>
                <a:effectLst/>
                <a:ea typeface="新細明體" pitchFamily="18" charset="-120"/>
              </a:rPr>
              <a:t> </a:t>
            </a:r>
            <a:endParaRPr lang="zh-HK" altLang="en-US" sz="4000" smtClean="0">
              <a:ln>
                <a:noFill/>
              </a:ln>
              <a:effectLst/>
              <a:ea typeface="新細明體" pitchFamily="18" charset="-120"/>
            </a:endParaRPr>
          </a:p>
        </p:txBody>
      </p:sp>
      <p:sp>
        <p:nvSpPr>
          <p:cNvPr id="15364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TW" sz="2000" smtClean="0">
                <a:ln>
                  <a:noFill/>
                </a:ln>
                <a:solidFill>
                  <a:srgbClr val="FF0000"/>
                </a:solidFill>
                <a:effectLst/>
                <a:ea typeface="新細明體" pitchFamily="18" charset="-120"/>
              </a:rPr>
              <a:t>Journal of Visual Communication and Image Representation, vol. 22, no. 2, pp. 131-140, 2011.</a:t>
            </a:r>
            <a:r>
              <a:rPr lang="en-US" altLang="zh-TW" sz="2000" b="0" smtClean="0">
                <a:ln>
                  <a:noFill/>
                </a:ln>
                <a:solidFill>
                  <a:srgbClr val="FF0000"/>
                </a:solidFill>
                <a:effectLst/>
                <a:ea typeface="新細明體" pitchFamily="18" charset="-120"/>
              </a:rPr>
              <a:t> </a:t>
            </a:r>
          </a:p>
          <a:p>
            <a:pPr eaLnBrk="1" hangingPunct="1"/>
            <a:endParaRPr lang="en-US" altLang="zh-TW" sz="2000" b="0" smtClean="0">
              <a:ln>
                <a:noFill/>
              </a:ln>
              <a:solidFill>
                <a:srgbClr val="FF0000"/>
              </a:solidFill>
              <a:effectLst/>
              <a:ea typeface="新細明體" pitchFamily="18" charset="-120"/>
            </a:endParaRPr>
          </a:p>
          <a:p>
            <a:pPr eaLnBrk="1" hangingPunct="1"/>
            <a:r>
              <a:rPr lang="en-US" altLang="zh-TW" b="0" smtClean="0">
                <a:ln>
                  <a:noFill/>
                </a:ln>
                <a:solidFill>
                  <a:srgbClr val="0054A8"/>
                </a:solidFill>
                <a:effectLst/>
                <a:ea typeface="新細明體" pitchFamily="18" charset="-120"/>
              </a:rPr>
              <a:t>Speaker: Prof. Tung-Shou Chen</a:t>
            </a:r>
            <a:endParaRPr lang="en-US" altLang="zh-HK" b="0" smtClean="0">
              <a:ln>
                <a:noFill/>
              </a:ln>
              <a:solidFill>
                <a:srgbClr val="0054A8"/>
              </a:solidFill>
              <a:effectLst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Proposed Method</a:t>
            </a:r>
          </a:p>
        </p:txBody>
      </p:sp>
      <p:pic>
        <p:nvPicPr>
          <p:cNvPr id="22531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563813"/>
            <a:ext cx="3529013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 Box 9"/>
          <p:cNvSpPr txBox="1">
            <a:spLocks noChangeArrowheads="1"/>
          </p:cNvSpPr>
          <p:nvPr/>
        </p:nvSpPr>
        <p:spPr bwMode="auto">
          <a:xfrm>
            <a:off x="468313" y="1412875"/>
            <a:ext cx="4983162" cy="8001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/>
            <a:r>
              <a:rPr lang="en-US" altLang="zh-TW" sz="2400">
                <a:solidFill>
                  <a:srgbClr val="F6007B"/>
                </a:solidFill>
                <a:latin typeface="Times New Roman" pitchFamily="18" charset="0"/>
                <a:ea typeface="標楷體" pitchFamily="65" charset="-120"/>
              </a:rPr>
              <a:t>The distribution of smooth and complex regions of the Lena Image.</a:t>
            </a:r>
            <a:r>
              <a:rPr lang="en-US" altLang="zh-TW" sz="2400">
                <a:solidFill>
                  <a:srgbClr val="FF6699"/>
                </a:solidFill>
                <a:latin typeface="Times New Roman" pitchFamily="18" charset="0"/>
                <a:ea typeface="標楷體" pitchFamily="65" charset="-120"/>
              </a:rPr>
              <a:t> </a:t>
            </a:r>
          </a:p>
        </p:txBody>
      </p:sp>
      <p:sp>
        <p:nvSpPr>
          <p:cNvPr id="22533" name="Rectangle 10"/>
          <p:cNvSpPr>
            <a:spLocks noChangeArrowheads="1"/>
          </p:cNvSpPr>
          <p:nvPr/>
        </p:nvSpPr>
        <p:spPr bwMode="auto">
          <a:xfrm>
            <a:off x="5219700" y="2563813"/>
            <a:ext cx="215900" cy="2333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2534" name="Text Box 12"/>
          <p:cNvSpPr txBox="1">
            <a:spLocks noChangeArrowheads="1"/>
          </p:cNvSpPr>
          <p:nvPr/>
        </p:nvSpPr>
        <p:spPr bwMode="auto">
          <a:xfrm>
            <a:off x="5580063" y="2492375"/>
            <a:ext cx="2305050" cy="2889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en-US" altLang="zh-TW" sz="2000">
                <a:solidFill>
                  <a:schemeClr val="accent1"/>
                </a:solidFill>
                <a:latin typeface="Times New Roman" pitchFamily="18" charset="0"/>
              </a:rPr>
              <a:t>Smooth Region</a:t>
            </a:r>
            <a:endParaRPr lang="en-US" altLang="zh-TW" sz="2000">
              <a:solidFill>
                <a:schemeClr val="accent1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2535" name="Rectangle 13"/>
          <p:cNvSpPr>
            <a:spLocks noChangeArrowheads="1"/>
          </p:cNvSpPr>
          <p:nvPr/>
        </p:nvSpPr>
        <p:spPr bwMode="auto">
          <a:xfrm>
            <a:off x="5219700" y="2982913"/>
            <a:ext cx="215900" cy="228600"/>
          </a:xfrm>
          <a:prstGeom prst="rect">
            <a:avLst/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2536" name="Text Box 14"/>
          <p:cNvSpPr txBox="1">
            <a:spLocks noChangeArrowheads="1"/>
          </p:cNvSpPr>
          <p:nvPr/>
        </p:nvSpPr>
        <p:spPr bwMode="auto">
          <a:xfrm>
            <a:off x="5580063" y="2924175"/>
            <a:ext cx="2305050" cy="3000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en-US" altLang="zh-TW" sz="2000">
                <a:solidFill>
                  <a:schemeClr val="accent1"/>
                </a:solidFill>
                <a:latin typeface="Times New Roman" pitchFamily="18" charset="0"/>
              </a:rPr>
              <a:t>Moderate Region</a:t>
            </a:r>
            <a:endParaRPr lang="en-US" altLang="zh-TW" sz="2000">
              <a:solidFill>
                <a:schemeClr val="accent1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2537" name="Text Box 16"/>
          <p:cNvSpPr txBox="1">
            <a:spLocks noChangeArrowheads="1"/>
          </p:cNvSpPr>
          <p:nvPr/>
        </p:nvSpPr>
        <p:spPr bwMode="auto">
          <a:xfrm>
            <a:off x="5568950" y="3382963"/>
            <a:ext cx="2087563" cy="228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en-US" altLang="zh-TW" sz="2000">
                <a:solidFill>
                  <a:schemeClr val="accent1"/>
                </a:solidFill>
                <a:latin typeface="Times New Roman" pitchFamily="18" charset="0"/>
              </a:rPr>
              <a:t>Complex Region</a:t>
            </a:r>
            <a:endParaRPr lang="en-US" altLang="zh-TW" sz="2000">
              <a:solidFill>
                <a:schemeClr val="accent1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2538" name="Rectangle 17"/>
          <p:cNvSpPr>
            <a:spLocks noChangeArrowheads="1"/>
          </p:cNvSpPr>
          <p:nvPr/>
        </p:nvSpPr>
        <p:spPr bwMode="auto">
          <a:xfrm>
            <a:off x="5219700" y="3414713"/>
            <a:ext cx="215900" cy="228600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22539" name="Picture 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4219575"/>
            <a:ext cx="36004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日期版面配置區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1DA3F3B-FF04-4E8D-A106-5B37712EA4BB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1A29D-632A-4CC5-ADD9-DF869E91A927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 bwMode="auto">
          <a:xfrm>
            <a:off x="179388" y="274638"/>
            <a:ext cx="8785225" cy="11430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altLang="zh-TW" sz="4000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Reference Pixel Distribution Mechanism (1/2)</a:t>
            </a:r>
            <a:endParaRPr lang="zh-TW" altLang="en-US" sz="4000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pic>
        <p:nvPicPr>
          <p:cNvPr id="23555" name="Picture 1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3429000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427413"/>
            <a:ext cx="244792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1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mtClean="0">
                <a:ea typeface="新細明體" pitchFamily="18" charset="-120"/>
              </a:rPr>
              <a:t>A binary image representing the locations of reference pixels is constructed according the local image activity. </a:t>
            </a:r>
            <a:endParaRPr lang="zh-TW" altLang="en-US" smtClean="0">
              <a:ea typeface="新細明體" pitchFamily="18" charset="-120"/>
            </a:endParaRPr>
          </a:p>
        </p:txBody>
      </p:sp>
      <p:sp>
        <p:nvSpPr>
          <p:cNvPr id="23558" name="Text Box 127"/>
          <p:cNvSpPr txBox="1">
            <a:spLocks noChangeArrowheads="1"/>
          </p:cNvSpPr>
          <p:nvPr/>
        </p:nvSpPr>
        <p:spPr bwMode="auto">
          <a:xfrm>
            <a:off x="1547813" y="6021388"/>
            <a:ext cx="1584325" cy="2873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en-US" altLang="zh-TW" sz="2000">
                <a:solidFill>
                  <a:srgbClr val="F6007B"/>
                </a:solidFill>
                <a:latin typeface="Times New Roman" pitchFamily="18" charset="0"/>
              </a:rPr>
              <a:t>Cover Image</a:t>
            </a:r>
            <a:endParaRPr lang="en-US" altLang="zh-TW" sz="2000">
              <a:solidFill>
                <a:srgbClr val="F6007B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3559" name="Text Box 128"/>
          <p:cNvSpPr txBox="1">
            <a:spLocks noChangeArrowheads="1"/>
          </p:cNvSpPr>
          <p:nvPr/>
        </p:nvSpPr>
        <p:spPr bwMode="auto">
          <a:xfrm>
            <a:off x="5364163" y="6021388"/>
            <a:ext cx="1584325" cy="2873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en-US" altLang="zh-TW" sz="2000">
                <a:solidFill>
                  <a:srgbClr val="F6007B"/>
                </a:solidFill>
                <a:latin typeface="Times New Roman" pitchFamily="18" charset="0"/>
              </a:rPr>
              <a:t>Binary Image</a:t>
            </a:r>
            <a:endParaRPr lang="en-US" altLang="zh-TW" sz="2000">
              <a:solidFill>
                <a:srgbClr val="F6007B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8" name="日期版面配置區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EAD9966-0248-4B55-8ABD-9C45C89087F4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337192-CEDB-4B1A-9C1A-DE8F51074DA0}" type="slidenum">
              <a:rPr lang="en-US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altLang="zh-TW" sz="4000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Reference Pixel Distribution Mechanism (2/2)</a:t>
            </a:r>
            <a:endParaRPr lang="zh-TW" altLang="en-US" sz="4000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sp>
        <p:nvSpPr>
          <p:cNvPr id="307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410200" cy="4525963"/>
          </a:xfrm>
        </p:spPr>
        <p:txBody>
          <a:bodyPr/>
          <a:lstStyle/>
          <a:p>
            <a:pPr eaLnBrk="1" hangingPunct="1"/>
            <a:r>
              <a:rPr lang="en-US" altLang="zh-TW" smtClean="0">
                <a:ea typeface="新細明體" pitchFamily="18" charset="-120"/>
              </a:rPr>
              <a:t>In smooth regions, less reference pixels are chosen to increase the capacity. </a:t>
            </a:r>
          </a:p>
          <a:p>
            <a:pPr eaLnBrk="1" hangingPunct="1">
              <a:buFontTx/>
              <a:buNone/>
            </a:pPr>
            <a:endParaRPr lang="en-US" altLang="zh-TW" smtClean="0">
              <a:ea typeface="新細明體" pitchFamily="18" charset="-120"/>
            </a:endParaRPr>
          </a:p>
          <a:p>
            <a:pPr eaLnBrk="1" hangingPunct="1"/>
            <a:endParaRPr lang="en-US" altLang="zh-TW" sz="1400" smtClean="0">
              <a:ea typeface="新細明體" pitchFamily="18" charset="-120"/>
            </a:endParaRPr>
          </a:p>
          <a:p>
            <a:pPr eaLnBrk="1" hangingPunct="1"/>
            <a:r>
              <a:rPr lang="en-US" altLang="zh-TW" smtClean="0">
                <a:ea typeface="新細明體" pitchFamily="18" charset="-120"/>
              </a:rPr>
              <a:t>In complex regions, more reference pixels are chosen to reduce the distortion.</a:t>
            </a:r>
            <a:endParaRPr lang="zh-TW" altLang="en-US" smtClean="0">
              <a:ea typeface="新細明體" pitchFamily="18" charset="-120"/>
            </a:endParaRPr>
          </a:p>
        </p:txBody>
      </p:sp>
      <p:pic>
        <p:nvPicPr>
          <p:cNvPr id="307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1412875"/>
            <a:ext cx="237648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3933825"/>
            <a:ext cx="237648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3074" name="Object 6"/>
          <p:cNvGraphicFramePr>
            <a:graphicFrameLocks noChangeAspect="1"/>
          </p:cNvGraphicFramePr>
          <p:nvPr/>
        </p:nvGraphicFramePr>
        <p:xfrm>
          <a:off x="900113" y="3213100"/>
          <a:ext cx="4968875" cy="576263"/>
        </p:xfrm>
        <a:graphic>
          <a:graphicData uri="http://schemas.openxmlformats.org/presentationml/2006/ole">
            <p:oleObj spid="_x0000_s3074" name="Equation" r:id="rId5" imgW="2057400" imgH="241300" progId="Equation.DSMT4">
              <p:embed/>
            </p:oleObj>
          </a:graphicData>
        </a:graphic>
      </p:graphicFrame>
      <p:sp>
        <p:nvSpPr>
          <p:cNvPr id="3081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3075" name="Object 9"/>
          <p:cNvGraphicFramePr>
            <a:graphicFrameLocks noChangeAspect="1"/>
          </p:cNvGraphicFramePr>
          <p:nvPr/>
        </p:nvGraphicFramePr>
        <p:xfrm>
          <a:off x="900113" y="5589588"/>
          <a:ext cx="5040312" cy="582612"/>
        </p:xfrm>
        <a:graphic>
          <a:graphicData uri="http://schemas.openxmlformats.org/presentationml/2006/ole">
            <p:oleObj spid="_x0000_s3075" name="Equation" r:id="rId6" imgW="2057400" imgH="241300" progId="Equation.DSMT4">
              <p:embed/>
            </p:oleObj>
          </a:graphicData>
        </a:graphic>
      </p:graphicFrame>
      <p:sp>
        <p:nvSpPr>
          <p:cNvPr id="10" name="日期版面配置區 9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A34C410-1F0D-4566-BCE7-7A2DFAF71E80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34E6E9-6090-4C89-9C0A-2F6D4C353DC2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Binary Images</a:t>
            </a:r>
          </a:p>
        </p:txBody>
      </p:sp>
      <p:pic>
        <p:nvPicPr>
          <p:cNvPr id="410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916113"/>
            <a:ext cx="396081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916113"/>
            <a:ext cx="396081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7"/>
          <p:cNvGraphicFramePr>
            <a:graphicFrameLocks noChangeAspect="1"/>
          </p:cNvGraphicFramePr>
          <p:nvPr/>
        </p:nvGraphicFramePr>
        <p:xfrm>
          <a:off x="1908175" y="5949950"/>
          <a:ext cx="936625" cy="407988"/>
        </p:xfrm>
        <a:graphic>
          <a:graphicData uri="http://schemas.openxmlformats.org/presentationml/2006/ole">
            <p:oleObj spid="_x0000_s4098" name="Equation" r:id="rId5" imgW="368140" imgH="165028" progId="Equation.DSMT4">
              <p:embed/>
            </p:oleObj>
          </a:graphicData>
        </a:graphic>
      </p:graphicFrame>
      <p:graphicFrame>
        <p:nvGraphicFramePr>
          <p:cNvPr id="4099" name="Object 6"/>
          <p:cNvGraphicFramePr>
            <a:graphicFrameLocks noChangeAspect="1"/>
          </p:cNvGraphicFramePr>
          <p:nvPr/>
        </p:nvGraphicFramePr>
        <p:xfrm>
          <a:off x="3203575" y="1268413"/>
          <a:ext cx="2305050" cy="517525"/>
        </p:xfrm>
        <a:graphic>
          <a:graphicData uri="http://schemas.openxmlformats.org/presentationml/2006/ole">
            <p:oleObj spid="_x0000_s4099" name="Equation" r:id="rId6" imgW="1016000" imgH="228600" progId="Equation.DSMT4">
              <p:embed/>
            </p:oleObj>
          </a:graphicData>
        </a:graphic>
      </p:graphicFrame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062413" y="2959100"/>
            <a:ext cx="2222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TW" altLang="en-US" sz="120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endParaRPr lang="zh-TW" altLang="en-US">
              <a:latin typeface="Franklin Gothic Book" pitchFamily="34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4062413" y="3395663"/>
            <a:ext cx="2603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TW" sz="120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, </a:t>
            </a:r>
            <a:endParaRPr lang="en-US" altLang="zh-TW">
              <a:latin typeface="Franklin Gothic Book" pitchFamily="34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4106" name="Rectangle 11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4100" name="Object 10"/>
          <p:cNvGraphicFramePr>
            <a:graphicFrameLocks noChangeAspect="1"/>
          </p:cNvGraphicFramePr>
          <p:nvPr/>
        </p:nvGraphicFramePr>
        <p:xfrm>
          <a:off x="5940425" y="5949950"/>
          <a:ext cx="935038" cy="455613"/>
        </p:xfrm>
        <a:graphic>
          <a:graphicData uri="http://schemas.openxmlformats.org/presentationml/2006/ole">
            <p:oleObj spid="_x0000_s4100" name="Equation" r:id="rId7" imgW="368140" imgH="177723" progId="Equation.DSMT4">
              <p:embed/>
            </p:oleObj>
          </a:graphicData>
        </a:graphic>
      </p:graphicFrame>
      <p:sp>
        <p:nvSpPr>
          <p:cNvPr id="11" name="日期版面配置區 10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0C56235-AD6F-4FCF-B29E-09538E1F576D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58B528-990D-4174-AC1C-B4BDE905FE53}" type="slidenum">
              <a:rPr lang="en-US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Embedding Procedures</a:t>
            </a:r>
            <a:r>
              <a:rPr lang="en-US" altLang="zh-TW" smtClean="0">
                <a:ln>
                  <a:noFill/>
                </a:ln>
                <a:effectLst/>
                <a:ea typeface="新細明體" pitchFamily="18" charset="-120"/>
              </a:rPr>
              <a:t> </a:t>
            </a:r>
          </a:p>
        </p:txBody>
      </p:sp>
      <p:sp>
        <p:nvSpPr>
          <p:cNvPr id="5129" name="Text Box 4"/>
          <p:cNvSpPr txBox="1">
            <a:spLocks noChangeArrowheads="1"/>
          </p:cNvSpPr>
          <p:nvPr/>
        </p:nvSpPr>
        <p:spPr bwMode="auto">
          <a:xfrm>
            <a:off x="542925" y="3041650"/>
            <a:ext cx="131286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TW">
                <a:latin typeface="Times New Roman" pitchFamily="18" charset="0"/>
              </a:rPr>
              <a:t>Cover image </a:t>
            </a:r>
            <a:r>
              <a:rPr lang="en-US" altLang="zh-TW" i="1">
                <a:latin typeface="Times New Roman" pitchFamily="18" charset="0"/>
              </a:rPr>
              <a:t>I</a:t>
            </a:r>
            <a:endParaRPr lang="en-US" altLang="zh-TW"/>
          </a:p>
        </p:txBody>
      </p:sp>
      <p:pic>
        <p:nvPicPr>
          <p:cNvPr id="5130" name="Picture 5" descr="lena1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" y="1916113"/>
            <a:ext cx="1122363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1" name="Text Box 6"/>
          <p:cNvSpPr txBox="1">
            <a:spLocks noChangeArrowheads="1"/>
          </p:cNvSpPr>
          <p:nvPr/>
        </p:nvSpPr>
        <p:spPr bwMode="auto">
          <a:xfrm>
            <a:off x="1749425" y="2103438"/>
            <a:ext cx="13128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80000"/>
              </a:lnSpc>
            </a:pPr>
            <a:r>
              <a:rPr lang="en-US" altLang="zh-TW">
                <a:latin typeface="Times New Roman" pitchFamily="18" charset="0"/>
              </a:rPr>
              <a:t>Pre-process</a:t>
            </a:r>
            <a:endParaRPr lang="en-US" altLang="zh-TW"/>
          </a:p>
        </p:txBody>
      </p:sp>
      <p:pic>
        <p:nvPicPr>
          <p:cNvPr id="5132" name="Picture 7" descr="lena1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1916113"/>
            <a:ext cx="1123950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33" name="AutoShape 8"/>
          <p:cNvCxnSpPr>
            <a:cxnSpLocks noChangeShapeType="1"/>
          </p:cNvCxnSpPr>
          <p:nvPr/>
        </p:nvCxnSpPr>
        <p:spPr bwMode="auto">
          <a:xfrm>
            <a:off x="1665288" y="2479675"/>
            <a:ext cx="1177925" cy="0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graphicFrame>
        <p:nvGraphicFramePr>
          <p:cNvPr id="5122" name="Object 9"/>
          <p:cNvGraphicFramePr>
            <a:graphicFrameLocks noChangeAspect="1"/>
          </p:cNvGraphicFramePr>
          <p:nvPr/>
        </p:nvGraphicFramePr>
        <p:xfrm>
          <a:off x="3475038" y="3089275"/>
          <a:ext cx="244475" cy="268288"/>
        </p:xfrm>
        <a:graphic>
          <a:graphicData uri="http://schemas.openxmlformats.org/presentationml/2006/ole">
            <p:oleObj spid="_x0000_s5122" name="Equation" r:id="rId5" imgW="126720" imgH="139680" progId="Equation.DSMT4">
              <p:embed/>
            </p:oleObj>
          </a:graphicData>
        </a:graphic>
      </p:graphicFrame>
      <p:pic>
        <p:nvPicPr>
          <p:cNvPr id="513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33988" y="1916113"/>
            <a:ext cx="11255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35" name="AutoShape 11"/>
          <p:cNvCxnSpPr>
            <a:cxnSpLocks noChangeShapeType="1"/>
          </p:cNvCxnSpPr>
          <p:nvPr/>
        </p:nvCxnSpPr>
        <p:spPr bwMode="auto">
          <a:xfrm>
            <a:off x="3967163" y="2479675"/>
            <a:ext cx="1266825" cy="0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sp>
        <p:nvSpPr>
          <p:cNvPr id="5136" name="Text Box 12"/>
          <p:cNvSpPr txBox="1">
            <a:spLocks noChangeArrowheads="1"/>
          </p:cNvSpPr>
          <p:nvPr/>
        </p:nvSpPr>
        <p:spPr bwMode="auto">
          <a:xfrm>
            <a:off x="4068763" y="1989138"/>
            <a:ext cx="1198562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80000"/>
              </a:lnSpc>
            </a:pPr>
            <a:r>
              <a:rPr lang="en-US" altLang="zh-TW" sz="1600">
                <a:latin typeface="Times New Roman" pitchFamily="18" charset="0"/>
              </a:rPr>
              <a:t>Create binary image </a:t>
            </a:r>
            <a:r>
              <a:rPr lang="en-US" altLang="zh-TW" sz="1600" i="1">
                <a:latin typeface="Times New Roman" pitchFamily="18" charset="0"/>
              </a:rPr>
              <a:t>B</a:t>
            </a:r>
            <a:endParaRPr lang="en-US" altLang="zh-TW" sz="1600"/>
          </a:p>
        </p:txBody>
      </p:sp>
      <p:sp>
        <p:nvSpPr>
          <p:cNvPr id="5137" name="Text Box 13"/>
          <p:cNvSpPr txBox="1">
            <a:spLocks noChangeArrowheads="1"/>
          </p:cNvSpPr>
          <p:nvPr/>
        </p:nvSpPr>
        <p:spPr bwMode="auto">
          <a:xfrm>
            <a:off x="5233988" y="3041650"/>
            <a:ext cx="112553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altLang="zh-TW" i="1">
                <a:latin typeface="Times New Roman" pitchFamily="18" charset="0"/>
              </a:rPr>
              <a:t>B</a:t>
            </a:r>
            <a:endParaRPr lang="en-US" altLang="zh-TW"/>
          </a:p>
        </p:txBody>
      </p:sp>
      <p:pic>
        <p:nvPicPr>
          <p:cNvPr id="5138" name="Picture 14" descr="lena1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7125" y="1916113"/>
            <a:ext cx="11271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39" name="AutoShape 15"/>
          <p:cNvCxnSpPr>
            <a:cxnSpLocks noChangeShapeType="1"/>
          </p:cNvCxnSpPr>
          <p:nvPr/>
        </p:nvCxnSpPr>
        <p:spPr bwMode="auto">
          <a:xfrm>
            <a:off x="6359525" y="2479675"/>
            <a:ext cx="1117600" cy="0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sp>
        <p:nvSpPr>
          <p:cNvPr id="5140" name="Text Box 16"/>
          <p:cNvSpPr txBox="1">
            <a:spLocks noChangeArrowheads="1"/>
          </p:cNvSpPr>
          <p:nvPr/>
        </p:nvSpPr>
        <p:spPr bwMode="auto">
          <a:xfrm>
            <a:off x="6424613" y="1916113"/>
            <a:ext cx="12001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80000"/>
              </a:lnSpc>
            </a:pPr>
            <a:r>
              <a:rPr lang="en-US" altLang="zh-TW" sz="1600">
                <a:latin typeface="Times New Roman" pitchFamily="18" charset="0"/>
              </a:rPr>
              <a:t>Interpolate image</a:t>
            </a:r>
            <a:endParaRPr lang="en-US" altLang="zh-TW" sz="1600"/>
          </a:p>
        </p:txBody>
      </p:sp>
      <p:sp>
        <p:nvSpPr>
          <p:cNvPr id="5141" name="Text Box 17"/>
          <p:cNvSpPr txBox="1">
            <a:spLocks noChangeArrowheads="1"/>
          </p:cNvSpPr>
          <p:nvPr/>
        </p:nvSpPr>
        <p:spPr bwMode="auto">
          <a:xfrm>
            <a:off x="7297738" y="3041650"/>
            <a:ext cx="112712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altLang="zh-TW" i="1">
                <a:latin typeface="Times New Roman" pitchFamily="18" charset="0"/>
              </a:rPr>
              <a:t>P</a:t>
            </a:r>
            <a:endParaRPr lang="en-US" altLang="zh-TW"/>
          </a:p>
        </p:txBody>
      </p:sp>
      <p:pic>
        <p:nvPicPr>
          <p:cNvPr id="5142" name="Picture 18"/>
          <p:cNvPicPr>
            <a:picLocks noChangeAspect="1" noChangeArrowheads="1"/>
          </p:cNvPicPr>
          <p:nvPr/>
        </p:nvPicPr>
        <p:blipFill>
          <a:blip r:embed="rId7" cstate="print">
            <a:lum contrast="-48000"/>
          </a:blip>
          <a:srcRect/>
          <a:stretch>
            <a:fillRect/>
          </a:stretch>
        </p:blipFill>
        <p:spPr bwMode="auto">
          <a:xfrm>
            <a:off x="2744788" y="4265613"/>
            <a:ext cx="12096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3" name="Object 19"/>
          <p:cNvGraphicFramePr>
            <a:graphicFrameLocks noChangeAspect="1"/>
          </p:cNvGraphicFramePr>
          <p:nvPr/>
        </p:nvGraphicFramePr>
        <p:xfrm>
          <a:off x="3201988" y="5465763"/>
          <a:ext cx="293687" cy="322262"/>
        </p:xfrm>
        <a:graphic>
          <a:graphicData uri="http://schemas.openxmlformats.org/presentationml/2006/ole">
            <p:oleObj spid="_x0000_s5123" name="Equation" r:id="rId8" imgW="126720" imgH="139680" progId="Equation.DSMT4">
              <p:embed/>
            </p:oleObj>
          </a:graphicData>
        </a:graphic>
      </p:graphicFrame>
      <p:graphicFrame>
        <p:nvGraphicFramePr>
          <p:cNvPr id="5124" name="Object 20"/>
          <p:cNvGraphicFramePr>
            <a:graphicFrameLocks noChangeAspect="1"/>
          </p:cNvGraphicFramePr>
          <p:nvPr/>
        </p:nvGraphicFramePr>
        <p:xfrm>
          <a:off x="5372100" y="4244975"/>
          <a:ext cx="523875" cy="223838"/>
        </p:xfrm>
        <a:graphic>
          <a:graphicData uri="http://schemas.openxmlformats.org/presentationml/2006/ole">
            <p:oleObj spid="_x0000_s5124" name="Equation" r:id="rId9" imgW="317160" imgH="139680" progId="Equation.DSMT4">
              <p:embed/>
            </p:oleObj>
          </a:graphicData>
        </a:graphic>
      </p:graphicFrame>
      <p:sp>
        <p:nvSpPr>
          <p:cNvPr id="5143" name="Text Box 21"/>
          <p:cNvSpPr txBox="1">
            <a:spLocks noChangeArrowheads="1"/>
          </p:cNvSpPr>
          <p:nvPr/>
        </p:nvSpPr>
        <p:spPr bwMode="auto">
          <a:xfrm>
            <a:off x="468313" y="4492625"/>
            <a:ext cx="1196975" cy="49053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36000" tIns="0" rIns="0" bIns="0"/>
          <a:lstStyle/>
          <a:p>
            <a:pPr>
              <a:lnSpc>
                <a:spcPct val="80000"/>
              </a:lnSpc>
            </a:pPr>
            <a:r>
              <a:rPr lang="en-US" altLang="zh-TW">
                <a:latin typeface="Times New Roman" pitchFamily="18" charset="0"/>
              </a:rPr>
              <a:t>Side Information </a:t>
            </a:r>
            <a:endParaRPr lang="en-US" altLang="zh-TW"/>
          </a:p>
        </p:txBody>
      </p:sp>
      <p:cxnSp>
        <p:nvCxnSpPr>
          <p:cNvPr id="5144" name="AutoShape 22"/>
          <p:cNvCxnSpPr>
            <a:cxnSpLocks noChangeShapeType="1"/>
            <a:endCxn id="5143" idx="0"/>
          </p:cNvCxnSpPr>
          <p:nvPr/>
        </p:nvCxnSpPr>
        <p:spPr bwMode="auto">
          <a:xfrm flipH="1">
            <a:off x="1066800" y="2479675"/>
            <a:ext cx="598488" cy="2012950"/>
          </a:xfrm>
          <a:prstGeom prst="bentConnector4">
            <a:avLst>
              <a:gd name="adj1" fmla="val -70296"/>
              <a:gd name="adj2" fmla="val 63880"/>
            </a:avLst>
          </a:prstGeom>
          <a:noFill/>
          <a:ln w="19050">
            <a:solidFill>
              <a:srgbClr val="264260"/>
            </a:solidFill>
            <a:miter lim="800000"/>
            <a:headEnd/>
            <a:tailEnd type="triangle" w="med" len="med"/>
          </a:ln>
        </p:spPr>
      </p:cxnSp>
      <p:sp>
        <p:nvSpPr>
          <p:cNvPr id="5145" name="Text Box 23"/>
          <p:cNvSpPr txBox="1">
            <a:spLocks noChangeArrowheads="1"/>
          </p:cNvSpPr>
          <p:nvPr/>
        </p:nvSpPr>
        <p:spPr bwMode="auto">
          <a:xfrm>
            <a:off x="468313" y="5065713"/>
            <a:ext cx="1196975" cy="493712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36000" tIns="0" rIns="0" bIns="0"/>
          <a:lstStyle/>
          <a:p>
            <a:pPr>
              <a:lnSpc>
                <a:spcPct val="80000"/>
              </a:lnSpc>
              <a:spcBef>
                <a:spcPts val="538"/>
              </a:spcBef>
            </a:pPr>
            <a:r>
              <a:rPr lang="en-US" altLang="zh-TW">
                <a:latin typeface="Times New Roman" pitchFamily="18" charset="0"/>
              </a:rPr>
              <a:t>Secret Data</a:t>
            </a:r>
            <a:endParaRPr lang="en-US" altLang="zh-TW"/>
          </a:p>
        </p:txBody>
      </p:sp>
      <p:pic>
        <p:nvPicPr>
          <p:cNvPr id="5146" name="Picture 24"/>
          <p:cNvPicPr>
            <a:picLocks noChangeAspect="1" noChangeArrowheads="1"/>
          </p:cNvPicPr>
          <p:nvPr/>
        </p:nvPicPr>
        <p:blipFill>
          <a:blip r:embed="rId7" cstate="print">
            <a:lum contrast="-48000"/>
          </a:blip>
          <a:srcRect/>
          <a:stretch>
            <a:fillRect/>
          </a:stretch>
        </p:blipFill>
        <p:spPr bwMode="auto">
          <a:xfrm>
            <a:off x="4997450" y="4265613"/>
            <a:ext cx="1208088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47" name="AutoShape 25"/>
          <p:cNvCxnSpPr>
            <a:cxnSpLocks noChangeShapeType="1"/>
          </p:cNvCxnSpPr>
          <p:nvPr/>
        </p:nvCxnSpPr>
        <p:spPr bwMode="auto">
          <a:xfrm>
            <a:off x="1665288" y="4738688"/>
            <a:ext cx="552450" cy="236537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264260"/>
            </a:solidFill>
            <a:miter lim="800000"/>
            <a:headEnd/>
            <a:tailEnd type="triangle" w="sm" len="sm"/>
          </a:ln>
        </p:spPr>
      </p:cxnSp>
      <p:graphicFrame>
        <p:nvGraphicFramePr>
          <p:cNvPr id="5125" name="Object 26"/>
          <p:cNvGraphicFramePr>
            <a:graphicFrameLocks noChangeAspect="1"/>
          </p:cNvGraphicFramePr>
          <p:nvPr/>
        </p:nvGraphicFramePr>
        <p:xfrm>
          <a:off x="5435600" y="5440363"/>
          <a:ext cx="381000" cy="347662"/>
        </p:xfrm>
        <a:graphic>
          <a:graphicData uri="http://schemas.openxmlformats.org/presentationml/2006/ole">
            <p:oleObj spid="_x0000_s5125" name="Equation" r:id="rId10" imgW="152280" imgH="139680" progId="Equation.DSMT4">
              <p:embed/>
            </p:oleObj>
          </a:graphicData>
        </a:graphic>
      </p:graphicFrame>
      <p:graphicFrame>
        <p:nvGraphicFramePr>
          <p:cNvPr id="5126" name="Object 27"/>
          <p:cNvGraphicFramePr>
            <a:graphicFrameLocks noChangeAspect="1"/>
          </p:cNvGraphicFramePr>
          <p:nvPr/>
        </p:nvGraphicFramePr>
        <p:xfrm>
          <a:off x="2627313" y="3932238"/>
          <a:ext cx="650875" cy="288925"/>
        </p:xfrm>
        <a:graphic>
          <a:graphicData uri="http://schemas.openxmlformats.org/presentationml/2006/ole">
            <p:oleObj spid="_x0000_s5126" name="Equation" r:id="rId11" imgW="317160" imgH="139680" progId="Equation.DSMT4">
              <p:embed/>
            </p:oleObj>
          </a:graphicData>
        </a:graphic>
      </p:graphicFrame>
      <p:pic>
        <p:nvPicPr>
          <p:cNvPr id="5148" name="Picture 28" descr="lena1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8375" y="4310063"/>
            <a:ext cx="112395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49" name="AutoShape 29"/>
          <p:cNvCxnSpPr>
            <a:cxnSpLocks noChangeShapeType="1"/>
          </p:cNvCxnSpPr>
          <p:nvPr/>
        </p:nvCxnSpPr>
        <p:spPr bwMode="auto">
          <a:xfrm>
            <a:off x="6205538" y="4870450"/>
            <a:ext cx="1112837" cy="3175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graphicFrame>
        <p:nvGraphicFramePr>
          <p:cNvPr id="5127" name="Object 30"/>
          <p:cNvGraphicFramePr>
            <a:graphicFrameLocks noChangeAspect="1"/>
          </p:cNvGraphicFramePr>
          <p:nvPr/>
        </p:nvGraphicFramePr>
        <p:xfrm>
          <a:off x="6424613" y="4521200"/>
          <a:ext cx="811212" cy="328613"/>
        </p:xfrm>
        <a:graphic>
          <a:graphicData uri="http://schemas.openxmlformats.org/presentationml/2006/ole">
            <p:oleObj spid="_x0000_s5127" name="Equation" r:id="rId12" imgW="342720" imgH="139680" progId="Equation.DSMT4">
              <p:embed/>
            </p:oleObj>
          </a:graphicData>
        </a:graphic>
      </p:graphicFrame>
      <p:sp>
        <p:nvSpPr>
          <p:cNvPr id="5150" name="Text Box 31"/>
          <p:cNvSpPr txBox="1">
            <a:spLocks noChangeArrowheads="1"/>
          </p:cNvSpPr>
          <p:nvPr/>
        </p:nvSpPr>
        <p:spPr bwMode="auto">
          <a:xfrm>
            <a:off x="7216775" y="5537200"/>
            <a:ext cx="153193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TW">
                <a:latin typeface="Times New Roman" pitchFamily="18" charset="0"/>
              </a:rPr>
              <a:t>Stego image </a:t>
            </a:r>
            <a:r>
              <a:rPr lang="en-US" altLang="zh-TW" i="1">
                <a:latin typeface="Times New Roman" pitchFamily="18" charset="0"/>
              </a:rPr>
              <a:t>Is</a:t>
            </a:r>
            <a:endParaRPr lang="en-US" altLang="zh-TW"/>
          </a:p>
        </p:txBody>
      </p:sp>
      <p:sp>
        <p:nvSpPr>
          <p:cNvPr id="5151" name="Text Box 32"/>
          <p:cNvSpPr txBox="1">
            <a:spLocks noChangeArrowheads="1"/>
          </p:cNvSpPr>
          <p:nvPr/>
        </p:nvSpPr>
        <p:spPr bwMode="auto">
          <a:xfrm>
            <a:off x="4068763" y="4505325"/>
            <a:ext cx="71437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TW">
                <a:latin typeface="Times New Roman" pitchFamily="18" charset="0"/>
              </a:rPr>
              <a:t>Embed</a:t>
            </a:r>
            <a:endParaRPr lang="en-US" altLang="zh-TW"/>
          </a:p>
        </p:txBody>
      </p:sp>
      <p:sp>
        <p:nvSpPr>
          <p:cNvPr id="5152" name="Rectangle 33"/>
          <p:cNvSpPr>
            <a:spLocks noChangeArrowheads="1"/>
          </p:cNvSpPr>
          <p:nvPr/>
        </p:nvSpPr>
        <p:spPr bwMode="auto">
          <a:xfrm>
            <a:off x="1993900" y="4870450"/>
            <a:ext cx="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5153" name="AutoShape 34"/>
          <p:cNvCxnSpPr>
            <a:cxnSpLocks noChangeShapeType="1"/>
          </p:cNvCxnSpPr>
          <p:nvPr/>
        </p:nvCxnSpPr>
        <p:spPr bwMode="auto">
          <a:xfrm flipV="1">
            <a:off x="1665288" y="4975225"/>
            <a:ext cx="552450" cy="338138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264260"/>
            </a:solidFill>
            <a:miter lim="800000"/>
            <a:headEnd/>
            <a:tailEnd type="triangle" w="med" len="med"/>
          </a:ln>
        </p:spPr>
      </p:cxnSp>
      <p:sp>
        <p:nvSpPr>
          <p:cNvPr id="5154" name="Oval 35"/>
          <p:cNvSpPr>
            <a:spLocks noChangeArrowheads="1"/>
          </p:cNvSpPr>
          <p:nvPr/>
        </p:nvSpPr>
        <p:spPr bwMode="auto">
          <a:xfrm>
            <a:off x="2217738" y="4972050"/>
            <a:ext cx="3175" cy="31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155" name="Oval 36"/>
          <p:cNvSpPr>
            <a:spLocks noChangeArrowheads="1"/>
          </p:cNvSpPr>
          <p:nvPr/>
        </p:nvSpPr>
        <p:spPr bwMode="auto">
          <a:xfrm>
            <a:off x="4422775" y="4881563"/>
            <a:ext cx="0" cy="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5156" name="AutoShape 37"/>
          <p:cNvCxnSpPr>
            <a:cxnSpLocks noChangeShapeType="1"/>
          </p:cNvCxnSpPr>
          <p:nvPr/>
        </p:nvCxnSpPr>
        <p:spPr bwMode="auto">
          <a:xfrm flipV="1">
            <a:off x="3292475" y="4881563"/>
            <a:ext cx="1130300" cy="1068387"/>
          </a:xfrm>
          <a:prstGeom prst="bentConnector2">
            <a:avLst/>
          </a:prstGeom>
          <a:noFill/>
          <a:ln w="19050">
            <a:solidFill>
              <a:srgbClr val="264260"/>
            </a:solidFill>
            <a:miter lim="800000"/>
            <a:headEnd/>
            <a:tailEnd type="triangle" w="med" len="med"/>
          </a:ln>
        </p:spPr>
      </p:cxnSp>
      <p:cxnSp>
        <p:nvCxnSpPr>
          <p:cNvPr id="5157" name="AutoShape 38"/>
          <p:cNvCxnSpPr>
            <a:cxnSpLocks noChangeShapeType="1"/>
          </p:cNvCxnSpPr>
          <p:nvPr/>
        </p:nvCxnSpPr>
        <p:spPr bwMode="auto">
          <a:xfrm>
            <a:off x="3954463" y="4870450"/>
            <a:ext cx="1042987" cy="3175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sp>
        <p:nvSpPr>
          <p:cNvPr id="5158" name="Oval 39"/>
          <p:cNvSpPr>
            <a:spLocks noChangeArrowheads="1"/>
          </p:cNvSpPr>
          <p:nvPr/>
        </p:nvSpPr>
        <p:spPr bwMode="auto">
          <a:xfrm>
            <a:off x="3289300" y="5949950"/>
            <a:ext cx="3175" cy="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5159" name="AutoShape 40"/>
          <p:cNvCxnSpPr>
            <a:cxnSpLocks noChangeShapeType="1"/>
          </p:cNvCxnSpPr>
          <p:nvPr/>
        </p:nvCxnSpPr>
        <p:spPr bwMode="auto">
          <a:xfrm rot="16200000" flipH="1">
            <a:off x="2267744" y="4928394"/>
            <a:ext cx="974725" cy="1068387"/>
          </a:xfrm>
          <a:prstGeom prst="bentConnector2">
            <a:avLst/>
          </a:prstGeom>
          <a:noFill/>
          <a:ln w="19050">
            <a:solidFill>
              <a:srgbClr val="264260"/>
            </a:solidFill>
            <a:miter lim="800000"/>
            <a:headEnd/>
            <a:tailEnd type="none" w="sm" len="sm"/>
          </a:ln>
        </p:spPr>
      </p:cxnSp>
      <p:cxnSp>
        <p:nvCxnSpPr>
          <p:cNvPr id="5160" name="AutoShape 42"/>
          <p:cNvCxnSpPr>
            <a:cxnSpLocks noChangeShapeType="1"/>
          </p:cNvCxnSpPr>
          <p:nvPr/>
        </p:nvCxnSpPr>
        <p:spPr bwMode="auto">
          <a:xfrm flipH="1">
            <a:off x="3349625" y="2479675"/>
            <a:ext cx="5254625" cy="1785938"/>
          </a:xfrm>
          <a:prstGeom prst="bentConnector4">
            <a:avLst>
              <a:gd name="adj1" fmla="val -4352"/>
              <a:gd name="adj2" fmla="val 65690"/>
            </a:avLst>
          </a:prstGeom>
          <a:noFill/>
          <a:ln w="19050">
            <a:solidFill>
              <a:srgbClr val="264260"/>
            </a:solidFill>
            <a:miter lim="800000"/>
            <a:headEnd/>
            <a:tailEnd type="triangle" w="med" len="med"/>
          </a:ln>
        </p:spPr>
      </p:cxnSp>
      <p:sp>
        <p:nvSpPr>
          <p:cNvPr id="41" name="日期版面配置區 40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0BC7266-67E2-4363-93AD-975120A70204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42" name="投影片編號版面配置區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CF236E-CDA0-4D11-8EBF-00C02080A183}" type="slidenum">
              <a:rPr lang="en-US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Extraction &amp; Recovery</a:t>
            </a:r>
          </a:p>
        </p:txBody>
      </p:sp>
      <p:sp>
        <p:nvSpPr>
          <p:cNvPr id="6152" name="Text Box 4"/>
          <p:cNvSpPr txBox="1">
            <a:spLocks noChangeArrowheads="1"/>
          </p:cNvSpPr>
          <p:nvPr/>
        </p:nvSpPr>
        <p:spPr bwMode="auto">
          <a:xfrm>
            <a:off x="395288" y="3041650"/>
            <a:ext cx="146050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TW">
                <a:latin typeface="Times New Roman" pitchFamily="18" charset="0"/>
              </a:rPr>
              <a:t>Stego image </a:t>
            </a:r>
            <a:r>
              <a:rPr lang="en-US" altLang="zh-TW" i="1">
                <a:latin typeface="Times New Roman" pitchFamily="18" charset="0"/>
              </a:rPr>
              <a:t>Is</a:t>
            </a:r>
            <a:endParaRPr lang="en-US" altLang="zh-TW"/>
          </a:p>
        </p:txBody>
      </p:sp>
      <p:pic>
        <p:nvPicPr>
          <p:cNvPr id="6153" name="Picture 5" descr="lena1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1916113"/>
            <a:ext cx="1122363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6563" y="1916113"/>
            <a:ext cx="11255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155" name="AutoShape 11"/>
          <p:cNvCxnSpPr>
            <a:cxnSpLocks noChangeShapeType="1"/>
          </p:cNvCxnSpPr>
          <p:nvPr/>
        </p:nvCxnSpPr>
        <p:spPr bwMode="auto">
          <a:xfrm>
            <a:off x="1665288" y="2479675"/>
            <a:ext cx="1311275" cy="0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811338" y="1989138"/>
            <a:ext cx="1198562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80000"/>
              </a:lnSpc>
            </a:pPr>
            <a:r>
              <a:rPr lang="en-US" altLang="zh-TW" sz="1600">
                <a:latin typeface="Times New Roman" pitchFamily="18" charset="0"/>
              </a:rPr>
              <a:t>Create binary image </a:t>
            </a:r>
            <a:r>
              <a:rPr lang="en-US" altLang="zh-TW" sz="1600" i="1">
                <a:latin typeface="Times New Roman" pitchFamily="18" charset="0"/>
              </a:rPr>
              <a:t>B</a:t>
            </a:r>
            <a:endParaRPr lang="en-US" altLang="zh-TW" sz="1600"/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059113" y="2997200"/>
            <a:ext cx="1125537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altLang="zh-TW" i="1">
                <a:latin typeface="Times New Roman" pitchFamily="18" charset="0"/>
              </a:rPr>
              <a:t>B</a:t>
            </a:r>
            <a:endParaRPr lang="en-US" altLang="zh-TW"/>
          </a:p>
        </p:txBody>
      </p:sp>
      <p:pic>
        <p:nvPicPr>
          <p:cNvPr id="6158" name="Picture 14" descr="lena1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1916113"/>
            <a:ext cx="1127125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159" name="AutoShape 15"/>
          <p:cNvCxnSpPr>
            <a:cxnSpLocks noChangeShapeType="1"/>
          </p:cNvCxnSpPr>
          <p:nvPr/>
        </p:nvCxnSpPr>
        <p:spPr bwMode="auto">
          <a:xfrm>
            <a:off x="4102100" y="2479675"/>
            <a:ext cx="1117600" cy="0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4167188" y="1916113"/>
            <a:ext cx="12001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lnSpc>
                <a:spcPct val="80000"/>
              </a:lnSpc>
            </a:pPr>
            <a:r>
              <a:rPr lang="en-US" altLang="zh-TW" sz="1600">
                <a:latin typeface="Times New Roman" pitchFamily="18" charset="0"/>
              </a:rPr>
              <a:t>Interpolate image</a:t>
            </a:r>
            <a:endParaRPr lang="en-US" altLang="zh-TW" sz="1600"/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5219700" y="2997200"/>
            <a:ext cx="1127125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altLang="zh-TW" i="1">
                <a:latin typeface="Times New Roman" pitchFamily="18" charset="0"/>
              </a:rPr>
              <a:t>P</a:t>
            </a:r>
            <a:endParaRPr lang="en-US" altLang="zh-TW"/>
          </a:p>
        </p:txBody>
      </p:sp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5" cstate="print">
            <a:lum contrast="-48000"/>
          </a:blip>
          <a:srcRect/>
          <a:stretch>
            <a:fillRect/>
          </a:stretch>
        </p:blipFill>
        <p:spPr bwMode="auto">
          <a:xfrm>
            <a:off x="1665288" y="4244975"/>
            <a:ext cx="12096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6" name="Object 19"/>
          <p:cNvGraphicFramePr>
            <a:graphicFrameLocks noChangeAspect="1"/>
          </p:cNvGraphicFramePr>
          <p:nvPr/>
        </p:nvGraphicFramePr>
        <p:xfrm>
          <a:off x="2093913" y="5445125"/>
          <a:ext cx="352425" cy="322263"/>
        </p:xfrm>
        <a:graphic>
          <a:graphicData uri="http://schemas.openxmlformats.org/presentationml/2006/ole">
            <p:oleObj spid="_x0000_s6146" name="Equation" r:id="rId6" imgW="152280" imgH="139680" progId="Equation.DSMT4">
              <p:embed/>
            </p:oleObj>
          </a:graphicData>
        </a:graphic>
      </p:graphicFrame>
      <p:graphicFrame>
        <p:nvGraphicFramePr>
          <p:cNvPr id="6147" name="Object 20"/>
          <p:cNvGraphicFramePr>
            <a:graphicFrameLocks noChangeAspect="1"/>
          </p:cNvGraphicFramePr>
          <p:nvPr/>
        </p:nvGraphicFramePr>
        <p:xfrm>
          <a:off x="5435600" y="4005263"/>
          <a:ext cx="712788" cy="223837"/>
        </p:xfrm>
        <a:graphic>
          <a:graphicData uri="http://schemas.openxmlformats.org/presentationml/2006/ole">
            <p:oleObj spid="_x0000_s6147" name="Equation" r:id="rId7" imgW="317160" imgH="139680" progId="Equation.DSMT4">
              <p:embed/>
            </p:oleObj>
          </a:graphicData>
        </a:graphic>
      </p:graphicFrame>
      <p:sp>
        <p:nvSpPr>
          <p:cNvPr id="6163" name="Text Box 21"/>
          <p:cNvSpPr txBox="1">
            <a:spLocks noChangeArrowheads="1"/>
          </p:cNvSpPr>
          <p:nvPr/>
        </p:nvSpPr>
        <p:spPr bwMode="auto">
          <a:xfrm>
            <a:off x="5940425" y="5373688"/>
            <a:ext cx="1196975" cy="490537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36000" tIns="0" rIns="0" bIns="0"/>
          <a:lstStyle/>
          <a:p>
            <a:pPr>
              <a:lnSpc>
                <a:spcPct val="80000"/>
              </a:lnSpc>
            </a:pPr>
            <a:r>
              <a:rPr lang="en-US" altLang="zh-TW">
                <a:latin typeface="Times New Roman" pitchFamily="18" charset="0"/>
              </a:rPr>
              <a:t>Side Information </a:t>
            </a:r>
            <a:endParaRPr lang="en-US" altLang="zh-TW"/>
          </a:p>
        </p:txBody>
      </p:sp>
      <p:sp>
        <p:nvSpPr>
          <p:cNvPr id="6164" name="Text Box 23"/>
          <p:cNvSpPr txBox="1">
            <a:spLocks noChangeArrowheads="1"/>
          </p:cNvSpPr>
          <p:nvPr/>
        </p:nvSpPr>
        <p:spPr bwMode="auto">
          <a:xfrm>
            <a:off x="3059113" y="5589588"/>
            <a:ext cx="1196975" cy="360362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36000" tIns="0" rIns="0" bIns="0"/>
          <a:lstStyle/>
          <a:p>
            <a:pPr>
              <a:lnSpc>
                <a:spcPct val="80000"/>
              </a:lnSpc>
              <a:spcBef>
                <a:spcPts val="538"/>
              </a:spcBef>
            </a:pPr>
            <a:r>
              <a:rPr lang="en-US" altLang="zh-TW">
                <a:latin typeface="Times New Roman" pitchFamily="18" charset="0"/>
              </a:rPr>
              <a:t>Secret Data</a:t>
            </a:r>
            <a:endParaRPr lang="en-US" altLang="zh-TW"/>
          </a:p>
        </p:txBody>
      </p:sp>
      <p:pic>
        <p:nvPicPr>
          <p:cNvPr id="6165" name="Picture 24"/>
          <p:cNvPicPr>
            <a:picLocks noChangeAspect="1" noChangeArrowheads="1"/>
          </p:cNvPicPr>
          <p:nvPr/>
        </p:nvPicPr>
        <p:blipFill>
          <a:blip r:embed="rId5" cstate="print">
            <a:lum contrast="-48000"/>
          </a:blip>
          <a:srcRect/>
          <a:stretch>
            <a:fillRect/>
          </a:stretch>
        </p:blipFill>
        <p:spPr bwMode="auto">
          <a:xfrm>
            <a:off x="4427538" y="4244975"/>
            <a:ext cx="1208087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8" name="Object 26"/>
          <p:cNvGraphicFramePr>
            <a:graphicFrameLocks noChangeAspect="1"/>
          </p:cNvGraphicFramePr>
          <p:nvPr/>
        </p:nvGraphicFramePr>
        <p:xfrm>
          <a:off x="4891088" y="5445125"/>
          <a:ext cx="317500" cy="347663"/>
        </p:xfrm>
        <a:graphic>
          <a:graphicData uri="http://schemas.openxmlformats.org/presentationml/2006/ole">
            <p:oleObj spid="_x0000_s6148" name="Equation" r:id="rId8" imgW="126720" imgH="139680" progId="Equation.DSMT4">
              <p:embed/>
            </p:oleObj>
          </a:graphicData>
        </a:graphic>
      </p:graphicFrame>
      <p:graphicFrame>
        <p:nvGraphicFramePr>
          <p:cNvPr id="6149" name="Object 27"/>
          <p:cNvGraphicFramePr>
            <a:graphicFrameLocks noChangeAspect="1"/>
          </p:cNvGraphicFramePr>
          <p:nvPr/>
        </p:nvGraphicFramePr>
        <p:xfrm>
          <a:off x="1547813" y="3898900"/>
          <a:ext cx="650875" cy="315913"/>
        </p:xfrm>
        <a:graphic>
          <a:graphicData uri="http://schemas.openxmlformats.org/presentationml/2006/ole">
            <p:oleObj spid="_x0000_s6149" name="Equation" r:id="rId9" imgW="317160" imgH="152280" progId="Equation.DSMT4">
              <p:embed/>
            </p:oleObj>
          </a:graphicData>
        </a:graphic>
      </p:graphicFrame>
      <p:pic>
        <p:nvPicPr>
          <p:cNvPr id="6166" name="Picture 28" descr="lena1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2838" y="4289425"/>
            <a:ext cx="112395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167" name="AutoShape 29"/>
          <p:cNvCxnSpPr>
            <a:cxnSpLocks noChangeShapeType="1"/>
          </p:cNvCxnSpPr>
          <p:nvPr/>
        </p:nvCxnSpPr>
        <p:spPr bwMode="auto">
          <a:xfrm>
            <a:off x="5635625" y="4849813"/>
            <a:ext cx="1827213" cy="3175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graphicFrame>
        <p:nvGraphicFramePr>
          <p:cNvPr id="6150" name="Object 30"/>
          <p:cNvGraphicFramePr>
            <a:graphicFrameLocks noChangeAspect="1"/>
          </p:cNvGraphicFramePr>
          <p:nvPr/>
        </p:nvGraphicFramePr>
        <p:xfrm>
          <a:off x="6227763" y="4500563"/>
          <a:ext cx="750887" cy="328612"/>
        </p:xfrm>
        <a:graphic>
          <a:graphicData uri="http://schemas.openxmlformats.org/presentationml/2006/ole">
            <p:oleObj spid="_x0000_s6150" name="Equation" r:id="rId10" imgW="317160" imgH="139680" progId="Equation.DSMT4">
              <p:embed/>
            </p:oleObj>
          </a:graphicData>
        </a:graphic>
      </p:graphicFrame>
      <p:sp>
        <p:nvSpPr>
          <p:cNvPr id="6168" name="Text Box 31"/>
          <p:cNvSpPr txBox="1">
            <a:spLocks noChangeArrowheads="1"/>
          </p:cNvSpPr>
          <p:nvPr/>
        </p:nvSpPr>
        <p:spPr bwMode="auto">
          <a:xfrm>
            <a:off x="7361238" y="5516563"/>
            <a:ext cx="1531937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TW">
                <a:latin typeface="Times New Roman" pitchFamily="18" charset="0"/>
              </a:rPr>
              <a:t>Original image </a:t>
            </a:r>
            <a:r>
              <a:rPr lang="en-US" altLang="zh-TW" i="1">
                <a:latin typeface="Times New Roman" pitchFamily="18" charset="0"/>
              </a:rPr>
              <a:t>I</a:t>
            </a:r>
            <a:endParaRPr lang="en-US" altLang="zh-TW"/>
          </a:p>
        </p:txBody>
      </p:sp>
      <p:sp>
        <p:nvSpPr>
          <p:cNvPr id="6169" name="Text Box 32"/>
          <p:cNvSpPr txBox="1">
            <a:spLocks noChangeArrowheads="1"/>
          </p:cNvSpPr>
          <p:nvPr/>
        </p:nvSpPr>
        <p:spPr bwMode="auto">
          <a:xfrm>
            <a:off x="2987675" y="4292600"/>
            <a:ext cx="136366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TW">
                <a:latin typeface="Times New Roman" pitchFamily="18" charset="0"/>
              </a:rPr>
              <a:t>Extraction &amp; Shifting</a:t>
            </a:r>
            <a:endParaRPr lang="en-US" altLang="zh-TW"/>
          </a:p>
        </p:txBody>
      </p:sp>
      <p:sp>
        <p:nvSpPr>
          <p:cNvPr id="6170" name="Oval 36"/>
          <p:cNvSpPr>
            <a:spLocks noChangeArrowheads="1"/>
          </p:cNvSpPr>
          <p:nvPr/>
        </p:nvSpPr>
        <p:spPr bwMode="auto">
          <a:xfrm>
            <a:off x="4422775" y="4860925"/>
            <a:ext cx="0" cy="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6171" name="AutoShape 38"/>
          <p:cNvCxnSpPr>
            <a:cxnSpLocks noChangeShapeType="1"/>
          </p:cNvCxnSpPr>
          <p:nvPr/>
        </p:nvCxnSpPr>
        <p:spPr bwMode="auto">
          <a:xfrm>
            <a:off x="2874963" y="4849813"/>
            <a:ext cx="1552575" cy="0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sp>
        <p:nvSpPr>
          <p:cNvPr id="6172" name="Oval 39"/>
          <p:cNvSpPr>
            <a:spLocks noChangeArrowheads="1"/>
          </p:cNvSpPr>
          <p:nvPr/>
        </p:nvSpPr>
        <p:spPr bwMode="auto">
          <a:xfrm>
            <a:off x="2209800" y="5929313"/>
            <a:ext cx="3175" cy="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6173" name="AutoShape 41"/>
          <p:cNvCxnSpPr>
            <a:cxnSpLocks noChangeShapeType="1"/>
          </p:cNvCxnSpPr>
          <p:nvPr/>
        </p:nvCxnSpPr>
        <p:spPr bwMode="auto">
          <a:xfrm flipH="1">
            <a:off x="2270125" y="2479675"/>
            <a:ext cx="4076700" cy="1765300"/>
          </a:xfrm>
          <a:prstGeom prst="bentConnector4">
            <a:avLst>
              <a:gd name="adj1" fmla="val -5606"/>
              <a:gd name="adj2" fmla="val 65829"/>
            </a:avLst>
          </a:prstGeom>
          <a:noFill/>
          <a:ln w="19050">
            <a:solidFill>
              <a:srgbClr val="264260"/>
            </a:solidFill>
            <a:miter lim="800000"/>
            <a:headEnd/>
            <a:tailEnd type="triangle" w="med" len="med"/>
          </a:ln>
        </p:spPr>
      </p:cxnSp>
      <p:cxnSp>
        <p:nvCxnSpPr>
          <p:cNvPr id="6174" name="AutoShape 42"/>
          <p:cNvCxnSpPr>
            <a:cxnSpLocks noChangeShapeType="1"/>
          </p:cNvCxnSpPr>
          <p:nvPr/>
        </p:nvCxnSpPr>
        <p:spPr bwMode="auto">
          <a:xfrm>
            <a:off x="3635375" y="4868863"/>
            <a:ext cx="0" cy="715962"/>
          </a:xfrm>
          <a:prstGeom prst="straightConnector1">
            <a:avLst/>
          </a:prstGeom>
          <a:noFill/>
          <a:ln w="19050">
            <a:solidFill>
              <a:srgbClr val="264260"/>
            </a:solidFill>
            <a:round/>
            <a:headEnd/>
            <a:tailEnd type="triangle" w="med" len="med"/>
          </a:ln>
        </p:spPr>
      </p:cxnSp>
      <p:sp>
        <p:nvSpPr>
          <p:cNvPr id="6175" name="AutoShape 43"/>
          <p:cNvSpPr>
            <a:spLocks noChangeArrowheads="1"/>
          </p:cNvSpPr>
          <p:nvPr/>
        </p:nvSpPr>
        <p:spPr bwMode="auto">
          <a:xfrm>
            <a:off x="6443663" y="4940300"/>
            <a:ext cx="144462" cy="287338"/>
          </a:xfrm>
          <a:prstGeom prst="upArrow">
            <a:avLst>
              <a:gd name="adj1" fmla="val 50000"/>
              <a:gd name="adj2" fmla="val 4972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2" name="日期版面配置區 3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18914A9-E676-487F-A640-AD9801F5A0D1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33" name="投影片編號版面配置區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BDCDA-247A-48DE-A8A2-3A067A28E610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Experimental Results (1/5)</a:t>
            </a:r>
          </a:p>
        </p:txBody>
      </p:sp>
      <p:sp>
        <p:nvSpPr>
          <p:cNvPr id="7175" name="AutoShape 156"/>
          <p:cNvSpPr>
            <a:spLocks noChangeAspect="1" noChangeArrowheads="1"/>
          </p:cNvSpPr>
          <p:nvPr/>
        </p:nvSpPr>
        <p:spPr bwMode="auto">
          <a:xfrm>
            <a:off x="827088" y="1341438"/>
            <a:ext cx="52578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7176" name="Picture 157"/>
          <p:cNvPicPr>
            <a:picLocks noChangeAspect="1" noChangeArrowheads="1"/>
          </p:cNvPicPr>
          <p:nvPr/>
        </p:nvPicPr>
        <p:blipFill>
          <a:blip r:embed="rId3" cstate="print"/>
          <a:srcRect l="4250" t="3656" r="6850" b="4416"/>
          <a:stretch>
            <a:fillRect/>
          </a:stretch>
        </p:blipFill>
        <p:spPr bwMode="auto">
          <a:xfrm>
            <a:off x="576263" y="1244600"/>
            <a:ext cx="5291137" cy="469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170" name="Object 158"/>
          <p:cNvGraphicFramePr>
            <a:graphicFrameLocks noChangeAspect="1"/>
          </p:cNvGraphicFramePr>
          <p:nvPr/>
        </p:nvGraphicFramePr>
        <p:xfrm>
          <a:off x="1258888" y="5084763"/>
          <a:ext cx="2449512" cy="288925"/>
        </p:xfrm>
        <a:graphic>
          <a:graphicData uri="http://schemas.openxmlformats.org/presentationml/2006/ole">
            <p:oleObj spid="_x0000_s7170" name="Equation" r:id="rId4" imgW="1600200" imgH="190440" progId="Equation.DSMT4">
              <p:embed/>
            </p:oleObj>
          </a:graphicData>
        </a:graphic>
      </p:graphicFrame>
      <p:sp>
        <p:nvSpPr>
          <p:cNvPr id="7177" name="Line 159"/>
          <p:cNvSpPr>
            <a:spLocks noChangeShapeType="1"/>
          </p:cNvSpPr>
          <p:nvPr/>
        </p:nvSpPr>
        <p:spPr bwMode="auto">
          <a:xfrm flipV="1">
            <a:off x="3348038" y="4724400"/>
            <a:ext cx="22860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7171" name="Object 160"/>
          <p:cNvGraphicFramePr>
            <a:graphicFrameLocks noChangeAspect="1"/>
          </p:cNvGraphicFramePr>
          <p:nvPr/>
        </p:nvGraphicFramePr>
        <p:xfrm>
          <a:off x="3203575" y="2970213"/>
          <a:ext cx="1800225" cy="288925"/>
        </p:xfrm>
        <a:graphic>
          <a:graphicData uri="http://schemas.openxmlformats.org/presentationml/2006/ole">
            <p:oleObj spid="_x0000_s7171" name="Equation" r:id="rId5" imgW="1180800" imgH="190440" progId="Equation.DSMT4">
              <p:embed/>
            </p:oleObj>
          </a:graphicData>
        </a:graphic>
      </p:graphicFrame>
      <p:graphicFrame>
        <p:nvGraphicFramePr>
          <p:cNvPr id="7172" name="Object 161"/>
          <p:cNvGraphicFramePr>
            <a:graphicFrameLocks noChangeAspect="1"/>
          </p:cNvGraphicFramePr>
          <p:nvPr/>
        </p:nvGraphicFramePr>
        <p:xfrm>
          <a:off x="3563938" y="3538538"/>
          <a:ext cx="1871662" cy="303212"/>
        </p:xfrm>
        <a:graphic>
          <a:graphicData uri="http://schemas.openxmlformats.org/presentationml/2006/ole">
            <p:oleObj spid="_x0000_s7172" name="Equation" r:id="rId6" imgW="1168200" imgH="190440" progId="Equation.DSMT4">
              <p:embed/>
            </p:oleObj>
          </a:graphicData>
        </a:graphic>
      </p:graphicFrame>
      <p:sp>
        <p:nvSpPr>
          <p:cNvPr id="7178" name="Line 162"/>
          <p:cNvSpPr>
            <a:spLocks noChangeShapeType="1"/>
          </p:cNvSpPr>
          <p:nvPr/>
        </p:nvSpPr>
        <p:spPr bwMode="auto">
          <a:xfrm flipV="1">
            <a:off x="2843213" y="3302000"/>
            <a:ext cx="22860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179" name="Line 163"/>
          <p:cNvSpPr>
            <a:spLocks noChangeShapeType="1"/>
          </p:cNvSpPr>
          <p:nvPr/>
        </p:nvSpPr>
        <p:spPr bwMode="auto">
          <a:xfrm flipV="1">
            <a:off x="3348038" y="3789363"/>
            <a:ext cx="22860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180" name="Text Box 164"/>
          <p:cNvSpPr txBox="1">
            <a:spLocks noChangeArrowheads="1"/>
          </p:cNvSpPr>
          <p:nvPr/>
        </p:nvSpPr>
        <p:spPr bwMode="auto">
          <a:xfrm>
            <a:off x="5867400" y="1628775"/>
            <a:ext cx="2928938" cy="10080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TW">
                <a:solidFill>
                  <a:srgbClr val="FF3399"/>
                </a:solidFill>
                <a:latin typeface="Times New Roman" pitchFamily="18" charset="0"/>
                <a:ea typeface="標楷體" pitchFamily="65" charset="-120"/>
              </a:rPr>
              <a:t>Results obtained from different interpolation methods for test image Lena</a:t>
            </a:r>
            <a:endParaRPr lang="en-US" altLang="zh-TW">
              <a:solidFill>
                <a:srgbClr val="FF3399"/>
              </a:solidFill>
            </a:endParaRPr>
          </a:p>
        </p:txBody>
      </p:sp>
      <p:sp>
        <p:nvSpPr>
          <p:cNvPr id="7181" name="Rectangle 166"/>
          <p:cNvSpPr>
            <a:spLocks noChangeArrowheads="1"/>
          </p:cNvSpPr>
          <p:nvPr/>
        </p:nvSpPr>
        <p:spPr bwMode="auto">
          <a:xfrm>
            <a:off x="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TW" altLang="en-US"/>
          </a:p>
        </p:txBody>
      </p:sp>
      <p:graphicFrame>
        <p:nvGraphicFramePr>
          <p:cNvPr id="7173" name="Object 165"/>
          <p:cNvGraphicFramePr>
            <a:graphicFrameLocks noChangeAspect="1"/>
          </p:cNvGraphicFramePr>
          <p:nvPr/>
        </p:nvGraphicFramePr>
        <p:xfrm>
          <a:off x="6156325" y="2781300"/>
          <a:ext cx="647700" cy="282575"/>
        </p:xfrm>
        <a:graphic>
          <a:graphicData uri="http://schemas.openxmlformats.org/presentationml/2006/ole">
            <p:oleObj spid="_x0000_s7173" name="Equation" r:id="rId7" imgW="368140" imgH="165028" progId="Equation.DSMT4">
              <p:embed/>
            </p:oleObj>
          </a:graphicData>
        </a:graphic>
      </p:graphicFrame>
      <p:sp>
        <p:nvSpPr>
          <p:cNvPr id="14" name="日期版面配置區 1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125E833-EB63-42E7-880B-72DB3AE97BB7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BF28DA-2DD0-46FD-9479-AB46B16D0BF2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Experimental Results (2/5)</a:t>
            </a:r>
            <a:endParaRPr lang="zh-TW" altLang="en-US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 cstate="print"/>
          <a:srcRect l="4265" t="4866" r="6819" b="2286"/>
          <a:stretch>
            <a:fillRect/>
          </a:stretch>
        </p:blipFill>
        <p:spPr bwMode="auto">
          <a:xfrm>
            <a:off x="611188" y="1341438"/>
            <a:ext cx="5256212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4" name="Object 8"/>
          <p:cNvGraphicFramePr>
            <a:graphicFrameLocks noChangeAspect="1"/>
          </p:cNvGraphicFramePr>
          <p:nvPr/>
        </p:nvGraphicFramePr>
        <p:xfrm>
          <a:off x="1331913" y="5130800"/>
          <a:ext cx="3240087" cy="315913"/>
        </p:xfrm>
        <a:graphic>
          <a:graphicData uri="http://schemas.openxmlformats.org/presentationml/2006/ole">
            <p:oleObj spid="_x0000_s8194" name="Equation" r:id="rId4" imgW="2019240" imgH="190440" progId="Equation.DSMT4">
              <p:embed/>
            </p:oleObj>
          </a:graphicData>
        </a:graphic>
      </p:graphicFrame>
      <p:sp>
        <p:nvSpPr>
          <p:cNvPr id="8200" name="Line 9"/>
          <p:cNvSpPr>
            <a:spLocks noChangeShapeType="1"/>
          </p:cNvSpPr>
          <p:nvPr/>
        </p:nvSpPr>
        <p:spPr bwMode="auto">
          <a:xfrm flipV="1">
            <a:off x="2971800" y="4678363"/>
            <a:ext cx="249238" cy="3921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8195" name="Object 10"/>
          <p:cNvGraphicFramePr>
            <a:graphicFrameLocks noChangeAspect="1"/>
          </p:cNvGraphicFramePr>
          <p:nvPr/>
        </p:nvGraphicFramePr>
        <p:xfrm>
          <a:off x="2533650" y="2836863"/>
          <a:ext cx="3117850" cy="322262"/>
        </p:xfrm>
        <a:graphic>
          <a:graphicData uri="http://schemas.openxmlformats.org/presentationml/2006/ole">
            <p:oleObj spid="_x0000_s8195" name="Equation" r:id="rId5" imgW="1892160" imgH="190440" progId="Equation.DSMT4">
              <p:embed/>
            </p:oleObj>
          </a:graphicData>
        </a:graphic>
      </p:graphicFrame>
      <p:graphicFrame>
        <p:nvGraphicFramePr>
          <p:cNvPr id="8196" name="Object 11"/>
          <p:cNvGraphicFramePr>
            <a:graphicFrameLocks noChangeAspect="1"/>
          </p:cNvGraphicFramePr>
          <p:nvPr/>
        </p:nvGraphicFramePr>
        <p:xfrm>
          <a:off x="2484438" y="3525838"/>
          <a:ext cx="3151187" cy="319087"/>
        </p:xfrm>
        <a:graphic>
          <a:graphicData uri="http://schemas.openxmlformats.org/presentationml/2006/ole">
            <p:oleObj spid="_x0000_s8196" name="Equation" r:id="rId6" imgW="1942920" imgH="190440" progId="Equation.DSMT4">
              <p:embed/>
            </p:oleObj>
          </a:graphicData>
        </a:graphic>
      </p:graphicFrame>
      <p:sp>
        <p:nvSpPr>
          <p:cNvPr id="8201" name="Line 12"/>
          <p:cNvSpPr>
            <a:spLocks noChangeShapeType="1"/>
          </p:cNvSpPr>
          <p:nvPr/>
        </p:nvSpPr>
        <p:spPr bwMode="auto">
          <a:xfrm flipV="1">
            <a:off x="2284413" y="3159125"/>
            <a:ext cx="249237" cy="3921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202" name="Line 13"/>
          <p:cNvSpPr>
            <a:spLocks noChangeShapeType="1"/>
          </p:cNvSpPr>
          <p:nvPr/>
        </p:nvSpPr>
        <p:spPr bwMode="auto">
          <a:xfrm flipV="1">
            <a:off x="2932113" y="3844925"/>
            <a:ext cx="249237" cy="390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203" name="Text Box 16"/>
          <p:cNvSpPr txBox="1">
            <a:spLocks noChangeArrowheads="1"/>
          </p:cNvSpPr>
          <p:nvPr/>
        </p:nvSpPr>
        <p:spPr bwMode="auto">
          <a:xfrm>
            <a:off x="5867400" y="1628775"/>
            <a:ext cx="2928938" cy="10080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TW">
                <a:solidFill>
                  <a:srgbClr val="FF3399"/>
                </a:solidFill>
                <a:latin typeface="Times New Roman" pitchFamily="18" charset="0"/>
                <a:ea typeface="標楷體" pitchFamily="65" charset="-120"/>
              </a:rPr>
              <a:t>Comparison for various Thresholds T</a:t>
            </a:r>
            <a:r>
              <a:rPr lang="en-US" altLang="zh-TW" baseline="-25000">
                <a:solidFill>
                  <a:srgbClr val="FF3399"/>
                </a:solidFill>
                <a:latin typeface="Times New Roman" pitchFamily="18" charset="0"/>
                <a:ea typeface="標楷體" pitchFamily="65" charset="-120"/>
              </a:rPr>
              <a:t>1</a:t>
            </a:r>
          </a:p>
        </p:txBody>
      </p:sp>
      <p:graphicFrame>
        <p:nvGraphicFramePr>
          <p:cNvPr id="8197" name="Object 22"/>
          <p:cNvGraphicFramePr>
            <a:graphicFrameLocks noChangeAspect="1"/>
          </p:cNvGraphicFramePr>
          <p:nvPr>
            <p:ph idx="1"/>
          </p:nvPr>
        </p:nvGraphicFramePr>
        <p:xfrm>
          <a:off x="6084888" y="2565400"/>
          <a:ext cx="647700" cy="290513"/>
        </p:xfrm>
        <a:graphic>
          <a:graphicData uri="http://schemas.openxmlformats.org/presentationml/2006/ole">
            <p:oleObj spid="_x0000_s8197" name="Equation" r:id="rId7" imgW="368140" imgH="165028" progId="Equation.DSMT4">
              <p:embed/>
            </p:oleObj>
          </a:graphicData>
        </a:graphic>
      </p:graphicFrame>
      <p:sp>
        <p:nvSpPr>
          <p:cNvPr id="12" name="日期版面配置區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E510C10-025C-4CD4-B5AB-203A78CD515B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A66BC7-B30E-449D-B1CB-352DC3BBDE6A}" type="slidenum">
              <a:rPr lang="en-US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Experimental Results (3/5)</a:t>
            </a:r>
            <a:endParaRPr lang="zh-TW" altLang="en-US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sp>
        <p:nvSpPr>
          <p:cNvPr id="9223" name="Text Box 4"/>
          <p:cNvSpPr txBox="1">
            <a:spLocks noChangeArrowheads="1"/>
          </p:cNvSpPr>
          <p:nvPr/>
        </p:nvSpPr>
        <p:spPr bwMode="auto">
          <a:xfrm>
            <a:off x="5867400" y="1628775"/>
            <a:ext cx="2928938" cy="10080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TW">
                <a:solidFill>
                  <a:srgbClr val="FF3399"/>
                </a:solidFill>
                <a:latin typeface="Times New Roman" pitchFamily="18" charset="0"/>
                <a:ea typeface="標楷體" pitchFamily="65" charset="-120"/>
              </a:rPr>
              <a:t>Comparison for various Thresholds T</a:t>
            </a:r>
            <a:r>
              <a:rPr lang="en-US" altLang="zh-TW" baseline="-25000">
                <a:solidFill>
                  <a:srgbClr val="FF3399"/>
                </a:solidFill>
                <a:latin typeface="Times New Roman" pitchFamily="18" charset="0"/>
                <a:ea typeface="標楷體" pitchFamily="65" charset="-120"/>
              </a:rPr>
              <a:t>0</a:t>
            </a:r>
          </a:p>
        </p:txBody>
      </p:sp>
      <p:pic>
        <p:nvPicPr>
          <p:cNvPr id="9224" name="Picture 7"/>
          <p:cNvPicPr>
            <a:picLocks noChangeAspect="1" noChangeArrowheads="1"/>
          </p:cNvPicPr>
          <p:nvPr/>
        </p:nvPicPr>
        <p:blipFill>
          <a:blip r:embed="rId3" cstate="print"/>
          <a:srcRect l="4926" t="4802" r="6895" b="3185"/>
          <a:stretch>
            <a:fillRect/>
          </a:stretch>
        </p:blipFill>
        <p:spPr bwMode="auto">
          <a:xfrm>
            <a:off x="635000" y="1341438"/>
            <a:ext cx="5241925" cy="464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18" name="Object 8"/>
          <p:cNvGraphicFramePr>
            <a:graphicFrameLocks noChangeAspect="1"/>
          </p:cNvGraphicFramePr>
          <p:nvPr/>
        </p:nvGraphicFramePr>
        <p:xfrm>
          <a:off x="3740150" y="3789363"/>
          <a:ext cx="1839913" cy="601662"/>
        </p:xfrm>
        <a:graphic>
          <a:graphicData uri="http://schemas.openxmlformats.org/presentationml/2006/ole">
            <p:oleObj spid="_x0000_s9218" name="Equation" r:id="rId4" imgW="1168200" imgH="368280" progId="Equation.DSMT4">
              <p:embed/>
            </p:oleObj>
          </a:graphicData>
        </a:graphic>
      </p:graphicFrame>
      <p:sp>
        <p:nvSpPr>
          <p:cNvPr id="9225" name="Line 9"/>
          <p:cNvSpPr>
            <a:spLocks noChangeShapeType="1"/>
          </p:cNvSpPr>
          <p:nvPr/>
        </p:nvSpPr>
        <p:spPr bwMode="auto">
          <a:xfrm flipH="1" flipV="1">
            <a:off x="5086350" y="4652963"/>
            <a:ext cx="133350" cy="2857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9219" name="Object 10"/>
          <p:cNvGraphicFramePr>
            <a:graphicFrameLocks noChangeAspect="1"/>
          </p:cNvGraphicFramePr>
          <p:nvPr/>
        </p:nvGraphicFramePr>
        <p:xfrm>
          <a:off x="2339975" y="2970213"/>
          <a:ext cx="2952750" cy="288925"/>
        </p:xfrm>
        <a:graphic>
          <a:graphicData uri="http://schemas.openxmlformats.org/presentationml/2006/ole">
            <p:oleObj spid="_x0000_s9219" name="Equation" r:id="rId5" imgW="2019240" imgH="190440" progId="Equation.DSMT4">
              <p:embed/>
            </p:oleObj>
          </a:graphicData>
        </a:graphic>
      </p:graphicFrame>
      <p:sp>
        <p:nvSpPr>
          <p:cNvPr id="9226" name="Line 11"/>
          <p:cNvSpPr>
            <a:spLocks noChangeShapeType="1"/>
          </p:cNvSpPr>
          <p:nvPr/>
        </p:nvSpPr>
        <p:spPr bwMode="auto">
          <a:xfrm flipV="1">
            <a:off x="2597150" y="3184525"/>
            <a:ext cx="246063" cy="3889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227" name="Line 12"/>
          <p:cNvSpPr>
            <a:spLocks noChangeShapeType="1"/>
          </p:cNvSpPr>
          <p:nvPr/>
        </p:nvSpPr>
        <p:spPr bwMode="auto">
          <a:xfrm flipV="1">
            <a:off x="4086225" y="5013325"/>
            <a:ext cx="219075" cy="298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9220" name="Object 14"/>
          <p:cNvGraphicFramePr>
            <a:graphicFrameLocks noChangeAspect="1"/>
          </p:cNvGraphicFramePr>
          <p:nvPr/>
        </p:nvGraphicFramePr>
        <p:xfrm>
          <a:off x="1116013" y="5224463"/>
          <a:ext cx="3168650" cy="300037"/>
        </p:xfrm>
        <a:graphic>
          <a:graphicData uri="http://schemas.openxmlformats.org/presentationml/2006/ole">
            <p:oleObj spid="_x0000_s9220" name="Equation" r:id="rId6" imgW="2082600" imgH="190440" progId="Equation.DSMT4">
              <p:embed/>
            </p:oleObj>
          </a:graphicData>
        </a:graphic>
      </p:graphicFrame>
      <p:graphicFrame>
        <p:nvGraphicFramePr>
          <p:cNvPr id="9221" name="Object 17"/>
          <p:cNvGraphicFramePr>
            <a:graphicFrameLocks noChangeAspect="1"/>
          </p:cNvGraphicFramePr>
          <p:nvPr>
            <p:ph idx="1"/>
          </p:nvPr>
        </p:nvGraphicFramePr>
        <p:xfrm>
          <a:off x="6156325" y="2565400"/>
          <a:ext cx="576263" cy="258763"/>
        </p:xfrm>
        <a:graphic>
          <a:graphicData uri="http://schemas.openxmlformats.org/presentationml/2006/ole">
            <p:oleObj spid="_x0000_s9221" name="Equation" r:id="rId7" imgW="368140" imgH="165028" progId="Equation.DSMT4">
              <p:embed/>
            </p:oleObj>
          </a:graphicData>
        </a:graphic>
      </p:graphicFrame>
      <p:sp>
        <p:nvSpPr>
          <p:cNvPr id="12" name="日期版面配置區 1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8CCD9B2-4018-4385-AE44-D7F61D8F2034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28A21D-5AD7-4E1F-A3B2-F4AD20E24A70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Experimental Results (4/5)</a:t>
            </a:r>
            <a:endParaRPr lang="zh-TW" altLang="en-US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pic>
        <p:nvPicPr>
          <p:cNvPr id="10253" name="Picture 7"/>
          <p:cNvPicPr>
            <a:picLocks noChangeAspect="1" noChangeArrowheads="1"/>
          </p:cNvPicPr>
          <p:nvPr/>
        </p:nvPicPr>
        <p:blipFill>
          <a:blip r:embed="rId3" cstate="print"/>
          <a:srcRect l="4691" t="4898" r="6989" b="2982"/>
          <a:stretch>
            <a:fillRect/>
          </a:stretch>
        </p:blipFill>
        <p:spPr bwMode="auto">
          <a:xfrm>
            <a:off x="606425" y="1371600"/>
            <a:ext cx="52546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2" name="Object 9"/>
          <p:cNvGraphicFramePr>
            <a:graphicFrameLocks noChangeAspect="1"/>
          </p:cNvGraphicFramePr>
          <p:nvPr/>
        </p:nvGraphicFramePr>
        <p:xfrm>
          <a:off x="1403350" y="1639888"/>
          <a:ext cx="366713" cy="225425"/>
        </p:xfrm>
        <a:graphic>
          <a:graphicData uri="http://schemas.openxmlformats.org/presentationml/2006/ole">
            <p:oleObj spid="_x0000_s10242" name="Equation" r:id="rId4" imgW="279360" imgH="177480" progId="Equation.DSMT4">
              <p:embed/>
            </p:oleObj>
          </a:graphicData>
        </a:graphic>
      </p:graphicFrame>
      <p:graphicFrame>
        <p:nvGraphicFramePr>
          <p:cNvPr id="10243" name="Object 10"/>
          <p:cNvGraphicFramePr>
            <a:graphicFrameLocks noChangeAspect="1"/>
          </p:cNvGraphicFramePr>
          <p:nvPr/>
        </p:nvGraphicFramePr>
        <p:xfrm>
          <a:off x="1711325" y="2454275"/>
          <a:ext cx="349250" cy="225425"/>
        </p:xfrm>
        <a:graphic>
          <a:graphicData uri="http://schemas.openxmlformats.org/presentationml/2006/ole">
            <p:oleObj spid="_x0000_s10243" name="Equation" r:id="rId5" imgW="266400" imgH="177480" progId="Equation.DSMT4">
              <p:embed/>
            </p:oleObj>
          </a:graphicData>
        </a:graphic>
      </p:graphicFrame>
      <p:graphicFrame>
        <p:nvGraphicFramePr>
          <p:cNvPr id="10244" name="Object 11"/>
          <p:cNvGraphicFramePr>
            <a:graphicFrameLocks noChangeAspect="1"/>
          </p:cNvGraphicFramePr>
          <p:nvPr/>
        </p:nvGraphicFramePr>
        <p:xfrm>
          <a:off x="2063750" y="2992438"/>
          <a:ext cx="366713" cy="225425"/>
        </p:xfrm>
        <a:graphic>
          <a:graphicData uri="http://schemas.openxmlformats.org/presentationml/2006/ole">
            <p:oleObj spid="_x0000_s10244" name="Equation" r:id="rId6" imgW="279360" imgH="177480" progId="Equation.DSMT4">
              <p:embed/>
            </p:oleObj>
          </a:graphicData>
        </a:graphic>
      </p:graphicFrame>
      <p:graphicFrame>
        <p:nvGraphicFramePr>
          <p:cNvPr id="10245" name="Object 12"/>
          <p:cNvGraphicFramePr>
            <a:graphicFrameLocks noChangeAspect="1"/>
          </p:cNvGraphicFramePr>
          <p:nvPr/>
        </p:nvGraphicFramePr>
        <p:xfrm>
          <a:off x="2432050" y="3384550"/>
          <a:ext cx="349250" cy="225425"/>
        </p:xfrm>
        <a:graphic>
          <a:graphicData uri="http://schemas.openxmlformats.org/presentationml/2006/ole">
            <p:oleObj spid="_x0000_s10245" name="Equation" r:id="rId7" imgW="266400" imgH="177480" progId="Equation.DSMT4">
              <p:embed/>
            </p:oleObj>
          </a:graphicData>
        </a:graphic>
      </p:graphicFrame>
      <p:graphicFrame>
        <p:nvGraphicFramePr>
          <p:cNvPr id="10246" name="Object 13"/>
          <p:cNvGraphicFramePr>
            <a:graphicFrameLocks noChangeAspect="1"/>
          </p:cNvGraphicFramePr>
          <p:nvPr/>
        </p:nvGraphicFramePr>
        <p:xfrm>
          <a:off x="2779713" y="3668713"/>
          <a:ext cx="349250" cy="225425"/>
        </p:xfrm>
        <a:graphic>
          <a:graphicData uri="http://schemas.openxmlformats.org/presentationml/2006/ole">
            <p:oleObj spid="_x0000_s10246" name="Equation" r:id="rId8" imgW="266400" imgH="177480" progId="Equation.DSMT4">
              <p:embed/>
            </p:oleObj>
          </a:graphicData>
        </a:graphic>
      </p:graphicFrame>
      <p:graphicFrame>
        <p:nvGraphicFramePr>
          <p:cNvPr id="10247" name="Object 14"/>
          <p:cNvGraphicFramePr>
            <a:graphicFrameLocks noChangeAspect="1"/>
          </p:cNvGraphicFramePr>
          <p:nvPr/>
        </p:nvGraphicFramePr>
        <p:xfrm>
          <a:off x="3089275" y="3865563"/>
          <a:ext cx="366713" cy="225425"/>
        </p:xfrm>
        <a:graphic>
          <a:graphicData uri="http://schemas.openxmlformats.org/presentationml/2006/ole">
            <p:oleObj spid="_x0000_s10247" name="Equation" r:id="rId9" imgW="279360" imgH="177480" progId="Equation.DSMT4">
              <p:embed/>
            </p:oleObj>
          </a:graphicData>
        </a:graphic>
      </p:graphicFrame>
      <p:graphicFrame>
        <p:nvGraphicFramePr>
          <p:cNvPr id="10248" name="Object 15"/>
          <p:cNvGraphicFramePr>
            <a:graphicFrameLocks noChangeAspect="1"/>
          </p:cNvGraphicFramePr>
          <p:nvPr/>
        </p:nvGraphicFramePr>
        <p:xfrm>
          <a:off x="3754438" y="4206875"/>
          <a:ext cx="414337" cy="225425"/>
        </p:xfrm>
        <a:graphic>
          <a:graphicData uri="http://schemas.openxmlformats.org/presentationml/2006/ole">
            <p:oleObj spid="_x0000_s10248" name="Equation" r:id="rId10" imgW="317160" imgH="177480" progId="Equation.DSMT4">
              <p:embed/>
            </p:oleObj>
          </a:graphicData>
        </a:graphic>
      </p:graphicFrame>
      <p:graphicFrame>
        <p:nvGraphicFramePr>
          <p:cNvPr id="10249" name="Object 16"/>
          <p:cNvGraphicFramePr>
            <a:graphicFrameLocks noChangeAspect="1"/>
          </p:cNvGraphicFramePr>
          <p:nvPr/>
        </p:nvGraphicFramePr>
        <p:xfrm>
          <a:off x="4357688" y="4451350"/>
          <a:ext cx="415925" cy="225425"/>
        </p:xfrm>
        <a:graphic>
          <a:graphicData uri="http://schemas.openxmlformats.org/presentationml/2006/ole">
            <p:oleObj spid="_x0000_s10249" name="Equation" r:id="rId11" imgW="317160" imgH="177480" progId="Equation.DSMT4">
              <p:embed/>
            </p:oleObj>
          </a:graphicData>
        </a:graphic>
      </p:graphicFrame>
      <p:graphicFrame>
        <p:nvGraphicFramePr>
          <p:cNvPr id="10250" name="Object 17"/>
          <p:cNvGraphicFramePr>
            <a:graphicFrameLocks noChangeAspect="1"/>
          </p:cNvGraphicFramePr>
          <p:nvPr/>
        </p:nvGraphicFramePr>
        <p:xfrm>
          <a:off x="5249863" y="4881563"/>
          <a:ext cx="414337" cy="225425"/>
        </p:xfrm>
        <a:graphic>
          <a:graphicData uri="http://schemas.openxmlformats.org/presentationml/2006/ole">
            <p:oleObj spid="_x0000_s10250" name="Equation" r:id="rId12" imgW="317160" imgH="177480" progId="Equation.DSMT4">
              <p:embed/>
            </p:oleObj>
          </a:graphicData>
        </a:graphic>
      </p:graphicFrame>
      <p:sp>
        <p:nvSpPr>
          <p:cNvPr id="10254" name="Oval 18"/>
          <p:cNvSpPr>
            <a:spLocks noChangeArrowheads="1"/>
          </p:cNvSpPr>
          <p:nvPr/>
        </p:nvSpPr>
        <p:spPr bwMode="auto">
          <a:xfrm>
            <a:off x="1536700" y="5373688"/>
            <a:ext cx="60325" cy="571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10251" name="Object 19"/>
          <p:cNvGraphicFramePr>
            <a:graphicFrameLocks noChangeAspect="1"/>
          </p:cNvGraphicFramePr>
          <p:nvPr/>
        </p:nvGraphicFramePr>
        <p:xfrm>
          <a:off x="1831975" y="5106988"/>
          <a:ext cx="1233488" cy="207962"/>
        </p:xfrm>
        <a:graphic>
          <a:graphicData uri="http://schemas.openxmlformats.org/presentationml/2006/ole">
            <p:oleObj spid="_x0000_s10251" name="Equation" r:id="rId13" imgW="939600" imgH="164880" progId="Equation.DSMT4">
              <p:embed/>
            </p:oleObj>
          </a:graphicData>
        </a:graphic>
      </p:graphicFrame>
      <p:sp>
        <p:nvSpPr>
          <p:cNvPr id="10255" name="Line 20"/>
          <p:cNvSpPr>
            <a:spLocks noChangeShapeType="1"/>
          </p:cNvSpPr>
          <p:nvPr/>
        </p:nvSpPr>
        <p:spPr bwMode="auto">
          <a:xfrm flipV="1">
            <a:off x="1647825" y="5199063"/>
            <a:ext cx="146050" cy="1174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256" name="Text Box 21"/>
          <p:cNvSpPr txBox="1">
            <a:spLocks noChangeArrowheads="1"/>
          </p:cNvSpPr>
          <p:nvPr/>
        </p:nvSpPr>
        <p:spPr bwMode="auto">
          <a:xfrm>
            <a:off x="6300788" y="1771650"/>
            <a:ext cx="2495550" cy="15128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TW">
                <a:solidFill>
                  <a:srgbClr val="FF3399"/>
                </a:solidFill>
                <a:latin typeface="Times New Roman" pitchFamily="18" charset="0"/>
                <a:ea typeface="標楷體" pitchFamily="65" charset="-120"/>
              </a:rPr>
              <a:t>Performance Comparison for Various Payloads</a:t>
            </a:r>
          </a:p>
          <a:p>
            <a:endParaRPr lang="en-US" altLang="zh-TW">
              <a:solidFill>
                <a:srgbClr val="FF3399"/>
              </a:solidFill>
              <a:latin typeface="Times New Roman" pitchFamily="18" charset="0"/>
              <a:ea typeface="標楷體" pitchFamily="65" charset="-120"/>
            </a:endParaRPr>
          </a:p>
          <a:p>
            <a:r>
              <a:rPr lang="en-US" altLang="zh-TW">
                <a:solidFill>
                  <a:srgbClr val="FF3399"/>
                </a:solidFill>
                <a:latin typeface="Times New Roman" pitchFamily="18" charset="0"/>
                <a:ea typeface="標楷體" pitchFamily="65" charset="-120"/>
              </a:rPr>
              <a:t>Test Image: Lena</a:t>
            </a:r>
          </a:p>
        </p:txBody>
      </p:sp>
      <p:sp>
        <p:nvSpPr>
          <p:cNvPr id="17" name="日期版面配置區 1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51E8F68-D15F-4FC8-8148-3B0258EA02A9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4C8736-D0EA-4ABD-B61B-6CB0AB94BF4E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Outline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mtClean="0">
                <a:ea typeface="新細明體" pitchFamily="18" charset="-120"/>
              </a:rPr>
              <a:t>Overview – A brief history</a:t>
            </a:r>
          </a:p>
          <a:p>
            <a:pPr eaLnBrk="1" hangingPunct="1"/>
            <a:r>
              <a:rPr lang="en-US" altLang="zh-TW" smtClean="0">
                <a:ea typeface="新細明體" pitchFamily="18" charset="-120"/>
              </a:rPr>
              <a:t>Relative Works</a:t>
            </a:r>
          </a:p>
          <a:p>
            <a:pPr eaLnBrk="1" hangingPunct="1"/>
            <a:r>
              <a:rPr lang="en-US" altLang="zh-TW" smtClean="0">
                <a:ea typeface="新細明體" pitchFamily="18" charset="-120"/>
              </a:rPr>
              <a:t>Proposed Method</a:t>
            </a:r>
          </a:p>
          <a:p>
            <a:pPr eaLnBrk="1" hangingPunct="1"/>
            <a:r>
              <a:rPr lang="en-US" altLang="zh-TW" smtClean="0">
                <a:ea typeface="新細明體" pitchFamily="18" charset="-120"/>
              </a:rPr>
              <a:t>Experimental Results</a:t>
            </a:r>
          </a:p>
          <a:p>
            <a:pPr eaLnBrk="1" hangingPunct="1"/>
            <a:r>
              <a:rPr lang="en-US" altLang="zh-TW" smtClean="0">
                <a:ea typeface="新細明體" pitchFamily="18" charset="-120"/>
              </a:rPr>
              <a:t>Conclusion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E2DEBBD-3EBE-41E4-86CD-D0ECA3601D08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4628CD-6AD1-482A-87F1-FF1111AF4CB9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Experimental Results (5/5)</a:t>
            </a:r>
            <a:endParaRPr lang="zh-TW" altLang="en-US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grpSp>
        <p:nvGrpSpPr>
          <p:cNvPr id="11269" name="Group 20"/>
          <p:cNvGrpSpPr>
            <a:grpSpLocks/>
          </p:cNvGrpSpPr>
          <p:nvPr/>
        </p:nvGrpSpPr>
        <p:grpSpPr bwMode="auto">
          <a:xfrm>
            <a:off x="571500" y="1312863"/>
            <a:ext cx="5368925" cy="4722812"/>
            <a:chOff x="729" y="1344"/>
            <a:chExt cx="2585" cy="2250"/>
          </a:xfrm>
        </p:grpSpPr>
        <p:pic>
          <p:nvPicPr>
            <p:cNvPr id="11273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4276" t="4333" r="5748" b="2304"/>
            <a:stretch>
              <a:fillRect/>
            </a:stretch>
          </p:blipFill>
          <p:spPr bwMode="auto">
            <a:xfrm>
              <a:off x="729" y="1344"/>
              <a:ext cx="2585" cy="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4" name="Oval 8"/>
            <p:cNvSpPr>
              <a:spLocks noChangeArrowheads="1"/>
            </p:cNvSpPr>
            <p:nvPr/>
          </p:nvSpPr>
          <p:spPr bwMode="auto">
            <a:xfrm>
              <a:off x="1725" y="3307"/>
              <a:ext cx="29" cy="2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graphicFrame>
          <p:nvGraphicFramePr>
            <p:cNvPr id="11266" name="Object 9"/>
            <p:cNvGraphicFramePr>
              <a:graphicFrameLocks noChangeAspect="1"/>
            </p:cNvGraphicFramePr>
            <p:nvPr/>
          </p:nvGraphicFramePr>
          <p:xfrm>
            <a:off x="1854" y="3201"/>
            <a:ext cx="596" cy="103"/>
          </p:xfrm>
          <a:graphic>
            <a:graphicData uri="http://schemas.openxmlformats.org/presentationml/2006/ole">
              <p:oleObj spid="_x0000_s11266" name="Equation" r:id="rId4" imgW="939600" imgH="164880" progId="Equation.DSMT4">
                <p:embed/>
              </p:oleObj>
            </a:graphicData>
          </a:graphic>
        </p:graphicFrame>
        <p:sp>
          <p:nvSpPr>
            <p:cNvPr id="11275" name="Line 10"/>
            <p:cNvSpPr>
              <a:spLocks noChangeShapeType="1"/>
            </p:cNvSpPr>
            <p:nvPr/>
          </p:nvSpPr>
          <p:spPr bwMode="auto">
            <a:xfrm flipV="1">
              <a:off x="1765" y="3246"/>
              <a:ext cx="71" cy="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graphicFrame>
          <p:nvGraphicFramePr>
            <p:cNvPr id="11267" name="Object 11"/>
            <p:cNvGraphicFramePr>
              <a:graphicFrameLocks noChangeAspect="1"/>
            </p:cNvGraphicFramePr>
            <p:nvPr/>
          </p:nvGraphicFramePr>
          <p:xfrm>
            <a:off x="1225" y="1908"/>
            <a:ext cx="169" cy="112"/>
          </p:xfrm>
          <a:graphic>
            <a:graphicData uri="http://schemas.openxmlformats.org/presentationml/2006/ole">
              <p:oleObj spid="_x0000_s11267" name="Equation" r:id="rId5" imgW="266400" imgH="177480" progId="Equation.DSMT4">
                <p:embed/>
              </p:oleObj>
            </a:graphicData>
          </a:graphic>
        </p:graphicFrame>
      </p:grpSp>
      <p:sp>
        <p:nvSpPr>
          <p:cNvPr id="11270" name="Text Box 21"/>
          <p:cNvSpPr txBox="1">
            <a:spLocks noChangeArrowheads="1"/>
          </p:cNvSpPr>
          <p:nvPr/>
        </p:nvSpPr>
        <p:spPr bwMode="auto">
          <a:xfrm>
            <a:off x="6300788" y="1771650"/>
            <a:ext cx="2495550" cy="15128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TW">
                <a:solidFill>
                  <a:srgbClr val="FF3399"/>
                </a:solidFill>
                <a:latin typeface="Times New Roman" pitchFamily="18" charset="0"/>
                <a:ea typeface="標楷體" pitchFamily="65" charset="-120"/>
              </a:rPr>
              <a:t>Performance Comparison for Various Payloads</a:t>
            </a:r>
          </a:p>
          <a:p>
            <a:endParaRPr lang="en-US" altLang="zh-TW">
              <a:solidFill>
                <a:srgbClr val="FF3399"/>
              </a:solidFill>
              <a:latin typeface="Times New Roman" pitchFamily="18" charset="0"/>
              <a:ea typeface="標楷體" pitchFamily="65" charset="-120"/>
            </a:endParaRPr>
          </a:p>
          <a:p>
            <a:r>
              <a:rPr lang="en-US" altLang="zh-TW">
                <a:solidFill>
                  <a:srgbClr val="FF3399"/>
                </a:solidFill>
                <a:latin typeface="Times New Roman" pitchFamily="18" charset="0"/>
                <a:ea typeface="標楷體" pitchFamily="65" charset="-120"/>
              </a:rPr>
              <a:t>Test Image: Baboon</a:t>
            </a:r>
          </a:p>
        </p:txBody>
      </p:sp>
      <p:sp>
        <p:nvSpPr>
          <p:cNvPr id="10" name="日期版面配置區 9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E2EF694-7119-4469-BB0B-0B81A9F9F98C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432A9A-FA84-4342-BEC9-2DB6F1F3A5E0}" type="slidenum">
              <a:rPr lang="en-US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Conclusion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mtClean="0">
                <a:ea typeface="新細明體" pitchFamily="18" charset="-120"/>
              </a:rPr>
              <a:t>Selectable prediction techniques </a:t>
            </a:r>
          </a:p>
          <a:p>
            <a:pPr eaLnBrk="1" hangingPunct="1"/>
            <a:r>
              <a:rPr lang="en-US" altLang="zh-TW" smtClean="0">
                <a:ea typeface="新細明體" pitchFamily="18" charset="-120"/>
              </a:rPr>
              <a:t>Offer a mechanism to add or remove reference pixels based on local image characteristics </a:t>
            </a:r>
          </a:p>
          <a:p>
            <a:pPr eaLnBrk="1" hangingPunct="1"/>
            <a:r>
              <a:rPr lang="en-US" altLang="zh-TW" smtClean="0">
                <a:ea typeface="新細明體" pitchFamily="18" charset="-120"/>
              </a:rPr>
              <a:t>Provide better image quality than previous works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34066BA-6F0D-4638-A578-05980708B989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07EBE-4627-4260-BD40-5EB2B566668A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2124075" y="2636838"/>
            <a:ext cx="5543550" cy="19446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TW" sz="7200" smtClean="0">
                <a:ea typeface="新細明體" pitchFamily="18" charset="-120"/>
              </a:rPr>
              <a:t>Thank You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00E47FC-31D8-49BA-BEAE-4A26D5DC16CE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6A8BF7-3D5F-42DF-A16E-21603AB60E65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1" descr="lena1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8313" y="4208463"/>
            <a:ext cx="150971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80" descr="lena1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5138" y="4206875"/>
            <a:ext cx="1509712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Overview (1/4)</a:t>
            </a:r>
          </a:p>
        </p:txBody>
      </p:sp>
      <p:sp>
        <p:nvSpPr>
          <p:cNvPr id="1030" name="Text Box 32"/>
          <p:cNvSpPr txBox="1">
            <a:spLocks noChangeArrowheads="1"/>
          </p:cNvSpPr>
          <p:nvPr/>
        </p:nvSpPr>
        <p:spPr bwMode="auto">
          <a:xfrm>
            <a:off x="395288" y="1268413"/>
            <a:ext cx="432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>
                <a:solidFill>
                  <a:srgbClr val="F6007B"/>
                </a:solidFill>
              </a:rPr>
              <a:t>The </a:t>
            </a:r>
            <a:r>
              <a:rPr kumimoji="0" lang="en-US" altLang="zh-TW" i="1">
                <a:solidFill>
                  <a:srgbClr val="F6007B"/>
                </a:solidFill>
              </a:rPr>
              <a:t>prisoners’ problem,</a:t>
            </a:r>
            <a:r>
              <a:rPr kumimoji="0" lang="en-US" altLang="zh-TW" b="1">
                <a:solidFill>
                  <a:srgbClr val="F6007B"/>
                </a:solidFill>
              </a:rPr>
              <a:t> </a:t>
            </a:r>
            <a:r>
              <a:rPr kumimoji="0" lang="en-US" altLang="zh-TW">
                <a:solidFill>
                  <a:srgbClr val="F6007B"/>
                </a:solidFill>
              </a:rPr>
              <a:t>Simmons (1983)</a:t>
            </a:r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2897188" y="5716588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0" hangingPunct="0"/>
            <a:r>
              <a:rPr kumimoji="0" lang="en-US" altLang="zh-TW" sz="1400"/>
              <a:t>Cover object</a:t>
            </a:r>
            <a:endParaRPr kumimoji="0" lang="en-US" altLang="zh-TW" sz="1400">
              <a:latin typeface="Times New Roman" pitchFamily="18" charset="0"/>
            </a:endParaRPr>
          </a:p>
        </p:txBody>
      </p:sp>
      <p:sp>
        <p:nvSpPr>
          <p:cNvPr id="1032" name="Rectangle 5"/>
          <p:cNvSpPr>
            <a:spLocks noChangeArrowheads="1"/>
          </p:cNvSpPr>
          <p:nvPr/>
        </p:nvSpPr>
        <p:spPr bwMode="auto">
          <a:xfrm>
            <a:off x="6859588" y="5716588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0" hangingPunct="0"/>
            <a:r>
              <a:rPr kumimoji="0" lang="en-US" altLang="zh-TW" sz="1400"/>
              <a:t>Stego-object</a:t>
            </a:r>
          </a:p>
        </p:txBody>
      </p:sp>
      <p:pic>
        <p:nvPicPr>
          <p:cNvPr id="1033" name="Picture 6" descr="ali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5338" y="1677988"/>
            <a:ext cx="8572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7" descr="bo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3275" y="1677988"/>
            <a:ext cx="835025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Rectangle 8"/>
          <p:cNvSpPr>
            <a:spLocks noChangeArrowheads="1"/>
          </p:cNvSpPr>
          <p:nvPr/>
        </p:nvSpPr>
        <p:spPr bwMode="auto">
          <a:xfrm>
            <a:off x="3201988" y="2744788"/>
            <a:ext cx="1174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 eaLnBrk="0" hangingPunct="0"/>
            <a:r>
              <a:rPr kumimoji="0" lang="en-US" altLang="zh-TW"/>
              <a:t>00101…1</a:t>
            </a:r>
          </a:p>
        </p:txBody>
      </p:sp>
      <p:sp>
        <p:nvSpPr>
          <p:cNvPr id="1036" name="AutoShape 9"/>
          <p:cNvSpPr>
            <a:spLocks noChangeArrowheads="1"/>
          </p:cNvSpPr>
          <p:nvPr/>
        </p:nvSpPr>
        <p:spPr bwMode="auto">
          <a:xfrm>
            <a:off x="4954588" y="5122863"/>
            <a:ext cx="1295400" cy="304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1037" name="Picture 10" descr="ke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3988" y="3049588"/>
            <a:ext cx="304800" cy="1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1" descr="ke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388" y="3963988"/>
            <a:ext cx="304800" cy="1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12"/>
          <p:cNvGraphicFramePr>
            <a:graphicFrameLocks noChangeAspect="1"/>
          </p:cNvGraphicFramePr>
          <p:nvPr/>
        </p:nvGraphicFramePr>
        <p:xfrm>
          <a:off x="5195888" y="4152900"/>
          <a:ext cx="901700" cy="969963"/>
        </p:xfrm>
        <a:graphic>
          <a:graphicData uri="http://schemas.openxmlformats.org/presentationml/2006/ole">
            <p:oleObj spid="_x0000_s1026" name="Clip" r:id="rId7" imgW="3025440" imgH="3252600" progId="MS_ClipArt_Gallery.2">
              <p:embed/>
            </p:oleObj>
          </a:graphicData>
        </a:graphic>
      </p:graphicFrame>
      <p:sp>
        <p:nvSpPr>
          <p:cNvPr id="1039" name="Text Box 17"/>
          <p:cNvSpPr txBox="1">
            <a:spLocks noChangeArrowheads="1"/>
          </p:cNvSpPr>
          <p:nvPr/>
        </p:nvSpPr>
        <p:spPr bwMode="auto">
          <a:xfrm>
            <a:off x="3179763" y="3381375"/>
            <a:ext cx="1238250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sz="1400"/>
              <a:t>Compression</a:t>
            </a:r>
          </a:p>
          <a:p>
            <a:pPr algn="ctr"/>
            <a:r>
              <a:rPr kumimoji="0" lang="en-US" altLang="zh-TW" sz="1400"/>
              <a:t>Encryption</a:t>
            </a:r>
          </a:p>
        </p:txBody>
      </p:sp>
      <p:pic>
        <p:nvPicPr>
          <p:cNvPr id="1040" name="Picture 18" descr="ke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3988" y="3963988"/>
            <a:ext cx="304800" cy="1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1" name="Rectangle 19"/>
          <p:cNvSpPr>
            <a:spLocks noChangeArrowheads="1"/>
          </p:cNvSpPr>
          <p:nvPr/>
        </p:nvSpPr>
        <p:spPr bwMode="auto">
          <a:xfrm>
            <a:off x="625475" y="4135438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0" hangingPunct="0"/>
            <a:r>
              <a:rPr kumimoji="0" lang="en-US" altLang="zh-TW" sz="1400"/>
              <a:t>Image source</a:t>
            </a:r>
            <a:endParaRPr kumimoji="0" lang="en-US" altLang="zh-TW" sz="1400">
              <a:latin typeface="Times New Roman" pitchFamily="18" charset="0"/>
            </a:endParaRPr>
          </a:p>
        </p:txBody>
      </p:sp>
      <p:sp>
        <p:nvSpPr>
          <p:cNvPr id="1042" name="AutoShape 20"/>
          <p:cNvSpPr>
            <a:spLocks noChangeArrowheads="1"/>
          </p:cNvSpPr>
          <p:nvPr/>
        </p:nvSpPr>
        <p:spPr bwMode="auto">
          <a:xfrm>
            <a:off x="3659188" y="3125788"/>
            <a:ext cx="228600" cy="152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43" name="AutoShape 21"/>
          <p:cNvSpPr>
            <a:spLocks noChangeArrowheads="1"/>
          </p:cNvSpPr>
          <p:nvPr/>
        </p:nvSpPr>
        <p:spPr bwMode="auto">
          <a:xfrm>
            <a:off x="3659188" y="4040188"/>
            <a:ext cx="228600" cy="152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44" name="AutoShape 22"/>
          <p:cNvSpPr>
            <a:spLocks noChangeArrowheads="1"/>
          </p:cNvSpPr>
          <p:nvPr/>
        </p:nvSpPr>
        <p:spPr bwMode="auto">
          <a:xfrm flipV="1">
            <a:off x="7534275" y="4040188"/>
            <a:ext cx="228600" cy="152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45" name="Rectangle 23"/>
          <p:cNvSpPr>
            <a:spLocks noChangeArrowheads="1"/>
          </p:cNvSpPr>
          <p:nvPr/>
        </p:nvSpPr>
        <p:spPr bwMode="auto">
          <a:xfrm>
            <a:off x="7000875" y="2744788"/>
            <a:ext cx="1174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ctr" eaLnBrk="0" hangingPunct="0"/>
            <a:r>
              <a:rPr kumimoji="0" lang="en-US" altLang="zh-TW"/>
              <a:t>00101…1</a:t>
            </a:r>
          </a:p>
        </p:txBody>
      </p:sp>
      <p:pic>
        <p:nvPicPr>
          <p:cNvPr id="1046" name="Picture 24" descr="ke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388" y="3081338"/>
            <a:ext cx="304800" cy="1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7" name="Text Box 25"/>
          <p:cNvSpPr txBox="1">
            <a:spLocks noChangeArrowheads="1"/>
          </p:cNvSpPr>
          <p:nvPr/>
        </p:nvSpPr>
        <p:spPr bwMode="auto">
          <a:xfrm>
            <a:off x="6886575" y="3381375"/>
            <a:ext cx="1425575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sz="1400"/>
              <a:t>Decryption</a:t>
            </a:r>
          </a:p>
          <a:p>
            <a:pPr algn="ctr"/>
            <a:r>
              <a:rPr kumimoji="0" lang="en-US" altLang="zh-TW" sz="1400"/>
              <a:t>Decompression</a:t>
            </a:r>
          </a:p>
        </p:txBody>
      </p:sp>
      <p:sp>
        <p:nvSpPr>
          <p:cNvPr id="1048" name="AutoShape 26"/>
          <p:cNvSpPr>
            <a:spLocks noChangeArrowheads="1"/>
          </p:cNvSpPr>
          <p:nvPr/>
        </p:nvSpPr>
        <p:spPr bwMode="auto">
          <a:xfrm flipV="1">
            <a:off x="7534275" y="3125788"/>
            <a:ext cx="228600" cy="152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49" name="Line 29"/>
          <p:cNvSpPr>
            <a:spLocks noChangeShapeType="1"/>
          </p:cNvSpPr>
          <p:nvPr/>
        </p:nvSpPr>
        <p:spPr bwMode="auto">
          <a:xfrm>
            <a:off x="2701925" y="4725988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50" name="Rectangle 30"/>
          <p:cNvSpPr>
            <a:spLocks noChangeArrowheads="1"/>
          </p:cNvSpPr>
          <p:nvPr/>
        </p:nvSpPr>
        <p:spPr bwMode="auto">
          <a:xfrm>
            <a:off x="4649788" y="5427663"/>
            <a:ext cx="19812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 eaLnBrk="0" hangingPunct="0"/>
            <a:r>
              <a:rPr kumimoji="0" lang="en-US" altLang="zh-TW" sz="900"/>
              <a:t>Communication is monitored by a warden looking for suspicious artifacts</a:t>
            </a:r>
            <a:endParaRPr kumimoji="0" lang="en-US" altLang="zh-TW" sz="900">
              <a:latin typeface="Times New Roman" pitchFamily="18" charset="0"/>
            </a:endParaRPr>
          </a:p>
        </p:txBody>
      </p:sp>
      <p:sp>
        <p:nvSpPr>
          <p:cNvPr id="1051" name="Text Box 33"/>
          <p:cNvSpPr txBox="1">
            <a:spLocks noChangeArrowheads="1"/>
          </p:cNvSpPr>
          <p:nvPr/>
        </p:nvSpPr>
        <p:spPr bwMode="auto">
          <a:xfrm>
            <a:off x="4046538" y="1920875"/>
            <a:ext cx="67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/>
              <a:t>Alice</a:t>
            </a:r>
          </a:p>
        </p:txBody>
      </p:sp>
      <p:sp>
        <p:nvSpPr>
          <p:cNvPr id="1052" name="Text Box 34"/>
          <p:cNvSpPr txBox="1">
            <a:spLocks noChangeArrowheads="1"/>
          </p:cNvSpPr>
          <p:nvPr/>
        </p:nvSpPr>
        <p:spPr bwMode="auto">
          <a:xfrm>
            <a:off x="7793038" y="1997075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/>
              <a:t>Bob</a:t>
            </a:r>
          </a:p>
        </p:txBody>
      </p:sp>
      <p:sp>
        <p:nvSpPr>
          <p:cNvPr id="1053" name="Line 36"/>
          <p:cNvSpPr>
            <a:spLocks noChangeShapeType="1"/>
          </p:cNvSpPr>
          <p:nvPr/>
        </p:nvSpPr>
        <p:spPr bwMode="auto">
          <a:xfrm flipH="1">
            <a:off x="3057525" y="4200525"/>
            <a:ext cx="685800" cy="99060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54" name="Line 38"/>
          <p:cNvSpPr>
            <a:spLocks noChangeShapeType="1"/>
          </p:cNvSpPr>
          <p:nvPr/>
        </p:nvSpPr>
        <p:spPr bwMode="auto">
          <a:xfrm>
            <a:off x="3819525" y="4200525"/>
            <a:ext cx="457200" cy="106680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55" name="Line 39"/>
          <p:cNvSpPr>
            <a:spLocks noChangeShapeType="1"/>
          </p:cNvSpPr>
          <p:nvPr/>
        </p:nvSpPr>
        <p:spPr bwMode="auto">
          <a:xfrm flipH="1">
            <a:off x="3362325" y="4200525"/>
            <a:ext cx="457200" cy="144780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56" name="Line 41"/>
          <p:cNvSpPr>
            <a:spLocks noChangeShapeType="1"/>
          </p:cNvSpPr>
          <p:nvPr/>
        </p:nvSpPr>
        <p:spPr bwMode="auto">
          <a:xfrm>
            <a:off x="3743325" y="4200525"/>
            <a:ext cx="228600" cy="914400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57" name="Rectangle 44"/>
          <p:cNvSpPr>
            <a:spLocks noChangeArrowheads="1"/>
          </p:cNvSpPr>
          <p:nvPr/>
        </p:nvSpPr>
        <p:spPr bwMode="auto">
          <a:xfrm>
            <a:off x="3013075" y="5183188"/>
            <a:ext cx="762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58" name="Rectangle 45"/>
          <p:cNvSpPr>
            <a:spLocks noChangeArrowheads="1"/>
          </p:cNvSpPr>
          <p:nvPr/>
        </p:nvSpPr>
        <p:spPr bwMode="auto">
          <a:xfrm>
            <a:off x="3294063" y="5603875"/>
            <a:ext cx="762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59" name="Rectangle 46"/>
          <p:cNvSpPr>
            <a:spLocks noChangeArrowheads="1"/>
          </p:cNvSpPr>
          <p:nvPr/>
        </p:nvSpPr>
        <p:spPr bwMode="auto">
          <a:xfrm>
            <a:off x="3940175" y="5106988"/>
            <a:ext cx="762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60" name="Rectangle 47"/>
          <p:cNvSpPr>
            <a:spLocks noChangeArrowheads="1"/>
          </p:cNvSpPr>
          <p:nvPr/>
        </p:nvSpPr>
        <p:spPr bwMode="auto">
          <a:xfrm>
            <a:off x="4240213" y="5267325"/>
            <a:ext cx="762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61" name="Rectangle 52"/>
          <p:cNvSpPr>
            <a:spLocks noChangeArrowheads="1"/>
          </p:cNvSpPr>
          <p:nvPr/>
        </p:nvSpPr>
        <p:spPr bwMode="auto">
          <a:xfrm>
            <a:off x="6899275" y="5183188"/>
            <a:ext cx="762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62" name="Rectangle 53"/>
          <p:cNvSpPr>
            <a:spLocks noChangeArrowheads="1"/>
          </p:cNvSpPr>
          <p:nvPr/>
        </p:nvSpPr>
        <p:spPr bwMode="auto">
          <a:xfrm>
            <a:off x="7180263" y="5603875"/>
            <a:ext cx="762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63" name="Rectangle 54"/>
          <p:cNvSpPr>
            <a:spLocks noChangeArrowheads="1"/>
          </p:cNvSpPr>
          <p:nvPr/>
        </p:nvSpPr>
        <p:spPr bwMode="auto">
          <a:xfrm>
            <a:off x="7826375" y="5106988"/>
            <a:ext cx="762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64" name="Rectangle 55"/>
          <p:cNvSpPr>
            <a:spLocks noChangeArrowheads="1"/>
          </p:cNvSpPr>
          <p:nvPr/>
        </p:nvSpPr>
        <p:spPr bwMode="auto">
          <a:xfrm>
            <a:off x="8126413" y="5267325"/>
            <a:ext cx="76200" cy="76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zh-TW" altLang="en-US" b="1"/>
          </a:p>
        </p:txBody>
      </p:sp>
      <p:sp>
        <p:nvSpPr>
          <p:cNvPr id="1065" name="Line 59"/>
          <p:cNvSpPr>
            <a:spLocks noChangeShapeType="1"/>
          </p:cNvSpPr>
          <p:nvPr/>
        </p:nvSpPr>
        <p:spPr bwMode="auto">
          <a:xfrm flipV="1">
            <a:off x="6935788" y="4268788"/>
            <a:ext cx="685800" cy="9144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66" name="Line 60"/>
          <p:cNvSpPr>
            <a:spLocks noChangeShapeType="1"/>
          </p:cNvSpPr>
          <p:nvPr/>
        </p:nvSpPr>
        <p:spPr bwMode="auto">
          <a:xfrm flipV="1">
            <a:off x="7240588" y="4192588"/>
            <a:ext cx="457200" cy="13716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67" name="Line 61"/>
          <p:cNvSpPr>
            <a:spLocks noChangeShapeType="1"/>
          </p:cNvSpPr>
          <p:nvPr/>
        </p:nvSpPr>
        <p:spPr bwMode="auto">
          <a:xfrm flipH="1" flipV="1">
            <a:off x="7621588" y="4192588"/>
            <a:ext cx="228600" cy="9144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68" name="Line 64"/>
          <p:cNvSpPr>
            <a:spLocks noChangeShapeType="1"/>
          </p:cNvSpPr>
          <p:nvPr/>
        </p:nvSpPr>
        <p:spPr bwMode="auto">
          <a:xfrm flipH="1" flipV="1">
            <a:off x="7697788" y="4268788"/>
            <a:ext cx="457200" cy="9906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69" name="Text Box 65"/>
          <p:cNvSpPr txBox="1">
            <a:spLocks noChangeArrowheads="1"/>
          </p:cNvSpPr>
          <p:nvPr/>
        </p:nvSpPr>
        <p:spPr bwMode="auto">
          <a:xfrm>
            <a:off x="5167313" y="1917700"/>
            <a:ext cx="1327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1400"/>
              <a:t>encryption key</a:t>
            </a:r>
          </a:p>
        </p:txBody>
      </p:sp>
      <p:sp>
        <p:nvSpPr>
          <p:cNvPr id="1070" name="Text Box 66"/>
          <p:cNvSpPr txBox="1">
            <a:spLocks noChangeArrowheads="1"/>
          </p:cNvSpPr>
          <p:nvPr/>
        </p:nvSpPr>
        <p:spPr bwMode="auto">
          <a:xfrm>
            <a:off x="5243513" y="2592388"/>
            <a:ext cx="942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1400"/>
              <a:t>stego key</a:t>
            </a:r>
          </a:p>
        </p:txBody>
      </p:sp>
      <p:sp>
        <p:nvSpPr>
          <p:cNvPr id="1071" name="Line 67"/>
          <p:cNvSpPr>
            <a:spLocks noChangeShapeType="1"/>
          </p:cNvSpPr>
          <p:nvPr/>
        </p:nvSpPr>
        <p:spPr bwMode="auto">
          <a:xfrm flipH="1">
            <a:off x="4344988" y="312578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2" name="Line 68"/>
          <p:cNvSpPr>
            <a:spLocks noChangeShapeType="1"/>
          </p:cNvSpPr>
          <p:nvPr/>
        </p:nvSpPr>
        <p:spPr bwMode="auto">
          <a:xfrm flipV="1">
            <a:off x="4725988" y="2058988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3" name="Line 69"/>
          <p:cNvSpPr>
            <a:spLocks noChangeShapeType="1"/>
          </p:cNvSpPr>
          <p:nvPr/>
        </p:nvSpPr>
        <p:spPr bwMode="auto">
          <a:xfrm>
            <a:off x="4725988" y="2058988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4" name="Line 70"/>
          <p:cNvSpPr>
            <a:spLocks noChangeShapeType="1"/>
          </p:cNvSpPr>
          <p:nvPr/>
        </p:nvSpPr>
        <p:spPr bwMode="auto">
          <a:xfrm flipH="1">
            <a:off x="4344988" y="404018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5" name="Line 71"/>
          <p:cNvSpPr>
            <a:spLocks noChangeShapeType="1"/>
          </p:cNvSpPr>
          <p:nvPr/>
        </p:nvSpPr>
        <p:spPr bwMode="auto">
          <a:xfrm flipV="1">
            <a:off x="4878388" y="2744788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6" name="Line 72"/>
          <p:cNvSpPr>
            <a:spLocks noChangeShapeType="1"/>
          </p:cNvSpPr>
          <p:nvPr/>
        </p:nvSpPr>
        <p:spPr bwMode="auto">
          <a:xfrm>
            <a:off x="4878388" y="274478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7" name="Line 73"/>
          <p:cNvSpPr>
            <a:spLocks noChangeShapeType="1"/>
          </p:cNvSpPr>
          <p:nvPr/>
        </p:nvSpPr>
        <p:spPr bwMode="auto">
          <a:xfrm>
            <a:off x="6707188" y="320198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8" name="Line 74"/>
          <p:cNvSpPr>
            <a:spLocks noChangeShapeType="1"/>
          </p:cNvSpPr>
          <p:nvPr/>
        </p:nvSpPr>
        <p:spPr bwMode="auto">
          <a:xfrm>
            <a:off x="6478588" y="4116388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9" name="Line 75"/>
          <p:cNvSpPr>
            <a:spLocks noChangeShapeType="1"/>
          </p:cNvSpPr>
          <p:nvPr/>
        </p:nvSpPr>
        <p:spPr bwMode="auto">
          <a:xfrm flipV="1">
            <a:off x="6707188" y="2058988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80" name="Line 76"/>
          <p:cNvSpPr>
            <a:spLocks noChangeShapeType="1"/>
          </p:cNvSpPr>
          <p:nvPr/>
        </p:nvSpPr>
        <p:spPr bwMode="auto">
          <a:xfrm flipV="1">
            <a:off x="6478588" y="2744788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81" name="Line 77"/>
          <p:cNvSpPr>
            <a:spLocks noChangeShapeType="1"/>
          </p:cNvSpPr>
          <p:nvPr/>
        </p:nvSpPr>
        <p:spPr bwMode="auto">
          <a:xfrm>
            <a:off x="6173788" y="27447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82" name="Line 78"/>
          <p:cNvSpPr>
            <a:spLocks noChangeShapeType="1"/>
          </p:cNvSpPr>
          <p:nvPr/>
        </p:nvSpPr>
        <p:spPr bwMode="auto">
          <a:xfrm>
            <a:off x="6554788" y="2058988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1083" name="Picture 7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9575" y="2335213"/>
            <a:ext cx="2124075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84" name="AutoShape 82"/>
          <p:cNvCxnSpPr>
            <a:cxnSpLocks noChangeShapeType="1"/>
            <a:endCxn id="1049" idx="0"/>
          </p:cNvCxnSpPr>
          <p:nvPr/>
        </p:nvCxnSpPr>
        <p:spPr bwMode="auto">
          <a:xfrm>
            <a:off x="2533650" y="3219450"/>
            <a:ext cx="168275" cy="150653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61" name="日期版面配置區 60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8DB231-90BD-4C3F-BE32-952BE08902C3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62" name="投影片編號版面配置區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18DABA-6276-463F-B33C-5568169FD3D8}" type="slidenum">
              <a:rPr lang="en-US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Overview (2/4)</a:t>
            </a:r>
            <a:endParaRPr lang="zh-TW" altLang="en-US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pic>
        <p:nvPicPr>
          <p:cNvPr id="17411" name="圖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1773238"/>
            <a:ext cx="51847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1547813" y="4941888"/>
            <a:ext cx="59769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TW" sz="2400" i="1">
                <a:solidFill>
                  <a:srgbClr val="F6007B"/>
                </a:solidFill>
              </a:rPr>
              <a:t>Skytale</a:t>
            </a:r>
            <a:r>
              <a:rPr lang="en-US" altLang="zh-TW" sz="2400"/>
              <a:t> - a very simple mechanical Steganographic system developed by the Spartans during the 5th century. </a:t>
            </a:r>
          </a:p>
        </p:txBody>
      </p:sp>
      <p:sp>
        <p:nvSpPr>
          <p:cNvPr id="17413" name="Text Box 32"/>
          <p:cNvSpPr txBox="1">
            <a:spLocks noChangeArrowheads="1"/>
          </p:cNvSpPr>
          <p:nvPr/>
        </p:nvSpPr>
        <p:spPr bwMode="auto">
          <a:xfrm>
            <a:off x="395288" y="1268413"/>
            <a:ext cx="3397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>
                <a:solidFill>
                  <a:srgbClr val="F6007B"/>
                </a:solidFill>
              </a:rPr>
              <a:t>Ancient Steganographic system</a:t>
            </a:r>
          </a:p>
        </p:txBody>
      </p:sp>
      <p:sp>
        <p:nvSpPr>
          <p:cNvPr id="6" name="日期版面配置區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6FED952-4500-4742-8378-6621AC912DC5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8F0897-FC60-4940-A1A5-9A4AF0B4412C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Overview (3/4)</a:t>
            </a:r>
            <a:endParaRPr lang="zh-TW" altLang="en-US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5435600" y="1341438"/>
            <a:ext cx="3527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b="1">
                <a:solidFill>
                  <a:srgbClr val="F6007B"/>
                </a:solidFill>
              </a:rPr>
              <a:t>Schwarzenegger’s letter  (Hidden Message in Text File)</a:t>
            </a:r>
            <a:endParaRPr kumimoji="0" lang="zh-TW" altLang="en-US" b="1">
              <a:solidFill>
                <a:srgbClr val="F6007B"/>
              </a:solidFill>
            </a:endParaRPr>
          </a:p>
        </p:txBody>
      </p:sp>
      <p:pic>
        <p:nvPicPr>
          <p:cNvPr id="18436" name="Picture 1" descr="schwarz_letter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557338"/>
            <a:ext cx="8724900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179388" y="2708275"/>
            <a:ext cx="215900" cy="2305050"/>
          </a:xfrm>
          <a:prstGeom prst="rect">
            <a:avLst/>
          </a:prstGeom>
          <a:noFill/>
          <a:ln w="1905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E52B344-F542-43D6-9A40-B958239EA53E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6D5858-924E-4324-AB27-D3C53E0235B6}" type="slidenum">
              <a:rPr lang="en-US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Overview (4/4) - Reversible</a:t>
            </a:r>
            <a:endParaRPr lang="zh-TW" altLang="en-US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755650" y="4430713"/>
            <a:ext cx="1371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latin typeface="Times New Roman" pitchFamily="18" charset="0"/>
              </a:rPr>
              <a:t>Cover Image</a:t>
            </a: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3635375" y="4437063"/>
            <a:ext cx="1333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latin typeface="Times New Roman" pitchFamily="18" charset="0"/>
              </a:rPr>
              <a:t>Stego Image</a:t>
            </a:r>
          </a:p>
        </p:txBody>
      </p:sp>
      <p:sp>
        <p:nvSpPr>
          <p:cNvPr id="19461" name="Line 14"/>
          <p:cNvSpPr>
            <a:spLocks noChangeShapeType="1"/>
          </p:cNvSpPr>
          <p:nvPr/>
        </p:nvSpPr>
        <p:spPr bwMode="auto">
          <a:xfrm>
            <a:off x="1979613" y="3573463"/>
            <a:ext cx="1584325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462" name="Text Box 15"/>
          <p:cNvSpPr txBox="1">
            <a:spLocks noChangeArrowheads="1"/>
          </p:cNvSpPr>
          <p:nvPr/>
        </p:nvSpPr>
        <p:spPr bwMode="auto">
          <a:xfrm>
            <a:off x="3132138" y="2060575"/>
            <a:ext cx="124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latin typeface="Times New Roman" pitchFamily="18" charset="0"/>
              </a:rPr>
              <a:t>Reversible</a:t>
            </a:r>
          </a:p>
        </p:txBody>
      </p:sp>
      <p:sp>
        <p:nvSpPr>
          <p:cNvPr id="19463" name="Text Box 16"/>
          <p:cNvSpPr txBox="1">
            <a:spLocks noChangeArrowheads="1"/>
          </p:cNvSpPr>
          <p:nvPr/>
        </p:nvSpPr>
        <p:spPr bwMode="auto">
          <a:xfrm>
            <a:off x="5724525" y="3789363"/>
            <a:ext cx="1008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>
                <a:latin typeface="Times New Roman" pitchFamily="18" charset="0"/>
              </a:rPr>
              <a:t>Decoder</a:t>
            </a:r>
          </a:p>
        </p:txBody>
      </p:sp>
      <p:sp>
        <p:nvSpPr>
          <p:cNvPr id="19464" name="Text Box 17"/>
          <p:cNvSpPr txBox="1">
            <a:spLocks noChangeArrowheads="1"/>
          </p:cNvSpPr>
          <p:nvPr/>
        </p:nvSpPr>
        <p:spPr bwMode="auto">
          <a:xfrm>
            <a:off x="2051050" y="4797425"/>
            <a:ext cx="1260475" cy="382588"/>
          </a:xfrm>
          <a:prstGeom prst="rect">
            <a:avLst/>
          </a:prstGeom>
          <a:solidFill>
            <a:srgbClr val="FFCCFF">
              <a:alpha val="89803"/>
            </a:srgb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latin typeface="Times New Roman" pitchFamily="18" charset="0"/>
              </a:rPr>
              <a:t>Secret Data</a:t>
            </a:r>
          </a:p>
        </p:txBody>
      </p:sp>
      <p:sp>
        <p:nvSpPr>
          <p:cNvPr id="19465" name="Line 18"/>
          <p:cNvSpPr>
            <a:spLocks noChangeShapeType="1"/>
          </p:cNvSpPr>
          <p:nvPr/>
        </p:nvSpPr>
        <p:spPr bwMode="auto">
          <a:xfrm flipV="1">
            <a:off x="2555875" y="3717925"/>
            <a:ext cx="0" cy="1006475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466" name="Text Box 19"/>
          <p:cNvSpPr txBox="1">
            <a:spLocks noChangeArrowheads="1"/>
          </p:cNvSpPr>
          <p:nvPr/>
        </p:nvSpPr>
        <p:spPr bwMode="auto">
          <a:xfrm>
            <a:off x="2555875" y="3789363"/>
            <a:ext cx="946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latin typeface="Times New Roman" pitchFamily="18" charset="0"/>
              </a:rPr>
              <a:t>Encoder</a:t>
            </a:r>
          </a:p>
        </p:txBody>
      </p:sp>
      <p:sp>
        <p:nvSpPr>
          <p:cNvPr id="19467" name="AutoShape 21"/>
          <p:cNvSpPr>
            <a:spLocks noChangeArrowheads="1"/>
          </p:cNvSpPr>
          <p:nvPr/>
        </p:nvSpPr>
        <p:spPr bwMode="auto">
          <a:xfrm>
            <a:off x="6011863" y="3429000"/>
            <a:ext cx="288925" cy="287338"/>
          </a:xfrm>
          <a:prstGeom prst="flowChartSummingJunction">
            <a:avLst/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9468" name="Line 22"/>
          <p:cNvSpPr>
            <a:spLocks noChangeShapeType="1"/>
          </p:cNvSpPr>
          <p:nvPr/>
        </p:nvSpPr>
        <p:spPr bwMode="auto">
          <a:xfrm>
            <a:off x="4500563" y="3573463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469" name="Text Box 23"/>
          <p:cNvSpPr txBox="1">
            <a:spLocks noChangeArrowheads="1"/>
          </p:cNvSpPr>
          <p:nvPr/>
        </p:nvSpPr>
        <p:spPr bwMode="auto">
          <a:xfrm>
            <a:off x="7343775" y="3357563"/>
            <a:ext cx="1260475" cy="382587"/>
          </a:xfrm>
          <a:prstGeom prst="rect">
            <a:avLst/>
          </a:prstGeom>
          <a:solidFill>
            <a:srgbClr val="FFCCFF">
              <a:alpha val="89803"/>
            </a:srgbClr>
          </a:solidFill>
          <a:ln w="1587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>
                <a:latin typeface="Times New Roman" pitchFamily="18" charset="0"/>
              </a:rPr>
              <a:t>Secret Data</a:t>
            </a:r>
          </a:p>
        </p:txBody>
      </p:sp>
      <p:pic>
        <p:nvPicPr>
          <p:cNvPr id="19470" name="Picture 29" descr="lena"/>
          <p:cNvPicPr>
            <a:picLocks noChangeAspect="1" noChangeArrowheads="1"/>
          </p:cNvPicPr>
          <p:nvPr/>
        </p:nvPicPr>
        <p:blipFill>
          <a:blip r:embed="rId2" cstate="print"/>
          <a:srcRect t="10001" r="11078" b="13235"/>
          <a:stretch>
            <a:fillRect/>
          </a:stretch>
        </p:blipFill>
        <p:spPr bwMode="auto">
          <a:xfrm>
            <a:off x="3635375" y="2781300"/>
            <a:ext cx="1439863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30" descr="lena"/>
          <p:cNvPicPr>
            <a:picLocks noChangeAspect="1" noChangeArrowheads="1"/>
          </p:cNvPicPr>
          <p:nvPr/>
        </p:nvPicPr>
        <p:blipFill>
          <a:blip r:embed="rId2" cstate="print"/>
          <a:srcRect t="10001" r="11078" b="13235"/>
          <a:stretch>
            <a:fillRect/>
          </a:stretch>
        </p:blipFill>
        <p:spPr bwMode="auto">
          <a:xfrm>
            <a:off x="468313" y="2781300"/>
            <a:ext cx="143986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2" name="Line 31"/>
          <p:cNvSpPr>
            <a:spLocks noChangeShapeType="1"/>
          </p:cNvSpPr>
          <p:nvPr/>
        </p:nvSpPr>
        <p:spPr bwMode="auto">
          <a:xfrm>
            <a:off x="5003800" y="3573463"/>
            <a:ext cx="1008063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473" name="Line 32"/>
          <p:cNvSpPr>
            <a:spLocks noChangeShapeType="1"/>
          </p:cNvSpPr>
          <p:nvPr/>
        </p:nvSpPr>
        <p:spPr bwMode="auto">
          <a:xfrm>
            <a:off x="6351588" y="3552825"/>
            <a:ext cx="865187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cxnSp>
        <p:nvCxnSpPr>
          <p:cNvPr id="19474" name="AutoShape 33"/>
          <p:cNvCxnSpPr>
            <a:cxnSpLocks noChangeShapeType="1"/>
            <a:stCxn id="19467" idx="0"/>
          </p:cNvCxnSpPr>
          <p:nvPr/>
        </p:nvCxnSpPr>
        <p:spPr bwMode="auto">
          <a:xfrm rot="5400000" flipH="1">
            <a:off x="3348832" y="621506"/>
            <a:ext cx="647700" cy="4967287"/>
          </a:xfrm>
          <a:prstGeom prst="bentConnector3">
            <a:avLst>
              <a:gd name="adj1" fmla="val 135296"/>
            </a:avLst>
          </a:prstGeom>
          <a:noFill/>
          <a:ln w="28575">
            <a:solidFill>
              <a:schemeClr val="accent1"/>
            </a:solidFill>
            <a:miter lim="800000"/>
            <a:headEnd/>
            <a:tailEnd type="triangle" w="med" len="med"/>
          </a:ln>
        </p:spPr>
      </p:cxnSp>
      <p:sp>
        <p:nvSpPr>
          <p:cNvPr id="19475" name="AutoShape 34"/>
          <p:cNvSpPr>
            <a:spLocks noChangeArrowheads="1"/>
          </p:cNvSpPr>
          <p:nvPr/>
        </p:nvSpPr>
        <p:spPr bwMode="auto">
          <a:xfrm>
            <a:off x="2411413" y="3429000"/>
            <a:ext cx="288925" cy="287338"/>
          </a:xfrm>
          <a:prstGeom prst="flowChartSummingJunction">
            <a:avLst/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" name="日期版面配置區 19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B008D1C-2ADC-49F3-8E19-0FA8FBE90C5F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21" name="投影片編號版面配置區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C5ABCD-C59F-4DCB-83DF-80660FF34951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641475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r" eaLnBrk="1" hangingPunct="1"/>
            <a:r>
              <a:rPr lang="en-US" altLang="zh-TW" sz="4000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Relative Works –Tsai et al.’s Method</a:t>
            </a:r>
            <a:br>
              <a:rPr lang="en-US" altLang="zh-TW" sz="4000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</a:br>
            <a:r>
              <a:rPr lang="en-US" altLang="zh-TW" sz="4000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(2009)</a:t>
            </a:r>
          </a:p>
        </p:txBody>
      </p:sp>
      <p:sp>
        <p:nvSpPr>
          <p:cNvPr id="2060" name="Rectangle 6" descr="寬右斜對角線"/>
          <p:cNvSpPr>
            <a:spLocks noChangeArrowheads="1"/>
          </p:cNvSpPr>
          <p:nvPr/>
        </p:nvSpPr>
        <p:spPr bwMode="auto">
          <a:xfrm>
            <a:off x="1398588" y="2289175"/>
            <a:ext cx="582612" cy="584200"/>
          </a:xfrm>
          <a:prstGeom prst="rect">
            <a:avLst/>
          </a:prstGeom>
          <a:pattFill prst="wdUpDiag">
            <a:fgClr>
              <a:srgbClr val="FFCC99"/>
            </a:fgClr>
            <a:bgClr>
              <a:srgbClr val="FFFFFF"/>
            </a:bgClr>
          </a:patt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1492250" y="2392363"/>
          <a:ext cx="288925" cy="363537"/>
        </p:xfrm>
        <a:graphic>
          <a:graphicData uri="http://schemas.openxmlformats.org/presentationml/2006/ole">
            <p:oleObj spid="_x0000_s2050" name="Equation" r:id="rId3" imgW="190440" imgH="241200" progId="Equation.DSMT4">
              <p:embed/>
            </p:oleObj>
          </a:graphicData>
        </a:graphic>
      </p:graphicFrame>
      <p:sp>
        <p:nvSpPr>
          <p:cNvPr id="2061" name="Rectangle 8" descr="寬右斜對角線"/>
          <p:cNvSpPr>
            <a:spLocks noChangeArrowheads="1"/>
          </p:cNvSpPr>
          <p:nvPr/>
        </p:nvSpPr>
        <p:spPr bwMode="auto">
          <a:xfrm>
            <a:off x="1398588" y="1708150"/>
            <a:ext cx="582612" cy="582613"/>
          </a:xfrm>
          <a:prstGeom prst="rect">
            <a:avLst/>
          </a:prstGeom>
          <a:pattFill prst="wdUpDiag">
            <a:fgClr>
              <a:srgbClr val="FFCC99"/>
            </a:fgClr>
            <a:bgClr>
              <a:srgbClr val="FFFFFF"/>
            </a:bgClr>
          </a:patt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62" name="Rectangle 9" descr="寬右斜對角線"/>
          <p:cNvSpPr>
            <a:spLocks noChangeArrowheads="1"/>
          </p:cNvSpPr>
          <p:nvPr/>
        </p:nvSpPr>
        <p:spPr bwMode="auto">
          <a:xfrm>
            <a:off x="1398588" y="2870200"/>
            <a:ext cx="582612" cy="584200"/>
          </a:xfrm>
          <a:prstGeom prst="rect">
            <a:avLst/>
          </a:prstGeom>
          <a:pattFill prst="wdUpDiag">
            <a:fgClr>
              <a:srgbClr val="FFCC99"/>
            </a:fgClr>
            <a:bgClr>
              <a:srgbClr val="FFFFFF"/>
            </a:bgClr>
          </a:patt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63" name="Rectangle 10"/>
          <p:cNvSpPr>
            <a:spLocks noChangeArrowheads="1"/>
          </p:cNvSpPr>
          <p:nvPr/>
        </p:nvSpPr>
        <p:spPr bwMode="auto">
          <a:xfrm>
            <a:off x="1981200" y="2289175"/>
            <a:ext cx="581025" cy="584200"/>
          </a:xfrm>
          <a:prstGeom prst="rect">
            <a:avLst/>
          </a:prstGeom>
          <a:solidFill>
            <a:srgbClr val="FFCC99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2051" name="Object 11"/>
          <p:cNvGraphicFramePr>
            <a:graphicFrameLocks noChangeAspect="1"/>
          </p:cNvGraphicFramePr>
          <p:nvPr/>
        </p:nvGraphicFramePr>
        <p:xfrm>
          <a:off x="2163763" y="2392363"/>
          <a:ext cx="212725" cy="344487"/>
        </p:xfrm>
        <a:graphic>
          <a:graphicData uri="http://schemas.openxmlformats.org/presentationml/2006/ole">
            <p:oleObj spid="_x0000_s2051" name="Equation" r:id="rId4" imgW="139680" imgH="228600" progId="Equation.DSMT4">
              <p:embed/>
            </p:oleObj>
          </a:graphicData>
        </a:graphic>
      </p:graphicFrame>
      <p:sp>
        <p:nvSpPr>
          <p:cNvPr id="2064" name="Rectangle 12" descr="寬右斜對角線"/>
          <p:cNvSpPr>
            <a:spLocks noChangeArrowheads="1"/>
          </p:cNvSpPr>
          <p:nvPr/>
        </p:nvSpPr>
        <p:spPr bwMode="auto">
          <a:xfrm>
            <a:off x="1981200" y="1708150"/>
            <a:ext cx="581025" cy="582613"/>
          </a:xfrm>
          <a:prstGeom prst="rect">
            <a:avLst/>
          </a:prstGeom>
          <a:pattFill prst="wdUpDiag">
            <a:fgClr>
              <a:srgbClr val="FFCC99"/>
            </a:fgClr>
            <a:bgClr>
              <a:srgbClr val="FFFFFF"/>
            </a:bgClr>
          </a:patt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65" name="Rectangle 13" descr="寬右斜對角線"/>
          <p:cNvSpPr>
            <a:spLocks noChangeArrowheads="1"/>
          </p:cNvSpPr>
          <p:nvPr/>
        </p:nvSpPr>
        <p:spPr bwMode="auto">
          <a:xfrm>
            <a:off x="1981200" y="2870200"/>
            <a:ext cx="581025" cy="584200"/>
          </a:xfrm>
          <a:prstGeom prst="rect">
            <a:avLst/>
          </a:prstGeom>
          <a:pattFill prst="wdUpDiag">
            <a:fgClr>
              <a:srgbClr val="FFCC99"/>
            </a:fgClr>
            <a:bgClr>
              <a:srgbClr val="FFFFFF"/>
            </a:bgClr>
          </a:patt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66" name="Rectangle 14" descr="寬右斜對角線"/>
          <p:cNvSpPr>
            <a:spLocks noChangeArrowheads="1"/>
          </p:cNvSpPr>
          <p:nvPr/>
        </p:nvSpPr>
        <p:spPr bwMode="auto">
          <a:xfrm>
            <a:off x="2562225" y="2289175"/>
            <a:ext cx="581025" cy="584200"/>
          </a:xfrm>
          <a:prstGeom prst="rect">
            <a:avLst/>
          </a:prstGeom>
          <a:pattFill prst="wdUpDiag">
            <a:fgClr>
              <a:srgbClr val="FFCC99"/>
            </a:fgClr>
            <a:bgClr>
              <a:srgbClr val="FFFFFF"/>
            </a:bgClr>
          </a:patt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2052" name="Object 15"/>
          <p:cNvGraphicFramePr>
            <a:graphicFrameLocks noChangeAspect="1"/>
          </p:cNvGraphicFramePr>
          <p:nvPr/>
        </p:nvGraphicFramePr>
        <p:xfrm>
          <a:off x="2655888" y="2392363"/>
          <a:ext cx="306387" cy="363537"/>
        </p:xfrm>
        <a:graphic>
          <a:graphicData uri="http://schemas.openxmlformats.org/presentationml/2006/ole">
            <p:oleObj spid="_x0000_s2052" name="Equation" r:id="rId5" imgW="203040" imgH="241200" progId="Equation.DSMT4">
              <p:embed/>
            </p:oleObj>
          </a:graphicData>
        </a:graphic>
      </p:graphicFrame>
      <p:sp>
        <p:nvSpPr>
          <p:cNvPr id="2067" name="Rectangle 16" descr="寬右斜對角線"/>
          <p:cNvSpPr>
            <a:spLocks noChangeArrowheads="1"/>
          </p:cNvSpPr>
          <p:nvPr/>
        </p:nvSpPr>
        <p:spPr bwMode="auto">
          <a:xfrm>
            <a:off x="2562225" y="1708150"/>
            <a:ext cx="581025" cy="582613"/>
          </a:xfrm>
          <a:prstGeom prst="rect">
            <a:avLst/>
          </a:prstGeom>
          <a:pattFill prst="wdUpDiag">
            <a:fgClr>
              <a:srgbClr val="FFCC99"/>
            </a:fgClr>
            <a:bgClr>
              <a:srgbClr val="FFFFFF"/>
            </a:bgClr>
          </a:patt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68" name="Rectangle 17" descr="寬右斜對角線"/>
          <p:cNvSpPr>
            <a:spLocks noChangeArrowheads="1"/>
          </p:cNvSpPr>
          <p:nvPr/>
        </p:nvSpPr>
        <p:spPr bwMode="auto">
          <a:xfrm>
            <a:off x="2562225" y="2870200"/>
            <a:ext cx="581025" cy="584200"/>
          </a:xfrm>
          <a:prstGeom prst="rect">
            <a:avLst/>
          </a:prstGeom>
          <a:pattFill prst="wdUpDiag">
            <a:fgClr>
              <a:srgbClr val="FFCC99"/>
            </a:fgClr>
            <a:bgClr>
              <a:srgbClr val="FFFFFF"/>
            </a:bgClr>
          </a:patt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2053" name="Object 18"/>
          <p:cNvGraphicFramePr>
            <a:graphicFrameLocks noChangeAspect="1"/>
          </p:cNvGraphicFramePr>
          <p:nvPr/>
        </p:nvGraphicFramePr>
        <p:xfrm>
          <a:off x="2112963" y="1828800"/>
          <a:ext cx="309562" cy="363538"/>
        </p:xfrm>
        <a:graphic>
          <a:graphicData uri="http://schemas.openxmlformats.org/presentationml/2006/ole">
            <p:oleObj spid="_x0000_s2053" name="Equation" r:id="rId6" imgW="203040" imgH="241200" progId="Equation.DSMT4">
              <p:embed/>
            </p:oleObj>
          </a:graphicData>
        </a:graphic>
      </p:graphicFrame>
      <p:graphicFrame>
        <p:nvGraphicFramePr>
          <p:cNvPr id="2054" name="Object 19"/>
          <p:cNvGraphicFramePr>
            <a:graphicFrameLocks noChangeAspect="1"/>
          </p:cNvGraphicFramePr>
          <p:nvPr/>
        </p:nvGraphicFramePr>
        <p:xfrm>
          <a:off x="2093913" y="2967038"/>
          <a:ext cx="328612" cy="363537"/>
        </p:xfrm>
        <a:graphic>
          <a:graphicData uri="http://schemas.openxmlformats.org/presentationml/2006/ole">
            <p:oleObj spid="_x0000_s2054" name="Equation" r:id="rId7" imgW="215640" imgH="241200" progId="Equation.DSMT4">
              <p:embed/>
            </p:oleObj>
          </a:graphicData>
        </a:graphic>
      </p:graphicFrame>
      <p:graphicFrame>
        <p:nvGraphicFramePr>
          <p:cNvPr id="2055" name="Object 20"/>
          <p:cNvGraphicFramePr>
            <a:graphicFrameLocks noChangeAspect="1"/>
          </p:cNvGraphicFramePr>
          <p:nvPr/>
        </p:nvGraphicFramePr>
        <p:xfrm>
          <a:off x="1538288" y="1828800"/>
          <a:ext cx="325437" cy="363538"/>
        </p:xfrm>
        <a:graphic>
          <a:graphicData uri="http://schemas.openxmlformats.org/presentationml/2006/ole">
            <p:oleObj spid="_x0000_s2055" name="Equation" r:id="rId8" imgW="215640" imgH="241200" progId="Equation.DSMT4">
              <p:embed/>
            </p:oleObj>
          </a:graphicData>
        </a:graphic>
      </p:graphicFrame>
      <p:graphicFrame>
        <p:nvGraphicFramePr>
          <p:cNvPr id="2056" name="Object 21"/>
          <p:cNvGraphicFramePr>
            <a:graphicFrameLocks noChangeAspect="1"/>
          </p:cNvGraphicFramePr>
          <p:nvPr/>
        </p:nvGraphicFramePr>
        <p:xfrm>
          <a:off x="1511300" y="2967038"/>
          <a:ext cx="306388" cy="363537"/>
        </p:xfrm>
        <a:graphic>
          <a:graphicData uri="http://schemas.openxmlformats.org/presentationml/2006/ole">
            <p:oleObj spid="_x0000_s2056" name="Equation" r:id="rId9" imgW="203040" imgH="241200" progId="Equation.DSMT4">
              <p:embed/>
            </p:oleObj>
          </a:graphicData>
        </a:graphic>
      </p:graphicFrame>
      <p:graphicFrame>
        <p:nvGraphicFramePr>
          <p:cNvPr id="2057" name="Object 22"/>
          <p:cNvGraphicFramePr>
            <a:graphicFrameLocks noChangeAspect="1"/>
          </p:cNvGraphicFramePr>
          <p:nvPr/>
        </p:nvGraphicFramePr>
        <p:xfrm>
          <a:off x="2654300" y="1828800"/>
          <a:ext cx="327025" cy="363538"/>
        </p:xfrm>
        <a:graphic>
          <a:graphicData uri="http://schemas.openxmlformats.org/presentationml/2006/ole">
            <p:oleObj spid="_x0000_s2057" name="Equation" r:id="rId10" imgW="215640" imgH="241200" progId="Equation.DSMT4">
              <p:embed/>
            </p:oleObj>
          </a:graphicData>
        </a:graphic>
      </p:graphicFrame>
      <p:graphicFrame>
        <p:nvGraphicFramePr>
          <p:cNvPr id="2058" name="Object 23"/>
          <p:cNvGraphicFramePr>
            <a:graphicFrameLocks noChangeAspect="1"/>
          </p:cNvGraphicFramePr>
          <p:nvPr/>
        </p:nvGraphicFramePr>
        <p:xfrm>
          <a:off x="2654300" y="2967038"/>
          <a:ext cx="327025" cy="363537"/>
        </p:xfrm>
        <a:graphic>
          <a:graphicData uri="http://schemas.openxmlformats.org/presentationml/2006/ole">
            <p:oleObj spid="_x0000_s2058" name="Equation" r:id="rId11" imgW="215640" imgH="241200" progId="Equation.DSMT4">
              <p:embed/>
            </p:oleObj>
          </a:graphicData>
        </a:graphic>
      </p:graphicFrame>
      <p:sp>
        <p:nvSpPr>
          <p:cNvPr id="2069" name="Rectangle 24"/>
          <p:cNvSpPr>
            <a:spLocks noChangeArrowheads="1"/>
          </p:cNvSpPr>
          <p:nvPr/>
        </p:nvSpPr>
        <p:spPr bwMode="auto">
          <a:xfrm>
            <a:off x="4130675" y="1719263"/>
            <a:ext cx="385763" cy="387350"/>
          </a:xfrm>
          <a:prstGeom prst="rect">
            <a:avLst/>
          </a:prstGeom>
          <a:solidFill>
            <a:srgbClr val="FFCC99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70" name="Text Box 25"/>
          <p:cNvSpPr txBox="1">
            <a:spLocks noChangeArrowheads="1"/>
          </p:cNvSpPr>
          <p:nvPr/>
        </p:nvSpPr>
        <p:spPr bwMode="auto">
          <a:xfrm>
            <a:off x="4703763" y="1719263"/>
            <a:ext cx="1535112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TW" sz="2000">
                <a:latin typeface="Times New Roman" pitchFamily="18" charset="0"/>
              </a:rPr>
              <a:t>Basic pixel</a:t>
            </a:r>
          </a:p>
        </p:txBody>
      </p:sp>
      <p:sp>
        <p:nvSpPr>
          <p:cNvPr id="2071" name="Rectangle 26" descr="寬右斜對角線"/>
          <p:cNvSpPr>
            <a:spLocks noChangeArrowheads="1"/>
          </p:cNvSpPr>
          <p:nvPr/>
        </p:nvSpPr>
        <p:spPr bwMode="auto">
          <a:xfrm>
            <a:off x="4152900" y="2290763"/>
            <a:ext cx="363538" cy="363537"/>
          </a:xfrm>
          <a:prstGeom prst="rect">
            <a:avLst/>
          </a:prstGeom>
          <a:pattFill prst="wdUpDiag">
            <a:fgClr>
              <a:srgbClr val="FFCC99"/>
            </a:fgClr>
            <a:bgClr>
              <a:srgbClr val="FFFFFF"/>
            </a:bgClr>
          </a:patt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72" name="Text Box 27"/>
          <p:cNvSpPr txBox="1">
            <a:spLocks noChangeArrowheads="1"/>
          </p:cNvSpPr>
          <p:nvPr/>
        </p:nvSpPr>
        <p:spPr bwMode="auto">
          <a:xfrm>
            <a:off x="4703763" y="2289175"/>
            <a:ext cx="173990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TW">
                <a:latin typeface="Times New Roman" pitchFamily="18" charset="0"/>
              </a:rPr>
              <a:t>Non-basic pixels </a:t>
            </a:r>
          </a:p>
        </p:txBody>
      </p:sp>
      <p:sp>
        <p:nvSpPr>
          <p:cNvPr id="2073" name="Line 29"/>
          <p:cNvSpPr>
            <a:spLocks noChangeShapeType="1"/>
          </p:cNvSpPr>
          <p:nvPr/>
        </p:nvSpPr>
        <p:spPr bwMode="auto">
          <a:xfrm>
            <a:off x="1143000" y="2281238"/>
            <a:ext cx="22336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74" name="Line 30"/>
          <p:cNvSpPr>
            <a:spLocks noChangeShapeType="1"/>
          </p:cNvSpPr>
          <p:nvPr/>
        </p:nvSpPr>
        <p:spPr bwMode="auto">
          <a:xfrm>
            <a:off x="1143000" y="2860675"/>
            <a:ext cx="22336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75" name="Line 31"/>
          <p:cNvSpPr>
            <a:spLocks noChangeShapeType="1"/>
          </p:cNvSpPr>
          <p:nvPr/>
        </p:nvSpPr>
        <p:spPr bwMode="auto">
          <a:xfrm>
            <a:off x="1143000" y="3452813"/>
            <a:ext cx="22336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76" name="Line 32"/>
          <p:cNvSpPr>
            <a:spLocks noChangeShapeType="1"/>
          </p:cNvSpPr>
          <p:nvPr/>
        </p:nvSpPr>
        <p:spPr bwMode="auto">
          <a:xfrm>
            <a:off x="1096963" y="1711325"/>
            <a:ext cx="2233612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77" name="Line 33"/>
          <p:cNvSpPr>
            <a:spLocks noChangeShapeType="1"/>
          </p:cNvSpPr>
          <p:nvPr/>
        </p:nvSpPr>
        <p:spPr bwMode="auto">
          <a:xfrm rot="-5400000">
            <a:off x="313531" y="2570957"/>
            <a:ext cx="21748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78" name="Line 34"/>
          <p:cNvSpPr>
            <a:spLocks noChangeShapeType="1"/>
          </p:cNvSpPr>
          <p:nvPr/>
        </p:nvSpPr>
        <p:spPr bwMode="auto">
          <a:xfrm rot="-5400000">
            <a:off x="910431" y="2555082"/>
            <a:ext cx="21415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79" name="Line 35"/>
          <p:cNvSpPr>
            <a:spLocks noChangeShapeType="1"/>
          </p:cNvSpPr>
          <p:nvPr/>
        </p:nvSpPr>
        <p:spPr bwMode="auto">
          <a:xfrm rot="-5400000">
            <a:off x="1482725" y="2554288"/>
            <a:ext cx="214153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80" name="Line 36"/>
          <p:cNvSpPr>
            <a:spLocks noChangeShapeType="1"/>
          </p:cNvSpPr>
          <p:nvPr/>
        </p:nvSpPr>
        <p:spPr bwMode="auto">
          <a:xfrm rot="-5400000">
            <a:off x="2073275" y="2554288"/>
            <a:ext cx="214153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81" name="Rectangle 37"/>
          <p:cNvSpPr>
            <a:spLocks noChangeArrowheads="1"/>
          </p:cNvSpPr>
          <p:nvPr/>
        </p:nvSpPr>
        <p:spPr bwMode="auto">
          <a:xfrm>
            <a:off x="1392238" y="1711325"/>
            <a:ext cx="1752600" cy="17319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82" name="Line 38"/>
          <p:cNvSpPr>
            <a:spLocks noChangeShapeType="1"/>
          </p:cNvSpPr>
          <p:nvPr/>
        </p:nvSpPr>
        <p:spPr bwMode="auto">
          <a:xfrm>
            <a:off x="3214688" y="3200400"/>
            <a:ext cx="465137" cy="136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83" name="Text Box 39"/>
          <p:cNvSpPr txBox="1">
            <a:spLocks noChangeArrowheads="1"/>
          </p:cNvSpPr>
          <p:nvPr/>
        </p:nvSpPr>
        <p:spPr bwMode="auto">
          <a:xfrm>
            <a:off x="3771900" y="3189288"/>
            <a:ext cx="186213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zh-TW" altLang="en-US">
                <a:latin typeface="Times New Roman" pitchFamily="18" charset="0"/>
              </a:rPr>
              <a:t> </a:t>
            </a:r>
            <a:r>
              <a:rPr lang="en-US" altLang="zh-TW">
                <a:latin typeface="Times New Roman" pitchFamily="18" charset="0"/>
              </a:rPr>
              <a:t>image block </a:t>
            </a:r>
          </a:p>
        </p:txBody>
      </p:sp>
      <p:sp>
        <p:nvSpPr>
          <p:cNvPr id="2084" name="AutoShape 1170"/>
          <p:cNvSpPr>
            <a:spLocks noChangeArrowheads="1"/>
          </p:cNvSpPr>
          <p:nvPr/>
        </p:nvSpPr>
        <p:spPr bwMode="auto">
          <a:xfrm>
            <a:off x="2051050" y="3860800"/>
            <a:ext cx="217488" cy="431800"/>
          </a:xfrm>
          <a:prstGeom prst="downArrow">
            <a:avLst>
              <a:gd name="adj1" fmla="val 50000"/>
              <a:gd name="adj2" fmla="val 496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85" name="Rectangle 1171"/>
          <p:cNvSpPr>
            <a:spLocks noChangeArrowheads="1"/>
          </p:cNvSpPr>
          <p:nvPr/>
        </p:nvSpPr>
        <p:spPr bwMode="auto">
          <a:xfrm>
            <a:off x="1476375" y="4437063"/>
            <a:ext cx="3024188" cy="6477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Create Difference Histogram</a:t>
            </a:r>
          </a:p>
        </p:txBody>
      </p:sp>
      <p:sp>
        <p:nvSpPr>
          <p:cNvPr id="2086" name="AutoShape 1172"/>
          <p:cNvSpPr>
            <a:spLocks noChangeArrowheads="1"/>
          </p:cNvSpPr>
          <p:nvPr/>
        </p:nvSpPr>
        <p:spPr bwMode="auto">
          <a:xfrm>
            <a:off x="2051050" y="5229225"/>
            <a:ext cx="217488" cy="431800"/>
          </a:xfrm>
          <a:prstGeom prst="downArrow">
            <a:avLst>
              <a:gd name="adj1" fmla="val 50000"/>
              <a:gd name="adj2" fmla="val 496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87" name="Rectangle 1173"/>
          <p:cNvSpPr>
            <a:spLocks noChangeArrowheads="1"/>
          </p:cNvSpPr>
          <p:nvPr/>
        </p:nvSpPr>
        <p:spPr bwMode="auto">
          <a:xfrm>
            <a:off x="1476375" y="5805488"/>
            <a:ext cx="3024188" cy="6477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Perform Data Embedment</a:t>
            </a:r>
          </a:p>
        </p:txBody>
      </p:sp>
      <p:sp>
        <p:nvSpPr>
          <p:cNvPr id="40" name="日期版面配置區 39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B70CF15-F0CE-4283-94DE-1082BD0BEA50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41" name="投影片編號版面配置區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4BE10D-1912-4DE0-9EA5-86FC8533C053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Example –Encoding</a:t>
            </a:r>
            <a:endParaRPr lang="zh-TW" altLang="en-US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684213" y="2203450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684213" y="2635250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0485" name="Rectangle 8"/>
          <p:cNvSpPr>
            <a:spLocks noChangeArrowheads="1"/>
          </p:cNvSpPr>
          <p:nvPr/>
        </p:nvSpPr>
        <p:spPr bwMode="auto">
          <a:xfrm>
            <a:off x="684213" y="3067050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0486" name="Rectangle 9"/>
          <p:cNvSpPr>
            <a:spLocks noChangeArrowheads="1"/>
          </p:cNvSpPr>
          <p:nvPr/>
        </p:nvSpPr>
        <p:spPr bwMode="auto">
          <a:xfrm>
            <a:off x="1116013" y="2203450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487" name="Rectangle 10"/>
          <p:cNvSpPr>
            <a:spLocks noChangeArrowheads="1"/>
          </p:cNvSpPr>
          <p:nvPr/>
        </p:nvSpPr>
        <p:spPr bwMode="auto">
          <a:xfrm>
            <a:off x="1116013" y="2635250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0488" name="Rectangle 11"/>
          <p:cNvSpPr>
            <a:spLocks noChangeArrowheads="1"/>
          </p:cNvSpPr>
          <p:nvPr/>
        </p:nvSpPr>
        <p:spPr bwMode="auto">
          <a:xfrm>
            <a:off x="1116013" y="3067050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489" name="Rectangle 12"/>
          <p:cNvSpPr>
            <a:spLocks noChangeArrowheads="1"/>
          </p:cNvSpPr>
          <p:nvPr/>
        </p:nvSpPr>
        <p:spPr bwMode="auto">
          <a:xfrm>
            <a:off x="1547813" y="2203450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490" name="Rectangle 13"/>
          <p:cNvSpPr>
            <a:spLocks noChangeArrowheads="1"/>
          </p:cNvSpPr>
          <p:nvPr/>
        </p:nvSpPr>
        <p:spPr bwMode="auto">
          <a:xfrm>
            <a:off x="1547813" y="2635250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0491" name="Rectangle 14"/>
          <p:cNvSpPr>
            <a:spLocks noChangeArrowheads="1"/>
          </p:cNvSpPr>
          <p:nvPr/>
        </p:nvSpPr>
        <p:spPr bwMode="auto">
          <a:xfrm>
            <a:off x="1547813" y="3067050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9</a:t>
            </a:r>
          </a:p>
        </p:txBody>
      </p:sp>
      <p:sp>
        <p:nvSpPr>
          <p:cNvPr id="20492" name="Rectangle 15"/>
          <p:cNvSpPr>
            <a:spLocks noChangeArrowheads="1"/>
          </p:cNvSpPr>
          <p:nvPr/>
        </p:nvSpPr>
        <p:spPr bwMode="auto">
          <a:xfrm>
            <a:off x="684213" y="2203450"/>
            <a:ext cx="1295400" cy="1295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493" name="Rectangle 16"/>
          <p:cNvSpPr>
            <a:spLocks noChangeArrowheads="1"/>
          </p:cNvSpPr>
          <p:nvPr/>
        </p:nvSpPr>
        <p:spPr bwMode="auto">
          <a:xfrm>
            <a:off x="1981200" y="2205038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494" name="Rectangle 17"/>
          <p:cNvSpPr>
            <a:spLocks noChangeArrowheads="1"/>
          </p:cNvSpPr>
          <p:nvPr/>
        </p:nvSpPr>
        <p:spPr bwMode="auto">
          <a:xfrm>
            <a:off x="1981200" y="2636838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0495" name="Rectangle 18"/>
          <p:cNvSpPr>
            <a:spLocks noChangeArrowheads="1"/>
          </p:cNvSpPr>
          <p:nvPr/>
        </p:nvSpPr>
        <p:spPr bwMode="auto">
          <a:xfrm>
            <a:off x="1981200" y="3068638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0496" name="Rectangle 19"/>
          <p:cNvSpPr>
            <a:spLocks noChangeArrowheads="1"/>
          </p:cNvSpPr>
          <p:nvPr/>
        </p:nvSpPr>
        <p:spPr bwMode="auto">
          <a:xfrm>
            <a:off x="2413000" y="2205038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497" name="Rectangle 20"/>
          <p:cNvSpPr>
            <a:spLocks noChangeArrowheads="1"/>
          </p:cNvSpPr>
          <p:nvPr/>
        </p:nvSpPr>
        <p:spPr bwMode="auto">
          <a:xfrm>
            <a:off x="2413000" y="2636838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498" name="Rectangle 21"/>
          <p:cNvSpPr>
            <a:spLocks noChangeArrowheads="1"/>
          </p:cNvSpPr>
          <p:nvPr/>
        </p:nvSpPr>
        <p:spPr bwMode="auto">
          <a:xfrm>
            <a:off x="2413000" y="3068638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0499" name="Rectangle 22"/>
          <p:cNvSpPr>
            <a:spLocks noChangeArrowheads="1"/>
          </p:cNvSpPr>
          <p:nvPr/>
        </p:nvSpPr>
        <p:spPr bwMode="auto">
          <a:xfrm>
            <a:off x="2844800" y="2205038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0500" name="Rectangle 23"/>
          <p:cNvSpPr>
            <a:spLocks noChangeArrowheads="1"/>
          </p:cNvSpPr>
          <p:nvPr/>
        </p:nvSpPr>
        <p:spPr bwMode="auto">
          <a:xfrm>
            <a:off x="2844800" y="2636838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0501" name="Rectangle 24"/>
          <p:cNvSpPr>
            <a:spLocks noChangeArrowheads="1"/>
          </p:cNvSpPr>
          <p:nvPr/>
        </p:nvSpPr>
        <p:spPr bwMode="auto">
          <a:xfrm>
            <a:off x="2844800" y="3068638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502" name="Rectangle 25"/>
          <p:cNvSpPr>
            <a:spLocks noChangeArrowheads="1"/>
          </p:cNvSpPr>
          <p:nvPr/>
        </p:nvSpPr>
        <p:spPr bwMode="auto">
          <a:xfrm>
            <a:off x="1981200" y="2205038"/>
            <a:ext cx="1295400" cy="1295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503" name="Rectangle 26"/>
          <p:cNvSpPr>
            <a:spLocks noChangeArrowheads="1"/>
          </p:cNvSpPr>
          <p:nvPr/>
        </p:nvSpPr>
        <p:spPr bwMode="auto">
          <a:xfrm>
            <a:off x="828675" y="4725988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0504" name="Rectangle 27"/>
          <p:cNvSpPr>
            <a:spLocks noChangeArrowheads="1"/>
          </p:cNvSpPr>
          <p:nvPr/>
        </p:nvSpPr>
        <p:spPr bwMode="auto">
          <a:xfrm>
            <a:off x="1260475" y="4725988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05" name="Rectangle 28"/>
          <p:cNvSpPr>
            <a:spLocks noChangeArrowheads="1"/>
          </p:cNvSpPr>
          <p:nvPr/>
        </p:nvSpPr>
        <p:spPr bwMode="auto">
          <a:xfrm>
            <a:off x="1692275" y="4725988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06" name="Rectangle 29"/>
          <p:cNvSpPr>
            <a:spLocks noChangeArrowheads="1"/>
          </p:cNvSpPr>
          <p:nvPr/>
        </p:nvSpPr>
        <p:spPr bwMode="auto">
          <a:xfrm>
            <a:off x="2124075" y="4725988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07" name="Rectangle 30"/>
          <p:cNvSpPr>
            <a:spLocks noChangeArrowheads="1"/>
          </p:cNvSpPr>
          <p:nvPr/>
        </p:nvSpPr>
        <p:spPr bwMode="auto">
          <a:xfrm>
            <a:off x="2555875" y="4725988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08" name="Rectangle 31"/>
          <p:cNvSpPr>
            <a:spLocks noChangeArrowheads="1"/>
          </p:cNvSpPr>
          <p:nvPr/>
        </p:nvSpPr>
        <p:spPr bwMode="auto">
          <a:xfrm>
            <a:off x="2987675" y="4725988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09" name="Rectangle 32"/>
          <p:cNvSpPr>
            <a:spLocks noChangeArrowheads="1"/>
          </p:cNvSpPr>
          <p:nvPr/>
        </p:nvSpPr>
        <p:spPr bwMode="auto">
          <a:xfrm>
            <a:off x="3419475" y="4725988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2</a:t>
            </a:r>
          </a:p>
        </p:txBody>
      </p:sp>
      <p:sp>
        <p:nvSpPr>
          <p:cNvPr id="20510" name="Rectangle 33"/>
          <p:cNvSpPr>
            <a:spLocks noChangeArrowheads="1"/>
          </p:cNvSpPr>
          <p:nvPr/>
        </p:nvSpPr>
        <p:spPr bwMode="auto">
          <a:xfrm>
            <a:off x="3852863" y="4725988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0511" name="Rectangle 34"/>
          <p:cNvSpPr>
            <a:spLocks noChangeArrowheads="1"/>
          </p:cNvSpPr>
          <p:nvPr/>
        </p:nvSpPr>
        <p:spPr bwMode="auto">
          <a:xfrm>
            <a:off x="360363" y="4727575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E</a:t>
            </a:r>
          </a:p>
        </p:txBody>
      </p:sp>
      <p:sp>
        <p:nvSpPr>
          <p:cNvPr id="20512" name="Rectangle 35"/>
          <p:cNvSpPr>
            <a:spLocks noChangeArrowheads="1"/>
          </p:cNvSpPr>
          <p:nvPr/>
        </p:nvSpPr>
        <p:spPr bwMode="auto">
          <a:xfrm>
            <a:off x="828675" y="523081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13" name="Rectangle 36"/>
          <p:cNvSpPr>
            <a:spLocks noChangeArrowheads="1"/>
          </p:cNvSpPr>
          <p:nvPr/>
        </p:nvSpPr>
        <p:spPr bwMode="auto">
          <a:xfrm>
            <a:off x="1260475" y="523081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0514" name="Rectangle 37"/>
          <p:cNvSpPr>
            <a:spLocks noChangeArrowheads="1"/>
          </p:cNvSpPr>
          <p:nvPr/>
        </p:nvSpPr>
        <p:spPr bwMode="auto">
          <a:xfrm>
            <a:off x="1692275" y="523081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0515" name="Rectangle 38"/>
          <p:cNvSpPr>
            <a:spLocks noChangeArrowheads="1"/>
          </p:cNvSpPr>
          <p:nvPr/>
        </p:nvSpPr>
        <p:spPr bwMode="auto">
          <a:xfrm>
            <a:off x="2124075" y="523081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16" name="Rectangle 39"/>
          <p:cNvSpPr>
            <a:spLocks noChangeArrowheads="1"/>
          </p:cNvSpPr>
          <p:nvPr/>
        </p:nvSpPr>
        <p:spPr bwMode="auto">
          <a:xfrm>
            <a:off x="2555875" y="523081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0517" name="Rectangle 40"/>
          <p:cNvSpPr>
            <a:spLocks noChangeArrowheads="1"/>
          </p:cNvSpPr>
          <p:nvPr/>
        </p:nvSpPr>
        <p:spPr bwMode="auto">
          <a:xfrm>
            <a:off x="2987675" y="523081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18" name="Rectangle 41"/>
          <p:cNvSpPr>
            <a:spLocks noChangeArrowheads="1"/>
          </p:cNvSpPr>
          <p:nvPr/>
        </p:nvSpPr>
        <p:spPr bwMode="auto">
          <a:xfrm>
            <a:off x="3419475" y="523081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19" name="Rectangle 42"/>
          <p:cNvSpPr>
            <a:spLocks noChangeArrowheads="1"/>
          </p:cNvSpPr>
          <p:nvPr/>
        </p:nvSpPr>
        <p:spPr bwMode="auto">
          <a:xfrm>
            <a:off x="3852863" y="523081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20" name="Text Box 43"/>
          <p:cNvSpPr txBox="1">
            <a:spLocks noChangeArrowheads="1"/>
          </p:cNvSpPr>
          <p:nvPr/>
        </p:nvSpPr>
        <p:spPr bwMode="auto">
          <a:xfrm>
            <a:off x="755650" y="5734050"/>
            <a:ext cx="316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Peak: 0   zero:-2   S={0 1 0 1}</a:t>
            </a:r>
          </a:p>
        </p:txBody>
      </p:sp>
      <p:sp>
        <p:nvSpPr>
          <p:cNvPr id="20521" name="Rectangle 44"/>
          <p:cNvSpPr>
            <a:spLocks noChangeArrowheads="1"/>
          </p:cNvSpPr>
          <p:nvPr/>
        </p:nvSpPr>
        <p:spPr bwMode="auto">
          <a:xfrm>
            <a:off x="4930775" y="1917700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E'</a:t>
            </a:r>
          </a:p>
        </p:txBody>
      </p:sp>
      <p:sp>
        <p:nvSpPr>
          <p:cNvPr id="20522" name="Rectangle 45"/>
          <p:cNvSpPr>
            <a:spLocks noChangeArrowheads="1"/>
          </p:cNvSpPr>
          <p:nvPr/>
        </p:nvSpPr>
        <p:spPr bwMode="auto">
          <a:xfrm>
            <a:off x="4932363" y="371951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E’’</a:t>
            </a:r>
          </a:p>
        </p:txBody>
      </p:sp>
      <p:sp>
        <p:nvSpPr>
          <p:cNvPr id="20523" name="Rectangle 47"/>
          <p:cNvSpPr>
            <a:spLocks noChangeArrowheads="1"/>
          </p:cNvSpPr>
          <p:nvPr/>
        </p:nvSpPr>
        <p:spPr bwMode="auto">
          <a:xfrm>
            <a:off x="684213" y="1628775"/>
            <a:ext cx="1512887" cy="431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Cover Image</a:t>
            </a:r>
          </a:p>
        </p:txBody>
      </p:sp>
      <p:sp>
        <p:nvSpPr>
          <p:cNvPr id="20524" name="Rectangle 54"/>
          <p:cNvSpPr>
            <a:spLocks noChangeArrowheads="1"/>
          </p:cNvSpPr>
          <p:nvPr/>
        </p:nvSpPr>
        <p:spPr bwMode="auto">
          <a:xfrm>
            <a:off x="5435600" y="1844675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0525" name="Rectangle 55"/>
          <p:cNvSpPr>
            <a:spLocks noChangeArrowheads="1"/>
          </p:cNvSpPr>
          <p:nvPr/>
        </p:nvSpPr>
        <p:spPr bwMode="auto">
          <a:xfrm>
            <a:off x="5867400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26" name="Rectangle 56"/>
          <p:cNvSpPr>
            <a:spLocks noChangeArrowheads="1"/>
          </p:cNvSpPr>
          <p:nvPr/>
        </p:nvSpPr>
        <p:spPr bwMode="auto">
          <a:xfrm>
            <a:off x="6299200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27" name="Rectangle 57"/>
          <p:cNvSpPr>
            <a:spLocks noChangeArrowheads="1"/>
          </p:cNvSpPr>
          <p:nvPr/>
        </p:nvSpPr>
        <p:spPr bwMode="auto">
          <a:xfrm>
            <a:off x="6731000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28" name="Rectangle 58"/>
          <p:cNvSpPr>
            <a:spLocks noChangeArrowheads="1"/>
          </p:cNvSpPr>
          <p:nvPr/>
        </p:nvSpPr>
        <p:spPr bwMode="auto">
          <a:xfrm>
            <a:off x="7162800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29" name="Rectangle 59"/>
          <p:cNvSpPr>
            <a:spLocks noChangeArrowheads="1"/>
          </p:cNvSpPr>
          <p:nvPr/>
        </p:nvSpPr>
        <p:spPr bwMode="auto">
          <a:xfrm>
            <a:off x="7594600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30" name="Rectangle 60"/>
          <p:cNvSpPr>
            <a:spLocks noChangeArrowheads="1"/>
          </p:cNvSpPr>
          <p:nvPr/>
        </p:nvSpPr>
        <p:spPr bwMode="auto">
          <a:xfrm>
            <a:off x="8026400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2</a:t>
            </a:r>
          </a:p>
        </p:txBody>
      </p:sp>
      <p:sp>
        <p:nvSpPr>
          <p:cNvPr id="20531" name="Rectangle 61"/>
          <p:cNvSpPr>
            <a:spLocks noChangeArrowheads="1"/>
          </p:cNvSpPr>
          <p:nvPr/>
        </p:nvSpPr>
        <p:spPr bwMode="auto">
          <a:xfrm>
            <a:off x="8459788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0532" name="Rectangle 62"/>
          <p:cNvSpPr>
            <a:spLocks noChangeArrowheads="1"/>
          </p:cNvSpPr>
          <p:nvPr/>
        </p:nvSpPr>
        <p:spPr bwMode="auto">
          <a:xfrm>
            <a:off x="5435600" y="23495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33" name="Rectangle 63"/>
          <p:cNvSpPr>
            <a:spLocks noChangeArrowheads="1"/>
          </p:cNvSpPr>
          <p:nvPr/>
        </p:nvSpPr>
        <p:spPr bwMode="auto">
          <a:xfrm>
            <a:off x="5867400" y="2349500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0534" name="Rectangle 64"/>
          <p:cNvSpPr>
            <a:spLocks noChangeArrowheads="1"/>
          </p:cNvSpPr>
          <p:nvPr/>
        </p:nvSpPr>
        <p:spPr bwMode="auto">
          <a:xfrm>
            <a:off x="6299200" y="2349500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0535" name="Rectangle 65"/>
          <p:cNvSpPr>
            <a:spLocks noChangeArrowheads="1"/>
          </p:cNvSpPr>
          <p:nvPr/>
        </p:nvSpPr>
        <p:spPr bwMode="auto">
          <a:xfrm>
            <a:off x="6731000" y="23495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36" name="Rectangle 66"/>
          <p:cNvSpPr>
            <a:spLocks noChangeArrowheads="1"/>
          </p:cNvSpPr>
          <p:nvPr/>
        </p:nvSpPr>
        <p:spPr bwMode="auto">
          <a:xfrm>
            <a:off x="7162800" y="2349500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0537" name="Rectangle 67"/>
          <p:cNvSpPr>
            <a:spLocks noChangeArrowheads="1"/>
          </p:cNvSpPr>
          <p:nvPr/>
        </p:nvSpPr>
        <p:spPr bwMode="auto">
          <a:xfrm>
            <a:off x="7594600" y="23495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38" name="Rectangle 68"/>
          <p:cNvSpPr>
            <a:spLocks noChangeArrowheads="1"/>
          </p:cNvSpPr>
          <p:nvPr/>
        </p:nvSpPr>
        <p:spPr bwMode="auto">
          <a:xfrm>
            <a:off x="8026400" y="23495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39" name="Rectangle 69"/>
          <p:cNvSpPr>
            <a:spLocks noChangeArrowheads="1"/>
          </p:cNvSpPr>
          <p:nvPr/>
        </p:nvSpPr>
        <p:spPr bwMode="auto">
          <a:xfrm>
            <a:off x="8459788" y="23495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40" name="Rectangle 70"/>
          <p:cNvSpPr>
            <a:spLocks noChangeArrowheads="1"/>
          </p:cNvSpPr>
          <p:nvPr/>
        </p:nvSpPr>
        <p:spPr bwMode="auto">
          <a:xfrm>
            <a:off x="5437188" y="36449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0541" name="Rectangle 71"/>
          <p:cNvSpPr>
            <a:spLocks noChangeArrowheads="1"/>
          </p:cNvSpPr>
          <p:nvPr/>
        </p:nvSpPr>
        <p:spPr bwMode="auto">
          <a:xfrm>
            <a:off x="5868988" y="3644900"/>
            <a:ext cx="431800" cy="431800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42" name="Rectangle 72"/>
          <p:cNvSpPr>
            <a:spLocks noChangeArrowheads="1"/>
          </p:cNvSpPr>
          <p:nvPr/>
        </p:nvSpPr>
        <p:spPr bwMode="auto">
          <a:xfrm>
            <a:off x="6300788" y="3644900"/>
            <a:ext cx="431800" cy="431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0543" name="Rectangle 73"/>
          <p:cNvSpPr>
            <a:spLocks noChangeArrowheads="1"/>
          </p:cNvSpPr>
          <p:nvPr/>
        </p:nvSpPr>
        <p:spPr bwMode="auto">
          <a:xfrm>
            <a:off x="6732588" y="36449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44" name="Rectangle 74"/>
          <p:cNvSpPr>
            <a:spLocks noChangeArrowheads="1"/>
          </p:cNvSpPr>
          <p:nvPr/>
        </p:nvSpPr>
        <p:spPr bwMode="auto">
          <a:xfrm>
            <a:off x="7164388" y="36449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45" name="Rectangle 75"/>
          <p:cNvSpPr>
            <a:spLocks noChangeArrowheads="1"/>
          </p:cNvSpPr>
          <p:nvPr/>
        </p:nvSpPr>
        <p:spPr bwMode="auto">
          <a:xfrm>
            <a:off x="7596188" y="36449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46" name="Rectangle 76"/>
          <p:cNvSpPr>
            <a:spLocks noChangeArrowheads="1"/>
          </p:cNvSpPr>
          <p:nvPr/>
        </p:nvSpPr>
        <p:spPr bwMode="auto">
          <a:xfrm>
            <a:off x="8027988" y="36449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2</a:t>
            </a:r>
          </a:p>
        </p:txBody>
      </p:sp>
      <p:sp>
        <p:nvSpPr>
          <p:cNvPr id="20547" name="Rectangle 77"/>
          <p:cNvSpPr>
            <a:spLocks noChangeArrowheads="1"/>
          </p:cNvSpPr>
          <p:nvPr/>
        </p:nvSpPr>
        <p:spPr bwMode="auto">
          <a:xfrm>
            <a:off x="8461375" y="364490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0548" name="Rectangle 78"/>
          <p:cNvSpPr>
            <a:spLocks noChangeArrowheads="1"/>
          </p:cNvSpPr>
          <p:nvPr/>
        </p:nvSpPr>
        <p:spPr bwMode="auto">
          <a:xfrm>
            <a:off x="5437188" y="4149725"/>
            <a:ext cx="431800" cy="431800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49" name="Rectangle 79"/>
          <p:cNvSpPr>
            <a:spLocks noChangeArrowheads="1"/>
          </p:cNvSpPr>
          <p:nvPr/>
        </p:nvSpPr>
        <p:spPr bwMode="auto">
          <a:xfrm>
            <a:off x="5868988" y="41497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0550" name="Rectangle 80"/>
          <p:cNvSpPr>
            <a:spLocks noChangeArrowheads="1"/>
          </p:cNvSpPr>
          <p:nvPr/>
        </p:nvSpPr>
        <p:spPr bwMode="auto">
          <a:xfrm>
            <a:off x="6300788" y="41497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0551" name="Rectangle 81"/>
          <p:cNvSpPr>
            <a:spLocks noChangeArrowheads="1"/>
          </p:cNvSpPr>
          <p:nvPr/>
        </p:nvSpPr>
        <p:spPr bwMode="auto">
          <a:xfrm>
            <a:off x="6732588" y="4149725"/>
            <a:ext cx="431800" cy="431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0552" name="Rectangle 82"/>
          <p:cNvSpPr>
            <a:spLocks noChangeArrowheads="1"/>
          </p:cNvSpPr>
          <p:nvPr/>
        </p:nvSpPr>
        <p:spPr bwMode="auto">
          <a:xfrm>
            <a:off x="7164388" y="41497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0553" name="Rectangle 83"/>
          <p:cNvSpPr>
            <a:spLocks noChangeArrowheads="1"/>
          </p:cNvSpPr>
          <p:nvPr/>
        </p:nvSpPr>
        <p:spPr bwMode="auto">
          <a:xfrm>
            <a:off x="7596188" y="41497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54" name="Rectangle 84"/>
          <p:cNvSpPr>
            <a:spLocks noChangeArrowheads="1"/>
          </p:cNvSpPr>
          <p:nvPr/>
        </p:nvSpPr>
        <p:spPr bwMode="auto">
          <a:xfrm>
            <a:off x="8027988" y="41497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0555" name="Rectangle 85"/>
          <p:cNvSpPr>
            <a:spLocks noChangeArrowheads="1"/>
          </p:cNvSpPr>
          <p:nvPr/>
        </p:nvSpPr>
        <p:spPr bwMode="auto">
          <a:xfrm>
            <a:off x="8461375" y="41497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0556" name="Oval 86"/>
          <p:cNvSpPr>
            <a:spLocks noChangeArrowheads="1"/>
          </p:cNvSpPr>
          <p:nvPr/>
        </p:nvSpPr>
        <p:spPr bwMode="auto">
          <a:xfrm>
            <a:off x="944563" y="2449513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0557" name="Oval 87"/>
          <p:cNvSpPr>
            <a:spLocks noChangeArrowheads="1"/>
          </p:cNvSpPr>
          <p:nvPr/>
        </p:nvSpPr>
        <p:spPr bwMode="auto">
          <a:xfrm>
            <a:off x="925513" y="2874963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558" name="Oval 88"/>
          <p:cNvSpPr>
            <a:spLocks noChangeArrowheads="1"/>
          </p:cNvSpPr>
          <p:nvPr/>
        </p:nvSpPr>
        <p:spPr bwMode="auto">
          <a:xfrm>
            <a:off x="931863" y="3287713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0559" name="Oval 89"/>
          <p:cNvSpPr>
            <a:spLocks noChangeArrowheads="1"/>
          </p:cNvSpPr>
          <p:nvPr/>
        </p:nvSpPr>
        <p:spPr bwMode="auto">
          <a:xfrm>
            <a:off x="1370013" y="2436813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0560" name="Oval 90"/>
          <p:cNvSpPr>
            <a:spLocks noChangeArrowheads="1"/>
          </p:cNvSpPr>
          <p:nvPr/>
        </p:nvSpPr>
        <p:spPr bwMode="auto">
          <a:xfrm>
            <a:off x="1370013" y="3294063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0561" name="Oval 91"/>
          <p:cNvSpPr>
            <a:spLocks noChangeArrowheads="1"/>
          </p:cNvSpPr>
          <p:nvPr/>
        </p:nvSpPr>
        <p:spPr bwMode="auto">
          <a:xfrm>
            <a:off x="1789113" y="2449513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20562" name="Oval 92"/>
          <p:cNvSpPr>
            <a:spLocks noChangeArrowheads="1"/>
          </p:cNvSpPr>
          <p:nvPr/>
        </p:nvSpPr>
        <p:spPr bwMode="auto">
          <a:xfrm>
            <a:off x="1789113" y="2862263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0563" name="Oval 93"/>
          <p:cNvSpPr>
            <a:spLocks noChangeArrowheads="1"/>
          </p:cNvSpPr>
          <p:nvPr/>
        </p:nvSpPr>
        <p:spPr bwMode="auto">
          <a:xfrm>
            <a:off x="1776413" y="3294063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0564" name="Oval 94"/>
          <p:cNvSpPr>
            <a:spLocks noChangeArrowheads="1"/>
          </p:cNvSpPr>
          <p:nvPr/>
        </p:nvSpPr>
        <p:spPr bwMode="auto">
          <a:xfrm>
            <a:off x="1404938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0565" name="Oval 95"/>
          <p:cNvSpPr>
            <a:spLocks noChangeArrowheads="1"/>
          </p:cNvSpPr>
          <p:nvPr/>
        </p:nvSpPr>
        <p:spPr bwMode="auto">
          <a:xfrm>
            <a:off x="971550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0566" name="Oval 96"/>
          <p:cNvSpPr>
            <a:spLocks noChangeArrowheads="1"/>
          </p:cNvSpPr>
          <p:nvPr/>
        </p:nvSpPr>
        <p:spPr bwMode="auto">
          <a:xfrm>
            <a:off x="1404938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567" name="Oval 97"/>
          <p:cNvSpPr>
            <a:spLocks noChangeArrowheads="1"/>
          </p:cNvSpPr>
          <p:nvPr/>
        </p:nvSpPr>
        <p:spPr bwMode="auto">
          <a:xfrm>
            <a:off x="971550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0568" name="Oval 98"/>
          <p:cNvSpPr>
            <a:spLocks noChangeArrowheads="1"/>
          </p:cNvSpPr>
          <p:nvPr/>
        </p:nvSpPr>
        <p:spPr bwMode="auto">
          <a:xfrm>
            <a:off x="2197100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0569" name="Oval 99"/>
          <p:cNvSpPr>
            <a:spLocks noChangeArrowheads="1"/>
          </p:cNvSpPr>
          <p:nvPr/>
        </p:nvSpPr>
        <p:spPr bwMode="auto">
          <a:xfrm>
            <a:off x="1763713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0570" name="Oval 100"/>
          <p:cNvSpPr>
            <a:spLocks noChangeArrowheads="1"/>
          </p:cNvSpPr>
          <p:nvPr/>
        </p:nvSpPr>
        <p:spPr bwMode="auto">
          <a:xfrm>
            <a:off x="3060700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20571" name="Oval 101"/>
          <p:cNvSpPr>
            <a:spLocks noChangeArrowheads="1"/>
          </p:cNvSpPr>
          <p:nvPr/>
        </p:nvSpPr>
        <p:spPr bwMode="auto">
          <a:xfrm>
            <a:off x="2627313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0572" name="Oval 102"/>
          <p:cNvSpPr>
            <a:spLocks noChangeArrowheads="1"/>
          </p:cNvSpPr>
          <p:nvPr/>
        </p:nvSpPr>
        <p:spPr bwMode="auto">
          <a:xfrm>
            <a:off x="3924300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0573" name="Oval 103"/>
          <p:cNvSpPr>
            <a:spLocks noChangeArrowheads="1"/>
          </p:cNvSpPr>
          <p:nvPr/>
        </p:nvSpPr>
        <p:spPr bwMode="auto">
          <a:xfrm>
            <a:off x="3490913" y="4516438"/>
            <a:ext cx="184150" cy="1889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 sz="140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20574" name="Text Box 104"/>
          <p:cNvSpPr txBox="1">
            <a:spLocks noChangeArrowheads="1"/>
          </p:cNvSpPr>
          <p:nvPr/>
        </p:nvSpPr>
        <p:spPr bwMode="auto">
          <a:xfrm>
            <a:off x="755650" y="3933825"/>
            <a:ext cx="2951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1. Create Prediction Errors</a:t>
            </a:r>
          </a:p>
        </p:txBody>
      </p:sp>
      <p:sp>
        <p:nvSpPr>
          <p:cNvPr id="20575" name="Text Box 106"/>
          <p:cNvSpPr txBox="1">
            <a:spLocks noChangeArrowheads="1"/>
          </p:cNvSpPr>
          <p:nvPr/>
        </p:nvSpPr>
        <p:spPr bwMode="auto">
          <a:xfrm>
            <a:off x="5003800" y="1341438"/>
            <a:ext cx="2808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2. Shift Prediction Errors</a:t>
            </a:r>
          </a:p>
        </p:txBody>
      </p:sp>
      <p:sp>
        <p:nvSpPr>
          <p:cNvPr id="20576" name="Text Box 107"/>
          <p:cNvSpPr txBox="1">
            <a:spLocks noChangeArrowheads="1"/>
          </p:cNvSpPr>
          <p:nvPr/>
        </p:nvSpPr>
        <p:spPr bwMode="auto">
          <a:xfrm>
            <a:off x="5003800" y="2997200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3. Modify Prediction Errors</a:t>
            </a:r>
          </a:p>
        </p:txBody>
      </p:sp>
      <p:sp>
        <p:nvSpPr>
          <p:cNvPr id="20577" name="Rectangle 108"/>
          <p:cNvSpPr>
            <a:spLocks noChangeArrowheads="1"/>
          </p:cNvSpPr>
          <p:nvPr/>
        </p:nvSpPr>
        <p:spPr bwMode="auto">
          <a:xfrm>
            <a:off x="5003800" y="53006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3</a:t>
            </a:r>
          </a:p>
        </p:txBody>
      </p:sp>
      <p:sp>
        <p:nvSpPr>
          <p:cNvPr id="20578" name="Rectangle 109"/>
          <p:cNvSpPr>
            <a:spLocks noChangeArrowheads="1"/>
          </p:cNvSpPr>
          <p:nvPr/>
        </p:nvSpPr>
        <p:spPr bwMode="auto">
          <a:xfrm>
            <a:off x="5003800" y="57324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0579" name="Rectangle 110"/>
          <p:cNvSpPr>
            <a:spLocks noChangeArrowheads="1"/>
          </p:cNvSpPr>
          <p:nvPr/>
        </p:nvSpPr>
        <p:spPr bwMode="auto">
          <a:xfrm>
            <a:off x="5003800" y="61642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0580" name="Rectangle 111"/>
          <p:cNvSpPr>
            <a:spLocks noChangeArrowheads="1"/>
          </p:cNvSpPr>
          <p:nvPr/>
        </p:nvSpPr>
        <p:spPr bwMode="auto">
          <a:xfrm>
            <a:off x="5435600" y="53006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581" name="Rectangle 112"/>
          <p:cNvSpPr>
            <a:spLocks noChangeArrowheads="1"/>
          </p:cNvSpPr>
          <p:nvPr/>
        </p:nvSpPr>
        <p:spPr bwMode="auto">
          <a:xfrm>
            <a:off x="5435600" y="5732463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0582" name="Rectangle 113"/>
          <p:cNvSpPr>
            <a:spLocks noChangeArrowheads="1"/>
          </p:cNvSpPr>
          <p:nvPr/>
        </p:nvSpPr>
        <p:spPr bwMode="auto">
          <a:xfrm>
            <a:off x="5435600" y="61642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583" name="Rectangle 114"/>
          <p:cNvSpPr>
            <a:spLocks noChangeArrowheads="1"/>
          </p:cNvSpPr>
          <p:nvPr/>
        </p:nvSpPr>
        <p:spPr bwMode="auto">
          <a:xfrm>
            <a:off x="5867400" y="53006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584" name="Rectangle 115"/>
          <p:cNvSpPr>
            <a:spLocks noChangeArrowheads="1"/>
          </p:cNvSpPr>
          <p:nvPr/>
        </p:nvSpPr>
        <p:spPr bwMode="auto">
          <a:xfrm>
            <a:off x="5867400" y="57324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0585" name="Rectangle 116"/>
          <p:cNvSpPr>
            <a:spLocks noChangeArrowheads="1"/>
          </p:cNvSpPr>
          <p:nvPr/>
        </p:nvSpPr>
        <p:spPr bwMode="auto">
          <a:xfrm>
            <a:off x="5867400" y="61642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9</a:t>
            </a:r>
          </a:p>
        </p:txBody>
      </p:sp>
      <p:sp>
        <p:nvSpPr>
          <p:cNvPr id="20586" name="Rectangle 117"/>
          <p:cNvSpPr>
            <a:spLocks noChangeArrowheads="1"/>
          </p:cNvSpPr>
          <p:nvPr/>
        </p:nvSpPr>
        <p:spPr bwMode="auto">
          <a:xfrm>
            <a:off x="6300788" y="53022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587" name="Rectangle 118"/>
          <p:cNvSpPr>
            <a:spLocks noChangeArrowheads="1"/>
          </p:cNvSpPr>
          <p:nvPr/>
        </p:nvSpPr>
        <p:spPr bwMode="auto">
          <a:xfrm>
            <a:off x="6300788" y="57340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0588" name="Rectangle 119"/>
          <p:cNvSpPr>
            <a:spLocks noChangeArrowheads="1"/>
          </p:cNvSpPr>
          <p:nvPr/>
        </p:nvSpPr>
        <p:spPr bwMode="auto">
          <a:xfrm>
            <a:off x="6300788" y="61658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0589" name="Rectangle 120"/>
          <p:cNvSpPr>
            <a:spLocks noChangeArrowheads="1"/>
          </p:cNvSpPr>
          <p:nvPr/>
        </p:nvSpPr>
        <p:spPr bwMode="auto">
          <a:xfrm>
            <a:off x="6732588" y="53022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0590" name="Rectangle 121"/>
          <p:cNvSpPr>
            <a:spLocks noChangeArrowheads="1"/>
          </p:cNvSpPr>
          <p:nvPr/>
        </p:nvSpPr>
        <p:spPr bwMode="auto">
          <a:xfrm>
            <a:off x="6732588" y="5734050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591" name="Rectangle 122"/>
          <p:cNvSpPr>
            <a:spLocks noChangeArrowheads="1"/>
          </p:cNvSpPr>
          <p:nvPr/>
        </p:nvSpPr>
        <p:spPr bwMode="auto">
          <a:xfrm>
            <a:off x="6732588" y="61658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0592" name="Rectangle 123"/>
          <p:cNvSpPr>
            <a:spLocks noChangeArrowheads="1"/>
          </p:cNvSpPr>
          <p:nvPr/>
        </p:nvSpPr>
        <p:spPr bwMode="auto">
          <a:xfrm>
            <a:off x="7164388" y="53022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0593" name="Rectangle 124"/>
          <p:cNvSpPr>
            <a:spLocks noChangeArrowheads="1"/>
          </p:cNvSpPr>
          <p:nvPr/>
        </p:nvSpPr>
        <p:spPr bwMode="auto">
          <a:xfrm>
            <a:off x="7164388" y="57340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0594" name="Rectangle 125"/>
          <p:cNvSpPr>
            <a:spLocks noChangeArrowheads="1"/>
          </p:cNvSpPr>
          <p:nvPr/>
        </p:nvSpPr>
        <p:spPr bwMode="auto">
          <a:xfrm>
            <a:off x="7164388" y="61658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0595" name="Text Box 126"/>
          <p:cNvSpPr txBox="1">
            <a:spLocks noChangeArrowheads="1"/>
          </p:cNvSpPr>
          <p:nvPr/>
        </p:nvSpPr>
        <p:spPr bwMode="auto">
          <a:xfrm>
            <a:off x="5003800" y="4797425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4. Stego Image</a:t>
            </a:r>
          </a:p>
        </p:txBody>
      </p:sp>
      <p:sp>
        <p:nvSpPr>
          <p:cNvPr id="116" name="日期版面配置區 11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7FE2043-DDF1-41E2-8E88-CEBF3D5C811D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117" name="投影片編號版面配置區 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9B5AA9-CFA2-4308-9D4E-EE08801F9C42}" type="slidenum">
              <a:rPr lang="en-US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ln>
                  <a:noFill/>
                </a:ln>
                <a:solidFill>
                  <a:schemeClr val="tx1"/>
                </a:solidFill>
                <a:effectLst/>
                <a:ea typeface="新細明體" pitchFamily="18" charset="-120"/>
              </a:rPr>
              <a:t>Example –Decoding</a:t>
            </a:r>
            <a:endParaRPr lang="zh-TW" altLang="en-US" smtClean="0">
              <a:ln>
                <a:noFill/>
              </a:ln>
              <a:solidFill>
                <a:schemeClr val="tx1"/>
              </a:solidFill>
              <a:effectLst/>
              <a:ea typeface="新細明體" pitchFamily="18" charset="-12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611188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3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611188" y="22764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611188" y="27082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1042988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1042988" y="2276475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1042988" y="27082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13" name="Rectangle 10"/>
          <p:cNvSpPr>
            <a:spLocks noChangeArrowheads="1"/>
          </p:cNvSpPr>
          <p:nvPr/>
        </p:nvSpPr>
        <p:spPr bwMode="auto">
          <a:xfrm>
            <a:off x="1474788" y="18446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14" name="Rectangle 11"/>
          <p:cNvSpPr>
            <a:spLocks noChangeArrowheads="1"/>
          </p:cNvSpPr>
          <p:nvPr/>
        </p:nvSpPr>
        <p:spPr bwMode="auto">
          <a:xfrm>
            <a:off x="1474788" y="22764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1515" name="Rectangle 12"/>
          <p:cNvSpPr>
            <a:spLocks noChangeArrowheads="1"/>
          </p:cNvSpPr>
          <p:nvPr/>
        </p:nvSpPr>
        <p:spPr bwMode="auto">
          <a:xfrm>
            <a:off x="1474788" y="27082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9</a:t>
            </a:r>
          </a:p>
        </p:txBody>
      </p:sp>
      <p:sp>
        <p:nvSpPr>
          <p:cNvPr id="21516" name="Rectangle 13"/>
          <p:cNvSpPr>
            <a:spLocks noChangeArrowheads="1"/>
          </p:cNvSpPr>
          <p:nvPr/>
        </p:nvSpPr>
        <p:spPr bwMode="auto">
          <a:xfrm>
            <a:off x="1908175" y="18462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17" name="Rectangle 14"/>
          <p:cNvSpPr>
            <a:spLocks noChangeArrowheads="1"/>
          </p:cNvSpPr>
          <p:nvPr/>
        </p:nvSpPr>
        <p:spPr bwMode="auto">
          <a:xfrm>
            <a:off x="1908175" y="22780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1518" name="Rectangle 15"/>
          <p:cNvSpPr>
            <a:spLocks noChangeArrowheads="1"/>
          </p:cNvSpPr>
          <p:nvPr/>
        </p:nvSpPr>
        <p:spPr bwMode="auto">
          <a:xfrm>
            <a:off x="1908175" y="27098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1519" name="Rectangle 16"/>
          <p:cNvSpPr>
            <a:spLocks noChangeArrowheads="1"/>
          </p:cNvSpPr>
          <p:nvPr/>
        </p:nvSpPr>
        <p:spPr bwMode="auto">
          <a:xfrm>
            <a:off x="2339975" y="18462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1520" name="Rectangle 17"/>
          <p:cNvSpPr>
            <a:spLocks noChangeArrowheads="1"/>
          </p:cNvSpPr>
          <p:nvPr/>
        </p:nvSpPr>
        <p:spPr bwMode="auto">
          <a:xfrm>
            <a:off x="2339975" y="2278063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21" name="Rectangle 18"/>
          <p:cNvSpPr>
            <a:spLocks noChangeArrowheads="1"/>
          </p:cNvSpPr>
          <p:nvPr/>
        </p:nvSpPr>
        <p:spPr bwMode="auto">
          <a:xfrm>
            <a:off x="2339975" y="27098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1522" name="Rectangle 19"/>
          <p:cNvSpPr>
            <a:spLocks noChangeArrowheads="1"/>
          </p:cNvSpPr>
          <p:nvPr/>
        </p:nvSpPr>
        <p:spPr bwMode="auto">
          <a:xfrm>
            <a:off x="2771775" y="18462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1523" name="Rectangle 20"/>
          <p:cNvSpPr>
            <a:spLocks noChangeArrowheads="1"/>
          </p:cNvSpPr>
          <p:nvPr/>
        </p:nvSpPr>
        <p:spPr bwMode="auto">
          <a:xfrm>
            <a:off x="2771775" y="22780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1524" name="Rectangle 21"/>
          <p:cNvSpPr>
            <a:spLocks noChangeArrowheads="1"/>
          </p:cNvSpPr>
          <p:nvPr/>
        </p:nvSpPr>
        <p:spPr bwMode="auto">
          <a:xfrm>
            <a:off x="2771775" y="2709863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25" name="Rectangle 22"/>
          <p:cNvSpPr>
            <a:spLocks noChangeArrowheads="1"/>
          </p:cNvSpPr>
          <p:nvPr/>
        </p:nvSpPr>
        <p:spPr bwMode="auto">
          <a:xfrm>
            <a:off x="611188" y="1268413"/>
            <a:ext cx="1512887" cy="431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Stego Image</a:t>
            </a:r>
          </a:p>
        </p:txBody>
      </p:sp>
      <p:sp>
        <p:nvSpPr>
          <p:cNvPr id="21526" name="Rectangle 23"/>
          <p:cNvSpPr>
            <a:spLocks noChangeArrowheads="1"/>
          </p:cNvSpPr>
          <p:nvPr/>
        </p:nvSpPr>
        <p:spPr bwMode="auto">
          <a:xfrm>
            <a:off x="468313" y="46561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E’’</a:t>
            </a:r>
          </a:p>
        </p:txBody>
      </p:sp>
      <p:sp>
        <p:nvSpPr>
          <p:cNvPr id="21527" name="Rectangle 24"/>
          <p:cNvSpPr>
            <a:spLocks noChangeArrowheads="1"/>
          </p:cNvSpPr>
          <p:nvPr/>
        </p:nvSpPr>
        <p:spPr bwMode="auto">
          <a:xfrm>
            <a:off x="973138" y="45815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1528" name="Rectangle 25"/>
          <p:cNvSpPr>
            <a:spLocks noChangeArrowheads="1"/>
          </p:cNvSpPr>
          <p:nvPr/>
        </p:nvSpPr>
        <p:spPr bwMode="auto">
          <a:xfrm>
            <a:off x="1404938" y="4581525"/>
            <a:ext cx="431800" cy="431800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29" name="Rectangle 26"/>
          <p:cNvSpPr>
            <a:spLocks noChangeArrowheads="1"/>
          </p:cNvSpPr>
          <p:nvPr/>
        </p:nvSpPr>
        <p:spPr bwMode="auto">
          <a:xfrm>
            <a:off x="1836738" y="4581525"/>
            <a:ext cx="431800" cy="431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1530" name="Rectangle 27"/>
          <p:cNvSpPr>
            <a:spLocks noChangeArrowheads="1"/>
          </p:cNvSpPr>
          <p:nvPr/>
        </p:nvSpPr>
        <p:spPr bwMode="auto">
          <a:xfrm>
            <a:off x="2268538" y="45815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31" name="Rectangle 28"/>
          <p:cNvSpPr>
            <a:spLocks noChangeArrowheads="1"/>
          </p:cNvSpPr>
          <p:nvPr/>
        </p:nvSpPr>
        <p:spPr bwMode="auto">
          <a:xfrm>
            <a:off x="2700338" y="45815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32" name="Rectangle 29"/>
          <p:cNvSpPr>
            <a:spLocks noChangeArrowheads="1"/>
          </p:cNvSpPr>
          <p:nvPr/>
        </p:nvSpPr>
        <p:spPr bwMode="auto">
          <a:xfrm>
            <a:off x="3132138" y="45815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33" name="Rectangle 30"/>
          <p:cNvSpPr>
            <a:spLocks noChangeArrowheads="1"/>
          </p:cNvSpPr>
          <p:nvPr/>
        </p:nvSpPr>
        <p:spPr bwMode="auto">
          <a:xfrm>
            <a:off x="3563938" y="45815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2</a:t>
            </a:r>
          </a:p>
        </p:txBody>
      </p:sp>
      <p:sp>
        <p:nvSpPr>
          <p:cNvPr id="21534" name="Rectangle 31"/>
          <p:cNvSpPr>
            <a:spLocks noChangeArrowheads="1"/>
          </p:cNvSpPr>
          <p:nvPr/>
        </p:nvSpPr>
        <p:spPr bwMode="auto">
          <a:xfrm>
            <a:off x="3997325" y="458152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1535" name="Rectangle 32"/>
          <p:cNvSpPr>
            <a:spLocks noChangeArrowheads="1"/>
          </p:cNvSpPr>
          <p:nvPr/>
        </p:nvSpPr>
        <p:spPr bwMode="auto">
          <a:xfrm>
            <a:off x="973138" y="5086350"/>
            <a:ext cx="431800" cy="431800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36" name="Rectangle 33"/>
          <p:cNvSpPr>
            <a:spLocks noChangeArrowheads="1"/>
          </p:cNvSpPr>
          <p:nvPr/>
        </p:nvSpPr>
        <p:spPr bwMode="auto">
          <a:xfrm>
            <a:off x="1404938" y="50863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1537" name="Rectangle 34"/>
          <p:cNvSpPr>
            <a:spLocks noChangeArrowheads="1"/>
          </p:cNvSpPr>
          <p:nvPr/>
        </p:nvSpPr>
        <p:spPr bwMode="auto">
          <a:xfrm>
            <a:off x="1836738" y="50863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1538" name="Rectangle 35"/>
          <p:cNvSpPr>
            <a:spLocks noChangeArrowheads="1"/>
          </p:cNvSpPr>
          <p:nvPr/>
        </p:nvSpPr>
        <p:spPr bwMode="auto">
          <a:xfrm>
            <a:off x="2268538" y="5086350"/>
            <a:ext cx="431800" cy="431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1539" name="Rectangle 36"/>
          <p:cNvSpPr>
            <a:spLocks noChangeArrowheads="1"/>
          </p:cNvSpPr>
          <p:nvPr/>
        </p:nvSpPr>
        <p:spPr bwMode="auto">
          <a:xfrm>
            <a:off x="2700338" y="50863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-2</a:t>
            </a:r>
          </a:p>
        </p:txBody>
      </p:sp>
      <p:sp>
        <p:nvSpPr>
          <p:cNvPr id="21540" name="Rectangle 37"/>
          <p:cNvSpPr>
            <a:spLocks noChangeArrowheads="1"/>
          </p:cNvSpPr>
          <p:nvPr/>
        </p:nvSpPr>
        <p:spPr bwMode="auto">
          <a:xfrm>
            <a:off x="3132138" y="50863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41" name="Rectangle 38"/>
          <p:cNvSpPr>
            <a:spLocks noChangeArrowheads="1"/>
          </p:cNvSpPr>
          <p:nvPr/>
        </p:nvSpPr>
        <p:spPr bwMode="auto">
          <a:xfrm>
            <a:off x="3563938" y="50863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42" name="Rectangle 39"/>
          <p:cNvSpPr>
            <a:spLocks noChangeArrowheads="1"/>
          </p:cNvSpPr>
          <p:nvPr/>
        </p:nvSpPr>
        <p:spPr bwMode="auto">
          <a:xfrm>
            <a:off x="3997325" y="50863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43" name="Text Box 40"/>
          <p:cNvSpPr txBox="1">
            <a:spLocks noChangeArrowheads="1"/>
          </p:cNvSpPr>
          <p:nvPr/>
        </p:nvSpPr>
        <p:spPr bwMode="auto">
          <a:xfrm>
            <a:off x="250825" y="3925888"/>
            <a:ext cx="424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1. Constructed Modify Prediction Errors</a:t>
            </a:r>
          </a:p>
        </p:txBody>
      </p:sp>
      <p:sp>
        <p:nvSpPr>
          <p:cNvPr id="21544" name="Rectangle 42"/>
          <p:cNvSpPr>
            <a:spLocks noChangeArrowheads="1"/>
          </p:cNvSpPr>
          <p:nvPr/>
        </p:nvSpPr>
        <p:spPr bwMode="auto">
          <a:xfrm>
            <a:off x="971550" y="5949950"/>
            <a:ext cx="287338" cy="431800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45" name="Rectangle 43"/>
          <p:cNvSpPr>
            <a:spLocks noChangeArrowheads="1"/>
          </p:cNvSpPr>
          <p:nvPr/>
        </p:nvSpPr>
        <p:spPr bwMode="auto">
          <a:xfrm>
            <a:off x="1258888" y="5949950"/>
            <a:ext cx="287337" cy="431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46" name="Rectangle 44"/>
          <p:cNvSpPr>
            <a:spLocks noChangeArrowheads="1"/>
          </p:cNvSpPr>
          <p:nvPr/>
        </p:nvSpPr>
        <p:spPr bwMode="auto">
          <a:xfrm>
            <a:off x="1547813" y="5949950"/>
            <a:ext cx="287337" cy="431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47" name="Rectangle 45"/>
          <p:cNvSpPr>
            <a:spLocks noChangeArrowheads="1"/>
          </p:cNvSpPr>
          <p:nvPr/>
        </p:nvSpPr>
        <p:spPr bwMode="auto">
          <a:xfrm>
            <a:off x="1835150" y="5949950"/>
            <a:ext cx="287338" cy="431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cxnSp>
        <p:nvCxnSpPr>
          <p:cNvPr id="21548" name="AutoShape 46"/>
          <p:cNvCxnSpPr>
            <a:cxnSpLocks noChangeShapeType="1"/>
            <a:stCxn id="21528" idx="0"/>
            <a:endCxn id="21544" idx="0"/>
          </p:cNvCxnSpPr>
          <p:nvPr/>
        </p:nvCxnSpPr>
        <p:spPr bwMode="auto">
          <a:xfrm rot="-5400000" flipH="1" flipV="1">
            <a:off x="684213" y="5013325"/>
            <a:ext cx="1368425" cy="504825"/>
          </a:xfrm>
          <a:prstGeom prst="curvedConnector3">
            <a:avLst>
              <a:gd name="adj1" fmla="val -16704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49" name="AutoShape 47"/>
          <p:cNvCxnSpPr>
            <a:cxnSpLocks noChangeShapeType="1"/>
            <a:stCxn id="21529" idx="0"/>
            <a:endCxn id="21545" idx="0"/>
          </p:cNvCxnSpPr>
          <p:nvPr/>
        </p:nvCxnSpPr>
        <p:spPr bwMode="auto">
          <a:xfrm rot="-5400000" flipH="1" flipV="1">
            <a:off x="1043781" y="4941094"/>
            <a:ext cx="1368425" cy="649288"/>
          </a:xfrm>
          <a:prstGeom prst="curvedConnector3">
            <a:avLst>
              <a:gd name="adj1" fmla="val -16704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50" name="AutoShape 48"/>
          <p:cNvCxnSpPr>
            <a:cxnSpLocks noChangeShapeType="1"/>
            <a:stCxn id="21535" idx="2"/>
            <a:endCxn id="21546" idx="0"/>
          </p:cNvCxnSpPr>
          <p:nvPr/>
        </p:nvCxnSpPr>
        <p:spPr bwMode="auto">
          <a:xfrm rot="16200000" flipH="1">
            <a:off x="1224757" y="5482431"/>
            <a:ext cx="431800" cy="503237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51" name="AutoShape 49"/>
          <p:cNvCxnSpPr>
            <a:cxnSpLocks noChangeShapeType="1"/>
            <a:stCxn id="21538" idx="2"/>
            <a:endCxn id="21547" idx="0"/>
          </p:cNvCxnSpPr>
          <p:nvPr/>
        </p:nvCxnSpPr>
        <p:spPr bwMode="auto">
          <a:xfrm rot="5400000">
            <a:off x="2016126" y="5481637"/>
            <a:ext cx="431800" cy="504825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1552" name="Text Box 50"/>
          <p:cNvSpPr txBox="1">
            <a:spLocks noChangeArrowheads="1"/>
          </p:cNvSpPr>
          <p:nvPr/>
        </p:nvSpPr>
        <p:spPr bwMode="auto">
          <a:xfrm>
            <a:off x="2411413" y="5949950"/>
            <a:ext cx="273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2. Extracted Secret Data</a:t>
            </a:r>
          </a:p>
        </p:txBody>
      </p:sp>
      <p:sp>
        <p:nvSpPr>
          <p:cNvPr id="21553" name="Text Box 68"/>
          <p:cNvSpPr txBox="1">
            <a:spLocks noChangeArrowheads="1"/>
          </p:cNvSpPr>
          <p:nvPr/>
        </p:nvSpPr>
        <p:spPr bwMode="auto">
          <a:xfrm>
            <a:off x="5003800" y="1341438"/>
            <a:ext cx="3889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3. Shift  Prediction Errors</a:t>
            </a:r>
          </a:p>
        </p:txBody>
      </p:sp>
      <p:sp>
        <p:nvSpPr>
          <p:cNvPr id="21554" name="Rectangle 69"/>
          <p:cNvSpPr>
            <a:spLocks noChangeArrowheads="1"/>
          </p:cNvSpPr>
          <p:nvPr/>
        </p:nvSpPr>
        <p:spPr bwMode="auto">
          <a:xfrm>
            <a:off x="4932363" y="1989138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E’</a:t>
            </a:r>
          </a:p>
        </p:txBody>
      </p:sp>
      <p:sp>
        <p:nvSpPr>
          <p:cNvPr id="21555" name="Rectangle 70"/>
          <p:cNvSpPr>
            <a:spLocks noChangeArrowheads="1"/>
          </p:cNvSpPr>
          <p:nvPr/>
        </p:nvSpPr>
        <p:spPr bwMode="auto">
          <a:xfrm>
            <a:off x="5435600" y="1987550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1556" name="Rectangle 71"/>
          <p:cNvSpPr>
            <a:spLocks noChangeArrowheads="1"/>
          </p:cNvSpPr>
          <p:nvPr/>
        </p:nvSpPr>
        <p:spPr bwMode="auto">
          <a:xfrm>
            <a:off x="5867400" y="19875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57" name="Rectangle 72"/>
          <p:cNvSpPr>
            <a:spLocks noChangeArrowheads="1"/>
          </p:cNvSpPr>
          <p:nvPr/>
        </p:nvSpPr>
        <p:spPr bwMode="auto">
          <a:xfrm>
            <a:off x="6299200" y="19875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58" name="Rectangle 73"/>
          <p:cNvSpPr>
            <a:spLocks noChangeArrowheads="1"/>
          </p:cNvSpPr>
          <p:nvPr/>
        </p:nvSpPr>
        <p:spPr bwMode="auto">
          <a:xfrm>
            <a:off x="6731000" y="19875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59" name="Rectangle 74"/>
          <p:cNvSpPr>
            <a:spLocks noChangeArrowheads="1"/>
          </p:cNvSpPr>
          <p:nvPr/>
        </p:nvSpPr>
        <p:spPr bwMode="auto">
          <a:xfrm>
            <a:off x="7162800" y="19875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60" name="Rectangle 75"/>
          <p:cNvSpPr>
            <a:spLocks noChangeArrowheads="1"/>
          </p:cNvSpPr>
          <p:nvPr/>
        </p:nvSpPr>
        <p:spPr bwMode="auto">
          <a:xfrm>
            <a:off x="7594600" y="19875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61" name="Rectangle 76"/>
          <p:cNvSpPr>
            <a:spLocks noChangeArrowheads="1"/>
          </p:cNvSpPr>
          <p:nvPr/>
        </p:nvSpPr>
        <p:spPr bwMode="auto">
          <a:xfrm>
            <a:off x="8026400" y="19875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2</a:t>
            </a:r>
          </a:p>
        </p:txBody>
      </p:sp>
      <p:sp>
        <p:nvSpPr>
          <p:cNvPr id="21562" name="Rectangle 77"/>
          <p:cNvSpPr>
            <a:spLocks noChangeArrowheads="1"/>
          </p:cNvSpPr>
          <p:nvPr/>
        </p:nvSpPr>
        <p:spPr bwMode="auto">
          <a:xfrm>
            <a:off x="8459788" y="1987550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1563" name="Rectangle 78"/>
          <p:cNvSpPr>
            <a:spLocks noChangeArrowheads="1"/>
          </p:cNvSpPr>
          <p:nvPr/>
        </p:nvSpPr>
        <p:spPr bwMode="auto">
          <a:xfrm>
            <a:off x="5435600" y="24923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64" name="Rectangle 79"/>
          <p:cNvSpPr>
            <a:spLocks noChangeArrowheads="1"/>
          </p:cNvSpPr>
          <p:nvPr/>
        </p:nvSpPr>
        <p:spPr bwMode="auto">
          <a:xfrm>
            <a:off x="5867400" y="2492375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1565" name="Rectangle 80"/>
          <p:cNvSpPr>
            <a:spLocks noChangeArrowheads="1"/>
          </p:cNvSpPr>
          <p:nvPr/>
        </p:nvSpPr>
        <p:spPr bwMode="auto">
          <a:xfrm>
            <a:off x="6299200" y="2492375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1566" name="Rectangle 81"/>
          <p:cNvSpPr>
            <a:spLocks noChangeArrowheads="1"/>
          </p:cNvSpPr>
          <p:nvPr/>
        </p:nvSpPr>
        <p:spPr bwMode="auto">
          <a:xfrm>
            <a:off x="6731000" y="24923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67" name="Rectangle 82"/>
          <p:cNvSpPr>
            <a:spLocks noChangeArrowheads="1"/>
          </p:cNvSpPr>
          <p:nvPr/>
        </p:nvSpPr>
        <p:spPr bwMode="auto">
          <a:xfrm>
            <a:off x="7162800" y="2492375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-1</a:t>
            </a:r>
          </a:p>
        </p:txBody>
      </p:sp>
      <p:sp>
        <p:nvSpPr>
          <p:cNvPr id="21568" name="Rectangle 83"/>
          <p:cNvSpPr>
            <a:spLocks noChangeArrowheads="1"/>
          </p:cNvSpPr>
          <p:nvPr/>
        </p:nvSpPr>
        <p:spPr bwMode="auto">
          <a:xfrm>
            <a:off x="7594600" y="24923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69" name="Rectangle 84"/>
          <p:cNvSpPr>
            <a:spLocks noChangeArrowheads="1"/>
          </p:cNvSpPr>
          <p:nvPr/>
        </p:nvSpPr>
        <p:spPr bwMode="auto">
          <a:xfrm>
            <a:off x="8026400" y="24923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1</a:t>
            </a:r>
          </a:p>
        </p:txBody>
      </p:sp>
      <p:sp>
        <p:nvSpPr>
          <p:cNvPr id="21570" name="Rectangle 85"/>
          <p:cNvSpPr>
            <a:spLocks noChangeArrowheads="1"/>
          </p:cNvSpPr>
          <p:nvPr/>
        </p:nvSpPr>
        <p:spPr bwMode="auto">
          <a:xfrm>
            <a:off x="8459788" y="2492375"/>
            <a:ext cx="431800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0</a:t>
            </a:r>
          </a:p>
        </p:txBody>
      </p:sp>
      <p:sp>
        <p:nvSpPr>
          <p:cNvPr id="21571" name="Rectangle 103"/>
          <p:cNvSpPr>
            <a:spLocks noChangeArrowheads="1"/>
          </p:cNvSpPr>
          <p:nvPr/>
        </p:nvSpPr>
        <p:spPr bwMode="auto">
          <a:xfrm>
            <a:off x="6011863" y="4003675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4</a:t>
            </a:r>
          </a:p>
        </p:txBody>
      </p:sp>
      <p:sp>
        <p:nvSpPr>
          <p:cNvPr id="21572" name="Rectangle 104"/>
          <p:cNvSpPr>
            <a:spLocks noChangeArrowheads="1"/>
          </p:cNvSpPr>
          <p:nvPr/>
        </p:nvSpPr>
        <p:spPr bwMode="auto">
          <a:xfrm>
            <a:off x="6011863" y="4435475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1573" name="Rectangle 105"/>
          <p:cNvSpPr>
            <a:spLocks noChangeArrowheads="1"/>
          </p:cNvSpPr>
          <p:nvPr/>
        </p:nvSpPr>
        <p:spPr bwMode="auto">
          <a:xfrm>
            <a:off x="6011863" y="4867275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1574" name="Rectangle 106"/>
          <p:cNvSpPr>
            <a:spLocks noChangeArrowheads="1"/>
          </p:cNvSpPr>
          <p:nvPr/>
        </p:nvSpPr>
        <p:spPr bwMode="auto">
          <a:xfrm>
            <a:off x="6443663" y="4003675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75" name="Rectangle 107"/>
          <p:cNvSpPr>
            <a:spLocks noChangeArrowheads="1"/>
          </p:cNvSpPr>
          <p:nvPr/>
        </p:nvSpPr>
        <p:spPr bwMode="auto">
          <a:xfrm>
            <a:off x="6443663" y="4435475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1576" name="Rectangle 108"/>
          <p:cNvSpPr>
            <a:spLocks noChangeArrowheads="1"/>
          </p:cNvSpPr>
          <p:nvPr/>
        </p:nvSpPr>
        <p:spPr bwMode="auto">
          <a:xfrm>
            <a:off x="6443663" y="4867275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77" name="Rectangle 109"/>
          <p:cNvSpPr>
            <a:spLocks noChangeArrowheads="1"/>
          </p:cNvSpPr>
          <p:nvPr/>
        </p:nvSpPr>
        <p:spPr bwMode="auto">
          <a:xfrm>
            <a:off x="6875463" y="4003675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78" name="Rectangle 110"/>
          <p:cNvSpPr>
            <a:spLocks noChangeArrowheads="1"/>
          </p:cNvSpPr>
          <p:nvPr/>
        </p:nvSpPr>
        <p:spPr bwMode="auto">
          <a:xfrm>
            <a:off x="6875463" y="4435475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1579" name="Rectangle 111"/>
          <p:cNvSpPr>
            <a:spLocks noChangeArrowheads="1"/>
          </p:cNvSpPr>
          <p:nvPr/>
        </p:nvSpPr>
        <p:spPr bwMode="auto">
          <a:xfrm>
            <a:off x="6875463" y="4867275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9</a:t>
            </a:r>
          </a:p>
        </p:txBody>
      </p:sp>
      <p:sp>
        <p:nvSpPr>
          <p:cNvPr id="21580" name="Rectangle 112"/>
          <p:cNvSpPr>
            <a:spLocks noChangeArrowheads="1"/>
          </p:cNvSpPr>
          <p:nvPr/>
        </p:nvSpPr>
        <p:spPr bwMode="auto">
          <a:xfrm>
            <a:off x="6011863" y="4003675"/>
            <a:ext cx="1295400" cy="1295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1581" name="Rectangle 113"/>
          <p:cNvSpPr>
            <a:spLocks noChangeArrowheads="1"/>
          </p:cNvSpPr>
          <p:nvPr/>
        </p:nvSpPr>
        <p:spPr bwMode="auto">
          <a:xfrm>
            <a:off x="7308850" y="4005263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82" name="Rectangle 114"/>
          <p:cNvSpPr>
            <a:spLocks noChangeArrowheads="1"/>
          </p:cNvSpPr>
          <p:nvPr/>
        </p:nvSpPr>
        <p:spPr bwMode="auto">
          <a:xfrm>
            <a:off x="7308850" y="4437063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1583" name="Rectangle 115"/>
          <p:cNvSpPr>
            <a:spLocks noChangeArrowheads="1"/>
          </p:cNvSpPr>
          <p:nvPr/>
        </p:nvSpPr>
        <p:spPr bwMode="auto">
          <a:xfrm>
            <a:off x="7308850" y="4868863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1584" name="Rectangle 116"/>
          <p:cNvSpPr>
            <a:spLocks noChangeArrowheads="1"/>
          </p:cNvSpPr>
          <p:nvPr/>
        </p:nvSpPr>
        <p:spPr bwMode="auto">
          <a:xfrm>
            <a:off x="7740650" y="4005263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85" name="Rectangle 117"/>
          <p:cNvSpPr>
            <a:spLocks noChangeArrowheads="1"/>
          </p:cNvSpPr>
          <p:nvPr/>
        </p:nvSpPr>
        <p:spPr bwMode="auto">
          <a:xfrm>
            <a:off x="7740650" y="4437063"/>
            <a:ext cx="431800" cy="431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86" name="Rectangle 118"/>
          <p:cNvSpPr>
            <a:spLocks noChangeArrowheads="1"/>
          </p:cNvSpPr>
          <p:nvPr/>
        </p:nvSpPr>
        <p:spPr bwMode="auto">
          <a:xfrm>
            <a:off x="7740650" y="4868863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5</a:t>
            </a:r>
          </a:p>
        </p:txBody>
      </p:sp>
      <p:sp>
        <p:nvSpPr>
          <p:cNvPr id="21587" name="Rectangle 119"/>
          <p:cNvSpPr>
            <a:spLocks noChangeArrowheads="1"/>
          </p:cNvSpPr>
          <p:nvPr/>
        </p:nvSpPr>
        <p:spPr bwMode="auto">
          <a:xfrm>
            <a:off x="8172450" y="4005263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1588" name="Rectangle 120"/>
          <p:cNvSpPr>
            <a:spLocks noChangeArrowheads="1"/>
          </p:cNvSpPr>
          <p:nvPr/>
        </p:nvSpPr>
        <p:spPr bwMode="auto">
          <a:xfrm>
            <a:off x="8172450" y="4437063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7</a:t>
            </a:r>
          </a:p>
        </p:txBody>
      </p:sp>
      <p:sp>
        <p:nvSpPr>
          <p:cNvPr id="21589" name="Rectangle 121"/>
          <p:cNvSpPr>
            <a:spLocks noChangeArrowheads="1"/>
          </p:cNvSpPr>
          <p:nvPr/>
        </p:nvSpPr>
        <p:spPr bwMode="auto">
          <a:xfrm>
            <a:off x="8172450" y="4868863"/>
            <a:ext cx="431800" cy="43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TW"/>
              <a:t>6</a:t>
            </a:r>
          </a:p>
        </p:txBody>
      </p:sp>
      <p:sp>
        <p:nvSpPr>
          <p:cNvPr id="21590" name="Rectangle 122"/>
          <p:cNvSpPr>
            <a:spLocks noChangeArrowheads="1"/>
          </p:cNvSpPr>
          <p:nvPr/>
        </p:nvSpPr>
        <p:spPr bwMode="auto">
          <a:xfrm>
            <a:off x="7308850" y="4005263"/>
            <a:ext cx="1295400" cy="1295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1591" name="Text Box 132"/>
          <p:cNvSpPr txBox="1">
            <a:spLocks noChangeArrowheads="1"/>
          </p:cNvSpPr>
          <p:nvPr/>
        </p:nvSpPr>
        <p:spPr bwMode="auto">
          <a:xfrm>
            <a:off x="5435600" y="3357563"/>
            <a:ext cx="2447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4. Image Recovery</a:t>
            </a:r>
          </a:p>
        </p:txBody>
      </p:sp>
      <p:sp>
        <p:nvSpPr>
          <p:cNvPr id="21592" name="Text Box 133"/>
          <p:cNvSpPr txBox="1">
            <a:spLocks noChangeArrowheads="1"/>
          </p:cNvSpPr>
          <p:nvPr/>
        </p:nvSpPr>
        <p:spPr bwMode="auto">
          <a:xfrm>
            <a:off x="4643438" y="3933825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3-(-1)=4</a:t>
            </a:r>
          </a:p>
        </p:txBody>
      </p:sp>
      <p:cxnSp>
        <p:nvCxnSpPr>
          <p:cNvPr id="21593" name="AutoShape 134"/>
          <p:cNvCxnSpPr>
            <a:cxnSpLocks noChangeShapeType="1"/>
            <a:stCxn id="21507" idx="1"/>
            <a:endCxn id="21592" idx="0"/>
          </p:cNvCxnSpPr>
          <p:nvPr/>
        </p:nvCxnSpPr>
        <p:spPr bwMode="auto">
          <a:xfrm rot="10800000" flipH="1" flipV="1">
            <a:off x="611188" y="2060575"/>
            <a:ext cx="4537075" cy="1873250"/>
          </a:xfrm>
          <a:prstGeom prst="curvedConnector4">
            <a:avLst>
              <a:gd name="adj1" fmla="val -5037"/>
              <a:gd name="adj2" fmla="val 64403"/>
            </a:avLst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</p:cxnSp>
      <p:cxnSp>
        <p:nvCxnSpPr>
          <p:cNvPr id="21594" name="AutoShape 135"/>
          <p:cNvCxnSpPr>
            <a:cxnSpLocks noChangeShapeType="1"/>
            <a:stCxn id="21555" idx="1"/>
            <a:endCxn id="21592" idx="0"/>
          </p:cNvCxnSpPr>
          <p:nvPr/>
        </p:nvCxnSpPr>
        <p:spPr bwMode="auto">
          <a:xfrm rot="10800000" flipV="1">
            <a:off x="5148263" y="2203450"/>
            <a:ext cx="287337" cy="1730375"/>
          </a:xfrm>
          <a:prstGeom prst="curvedConnector2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</p:cxnSp>
      <p:cxnSp>
        <p:nvCxnSpPr>
          <p:cNvPr id="21595" name="AutoShape 137"/>
          <p:cNvCxnSpPr>
            <a:cxnSpLocks noChangeShapeType="1"/>
            <a:stCxn id="21592" idx="3"/>
          </p:cNvCxnSpPr>
          <p:nvPr/>
        </p:nvCxnSpPr>
        <p:spPr bwMode="auto">
          <a:xfrm>
            <a:off x="5651500" y="4117975"/>
            <a:ext cx="288925" cy="103188"/>
          </a:xfrm>
          <a:prstGeom prst="curvedConnector3">
            <a:avLst>
              <a:gd name="adj1" fmla="val 49449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1596" name="Text Box 138"/>
          <p:cNvSpPr txBox="1">
            <a:spLocks noChangeArrowheads="1"/>
          </p:cNvSpPr>
          <p:nvPr/>
        </p:nvSpPr>
        <p:spPr bwMode="auto">
          <a:xfrm>
            <a:off x="4643438" y="4575175"/>
            <a:ext cx="792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/>
              <a:t>5-0=5</a:t>
            </a:r>
          </a:p>
        </p:txBody>
      </p:sp>
      <p:cxnSp>
        <p:nvCxnSpPr>
          <p:cNvPr id="21597" name="AutoShape 140"/>
          <p:cNvCxnSpPr>
            <a:cxnSpLocks noChangeShapeType="1"/>
            <a:stCxn id="21508" idx="1"/>
            <a:endCxn id="21596" idx="0"/>
          </p:cNvCxnSpPr>
          <p:nvPr/>
        </p:nvCxnSpPr>
        <p:spPr bwMode="auto">
          <a:xfrm rot="10800000" flipH="1" flipV="1">
            <a:off x="611188" y="2492375"/>
            <a:ext cx="4429125" cy="2082800"/>
          </a:xfrm>
          <a:prstGeom prst="curvedConnector4">
            <a:avLst>
              <a:gd name="adj1" fmla="val -5162"/>
              <a:gd name="adj2" fmla="val 55185"/>
            </a:avLst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</p:cxnSp>
      <p:cxnSp>
        <p:nvCxnSpPr>
          <p:cNvPr id="21598" name="AutoShape 141"/>
          <p:cNvCxnSpPr>
            <a:cxnSpLocks noChangeShapeType="1"/>
            <a:stCxn id="21556" idx="0"/>
            <a:endCxn id="21596" idx="0"/>
          </p:cNvCxnSpPr>
          <p:nvPr/>
        </p:nvCxnSpPr>
        <p:spPr bwMode="auto">
          <a:xfrm rot="-5400000" flipH="1" flipV="1">
            <a:off x="4267994" y="2759869"/>
            <a:ext cx="2587625" cy="1042987"/>
          </a:xfrm>
          <a:prstGeom prst="curvedConnector3">
            <a:avLst>
              <a:gd name="adj1" fmla="val -8833"/>
            </a:avLst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</p:cxnSp>
      <p:cxnSp>
        <p:nvCxnSpPr>
          <p:cNvPr id="21599" name="AutoShape 142"/>
          <p:cNvCxnSpPr>
            <a:cxnSpLocks noChangeShapeType="1"/>
            <a:stCxn id="21596" idx="3"/>
          </p:cNvCxnSpPr>
          <p:nvPr/>
        </p:nvCxnSpPr>
        <p:spPr bwMode="auto">
          <a:xfrm flipV="1">
            <a:off x="5435600" y="4652963"/>
            <a:ext cx="504825" cy="106362"/>
          </a:xfrm>
          <a:prstGeom prst="curvedConnector3">
            <a:avLst>
              <a:gd name="adj1" fmla="val 49685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6" name="日期版面配置區 9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419FE1E-54AD-4FAB-9CF1-FDCFBC12C737}" type="datetime1">
              <a:rPr lang="en-US" altLang="zh-TW"/>
              <a:pPr>
                <a:defRPr/>
              </a:pPr>
              <a:t>3/22/2011</a:t>
            </a:fld>
            <a:endParaRPr lang="en-US" dirty="0"/>
          </a:p>
        </p:txBody>
      </p:sp>
      <p:sp>
        <p:nvSpPr>
          <p:cNvPr id="97" name="投影片編號版面配置區 9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76D9F1-DAE4-438D-8205-B1A74E5069F4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me_ID02">
  <a:themeElements>
    <a:clrScheme name="Dragon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hoenix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737</Words>
  <Application>Microsoft Office PowerPoint</Application>
  <PresentationFormat>如螢幕大小 (4:3)</PresentationFormat>
  <Paragraphs>345</Paragraphs>
  <Slides>22</Slides>
  <Notes>4</Notes>
  <HiddenSlides>0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22</vt:i4>
      </vt:variant>
    </vt:vector>
  </HeadingPairs>
  <TitlesOfParts>
    <vt:vector size="34" baseType="lpstr">
      <vt:lpstr>Arial</vt:lpstr>
      <vt:lpstr>新細明體</vt:lpstr>
      <vt:lpstr>Franklin Gothic Medium</vt:lpstr>
      <vt:lpstr>Segoe UI</vt:lpstr>
      <vt:lpstr>Franklin Gothic Book</vt:lpstr>
      <vt:lpstr>Calibri</vt:lpstr>
      <vt:lpstr>微軟正黑體</vt:lpstr>
      <vt:lpstr>Times New Roman</vt:lpstr>
      <vt:lpstr>標楷體</vt:lpstr>
      <vt:lpstr>Home_ID02</vt:lpstr>
      <vt:lpstr>Microsoft Clip Gallery</vt:lpstr>
      <vt:lpstr>MathType 5.0 Equation</vt:lpstr>
      <vt:lpstr>Reversible Data Embedding for High Quality Images Using Interpolation and Reference Pixel Distribution Mechanism </vt:lpstr>
      <vt:lpstr>Outline</vt:lpstr>
      <vt:lpstr>Overview (1/4)</vt:lpstr>
      <vt:lpstr>Overview (2/4)</vt:lpstr>
      <vt:lpstr>Overview (3/4)</vt:lpstr>
      <vt:lpstr>Overview (4/4) - Reversible</vt:lpstr>
      <vt:lpstr>Relative Works –Tsai et al.’s Method (2009)</vt:lpstr>
      <vt:lpstr>Example –Encoding</vt:lpstr>
      <vt:lpstr>Example –Decoding</vt:lpstr>
      <vt:lpstr>Proposed Method</vt:lpstr>
      <vt:lpstr>Reference Pixel Distribution Mechanism (1/2)</vt:lpstr>
      <vt:lpstr>Reference Pixel Distribution Mechanism (2/2)</vt:lpstr>
      <vt:lpstr>Binary Images</vt:lpstr>
      <vt:lpstr>Embedding Procedures </vt:lpstr>
      <vt:lpstr>Extraction &amp; Recovery</vt:lpstr>
      <vt:lpstr>Experimental Results (1/5)</vt:lpstr>
      <vt:lpstr>Experimental Results (2/5)</vt:lpstr>
      <vt:lpstr>Experimental Results (3/5)</vt:lpstr>
      <vt:lpstr>Experimental Results (4/5)</vt:lpstr>
      <vt:lpstr>Experimental Results (5/5)</vt:lpstr>
      <vt:lpstr>Conclusion</vt:lpstr>
      <vt:lpstr>投影片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/>
  <cp:lastModifiedBy/>
  <cp:revision>20</cp:revision>
  <dcterms:modified xsi:type="dcterms:W3CDTF">2011-03-22T00:50:53Z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TC010362659</vt:lpwstr>
  </property>
</Properties>
</file>