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theme/themeOverride1.xml" ContentType="application/vnd.openxmlformats-officedocument.themeOverride+xml"/>
  <Override PartName="/ppt/charts/chart13.xml" ContentType="application/vnd.openxmlformats-officedocument.drawingml.char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charts/chart7.xml" ContentType="application/vnd.openxmlformats-officedocument.drawingml.chart+xml"/>
  <Override PartName="/ppt/slides/slide99.xml" ContentType="application/vnd.openxmlformats-officedocument.presentationml.slide+xml"/>
  <Override PartName="/ppt/notesSlides/notesSlide7.xml" ContentType="application/vnd.openxmlformats-officedocument.presentationml.notesSlide+xml"/>
  <Override PartName="/ppt/charts/chart3.xml" ContentType="application/vnd.openxmlformats-officedocument.drawingml.chart+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charts/chart8.xml" ContentType="application/vnd.openxmlformats-officedocument.drawingml.chart+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charts/chart10.xml" ContentType="application/vnd.openxmlformats-officedocument.drawingml.chart+xml"/>
  <Override PartName="/ppt/slides/slide89.xml" ContentType="application/vnd.openxmlformats-officedocument.presentationml.slide+xml"/>
  <Override PartName="/ppt/charts/chart4.xml" ContentType="application/vnd.openxmlformats-officedocument.drawingml.chart+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charts/chart9.xml" ContentType="application/vnd.openxmlformats-officedocument.drawingml.chart+xml"/>
  <Override PartName="/ppt/charts/chart11.xml" ContentType="application/vnd.openxmlformats-officedocument.drawingml.char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charts/chart5.xml" ContentType="application/vnd.openxmlformats-officedocument.drawingml.chart+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drawings/drawing1.xml" ContentType="application/vnd.openxmlformats-officedocument.drawingml.chartshapes+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charts/chart12.xml" ContentType="application/vnd.openxmlformats-officedocument.drawingml.chart+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charts/chart6.xml" ContentType="application/vnd.openxmlformats-officedocument.drawingml.chart+xml"/>
  <Override PartName="/ppt/slides/slide98.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charts/chart2.xml" ContentType="application/vnd.openxmlformats-officedocument.drawingml.chart+xml"/>
  <Override PartName="/ppt/slides/slide29.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3"/>
  </p:notesMasterIdLst>
  <p:sldIdLst>
    <p:sldId id="266" r:id="rId2"/>
    <p:sldId id="268" r:id="rId3"/>
    <p:sldId id="267" r:id="rId4"/>
    <p:sldId id="371" r:id="rId5"/>
    <p:sldId id="269" r:id="rId6"/>
    <p:sldId id="313" r:id="rId7"/>
    <p:sldId id="317" r:id="rId8"/>
    <p:sldId id="318" r:id="rId9"/>
    <p:sldId id="319" r:id="rId10"/>
    <p:sldId id="315" r:id="rId11"/>
    <p:sldId id="320" r:id="rId12"/>
    <p:sldId id="321" r:id="rId13"/>
    <p:sldId id="323" r:id="rId14"/>
    <p:sldId id="334" r:id="rId15"/>
    <p:sldId id="324" r:id="rId16"/>
    <p:sldId id="325" r:id="rId17"/>
    <p:sldId id="326" r:id="rId18"/>
    <p:sldId id="327" r:id="rId19"/>
    <p:sldId id="328" r:id="rId20"/>
    <p:sldId id="329" r:id="rId21"/>
    <p:sldId id="330" r:id="rId22"/>
    <p:sldId id="331" r:id="rId23"/>
    <p:sldId id="332" r:id="rId24"/>
    <p:sldId id="333" r:id="rId25"/>
    <p:sldId id="270" r:id="rId26"/>
    <p:sldId id="271" r:id="rId27"/>
    <p:sldId id="374" r:id="rId28"/>
    <p:sldId id="375" r:id="rId29"/>
    <p:sldId id="376" r:id="rId30"/>
    <p:sldId id="377" r:id="rId31"/>
    <p:sldId id="378" r:id="rId32"/>
    <p:sldId id="380" r:id="rId33"/>
    <p:sldId id="382" r:id="rId34"/>
    <p:sldId id="383" r:id="rId35"/>
    <p:sldId id="384" r:id="rId36"/>
    <p:sldId id="385" r:id="rId37"/>
    <p:sldId id="386" r:id="rId38"/>
    <p:sldId id="387" r:id="rId39"/>
    <p:sldId id="388" r:id="rId40"/>
    <p:sldId id="389" r:id="rId41"/>
    <p:sldId id="390" r:id="rId42"/>
    <p:sldId id="391" r:id="rId43"/>
    <p:sldId id="392" r:id="rId44"/>
    <p:sldId id="393" r:id="rId45"/>
    <p:sldId id="394" r:id="rId46"/>
    <p:sldId id="395" r:id="rId47"/>
    <p:sldId id="396" r:id="rId48"/>
    <p:sldId id="397" r:id="rId49"/>
    <p:sldId id="398" r:id="rId50"/>
    <p:sldId id="399" r:id="rId51"/>
    <p:sldId id="400" r:id="rId52"/>
    <p:sldId id="401" r:id="rId53"/>
    <p:sldId id="402" r:id="rId54"/>
    <p:sldId id="403" r:id="rId55"/>
    <p:sldId id="404" r:id="rId56"/>
    <p:sldId id="405" r:id="rId57"/>
    <p:sldId id="406" r:id="rId58"/>
    <p:sldId id="372" r:id="rId59"/>
    <p:sldId id="335" r:id="rId60"/>
    <p:sldId id="278" r:id="rId61"/>
    <p:sldId id="362" r:id="rId62"/>
    <p:sldId id="361" r:id="rId63"/>
    <p:sldId id="363" r:id="rId64"/>
    <p:sldId id="360" r:id="rId65"/>
    <p:sldId id="365" r:id="rId66"/>
    <p:sldId id="364" r:id="rId67"/>
    <p:sldId id="366" r:id="rId68"/>
    <p:sldId id="367" r:id="rId69"/>
    <p:sldId id="368" r:id="rId70"/>
    <p:sldId id="369" r:id="rId71"/>
    <p:sldId id="352" r:id="rId72"/>
    <p:sldId id="302" r:id="rId73"/>
    <p:sldId id="353" r:id="rId74"/>
    <p:sldId id="370" r:id="rId75"/>
    <p:sldId id="354" r:id="rId76"/>
    <p:sldId id="356" r:id="rId77"/>
    <p:sldId id="357" r:id="rId78"/>
    <p:sldId id="358" r:id="rId79"/>
    <p:sldId id="336" r:id="rId80"/>
    <p:sldId id="281" r:id="rId81"/>
    <p:sldId id="349" r:id="rId82"/>
    <p:sldId id="282" r:id="rId83"/>
    <p:sldId id="283" r:id="rId84"/>
    <p:sldId id="284" r:id="rId85"/>
    <p:sldId id="285" r:id="rId86"/>
    <p:sldId id="286" r:id="rId87"/>
    <p:sldId id="350" r:id="rId88"/>
    <p:sldId id="340" r:id="rId89"/>
    <p:sldId id="342" r:id="rId90"/>
    <p:sldId id="341" r:id="rId91"/>
    <p:sldId id="351" r:id="rId92"/>
    <p:sldId id="346" r:id="rId93"/>
    <p:sldId id="373" r:id="rId94"/>
    <p:sldId id="303" r:id="rId95"/>
    <p:sldId id="304" r:id="rId96"/>
    <p:sldId id="305" r:id="rId97"/>
    <p:sldId id="306" r:id="rId98"/>
    <p:sldId id="307" r:id="rId99"/>
    <p:sldId id="308" r:id="rId100"/>
    <p:sldId id="379" r:id="rId101"/>
    <p:sldId id="292" r:id="rId102"/>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19A16"/>
    <a:srgbClr val="EAA0DA"/>
    <a:srgbClr val="C09B00"/>
    <a:srgbClr val="AF3BAF"/>
    <a:srgbClr val="74ABFC"/>
    <a:srgbClr val="0086E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79" autoAdjust="0"/>
    <p:restoredTop sz="94698" autoAdjust="0"/>
  </p:normalViewPr>
  <p:slideViewPr>
    <p:cSldViewPr snapToGrid="0">
      <p:cViewPr varScale="1">
        <p:scale>
          <a:sx n="47" d="100"/>
          <a:sy n="47" d="100"/>
        </p:scale>
        <p:origin x="-606" y="-84"/>
      </p:cViewPr>
      <p:guideLst>
        <p:guide orient="horz" pos="2160"/>
        <p:guide pos="2880"/>
      </p:guideLst>
    </p:cSldViewPr>
  </p:slideViewPr>
  <p:outlineViewPr>
    <p:cViewPr>
      <p:scale>
        <a:sx n="33" d="100"/>
        <a:sy n="33" d="100"/>
      </p:scale>
      <p:origin x="0" y="19416"/>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ableStyles" Target="tableStyle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file:///C:\Documents%20and%20Settings\Administrator\&#26700;&#38754;\paper_1011\paper_prepay_loss_rate.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oleObject" Target="file:///C:\Users\golo\Dropbox\work\&#26399;&#25351;&#20132;&#26131;\&#21508;&#24180;&#20221;&#25351;&#25976;&#35722;&#21270;.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golo\Dropbox\work\&#26399;&#25351;&#20132;&#26131;\&#21508;&#24180;&#20221;&#25351;&#25976;&#35722;&#21270;.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golo\Dropbox\work\&#26399;&#25351;&#20132;&#26131;\&#21508;&#24180;&#20221;&#25351;&#25976;&#35722;&#21270;.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golo\Dropbox\work\&#26399;&#25351;&#20132;&#26131;\&#21508;&#24180;&#20221;&#25351;&#25976;&#35722;&#21270;.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golo\Dropbox\work\&#26399;&#25351;&#20132;&#26131;\&#21508;&#24180;&#20221;&#25351;&#25976;&#35722;&#21270;.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golo\Dropbox\work\&#26399;&#25351;&#20132;&#26131;\&#21508;&#24180;&#20221;&#25351;&#25976;&#35722;&#21270;.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golo\Dropbox\work\&#26399;&#25351;&#20132;&#26131;\&#21508;&#24180;&#20221;&#25351;&#25976;&#35722;&#21270;.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golo\Dropbox\work\&#26399;&#25351;&#20132;&#26131;\&#21508;&#24180;&#20221;&#25351;&#25976;&#35722;&#21270;.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Users\golo\Dropbox\work\&#26399;&#25351;&#20132;&#26131;\&#21508;&#24180;&#20221;&#25351;&#25976;&#35722;&#21270;.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Users\golo\Dropbox\work\&#26399;&#25351;&#20132;&#26131;\&#24180;&#21270;&#26368;&#20339;&#20132;&#26131;&#33287;&#22283;&#20839;&#25351;&#25976;&#22411;&#22522;&#37329;&#22577;&#37228;&#29575;&#27604;&#36611;.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C:\Users\golo\Dropbox\work\&#26399;&#25351;&#20132;&#26131;\&#24180;&#21270;&#26368;&#20339;&#20132;&#26131;&#33287;&#22283;&#20839;&#25351;&#25976;&#22411;&#22522;&#37329;&#22577;&#37228;&#29575;&#27604;&#36611;.xlsx" TargetMode="External"/></Relationships>
</file>

<file path=ppt/charts/_rels/chart1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golo\Dropbox\work\&#26399;&#25351;&#20132;&#26131;\&#24180;&#21270;&#26368;&#20339;&#20132;&#26131;&#33287;&#22283;&#20839;&#25351;&#25976;&#22411;&#22522;&#37329;&#22577;&#37228;&#29575;&#27604;&#3661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TW"/>
  <c:style val="4"/>
  <c:clrMapOvr bg1="lt1" tx1="dk1" bg2="lt2" tx2="dk2" accent1="accent1" accent2="accent2" accent3="accent3" accent4="accent4" accent5="accent5" accent6="accent6" hlink="hlink" folHlink="folHlink"/>
  <c:chart>
    <c:title>
      <c:tx>
        <c:rich>
          <a:bodyPr/>
          <a:lstStyle/>
          <a:p>
            <a:pPr>
              <a:defRPr/>
            </a:pPr>
            <a:r>
              <a:rPr lang="en-US" sz="1600" dirty="0"/>
              <a:t>Prepayment Loss Rate</a:t>
            </a:r>
            <a:endParaRPr lang="zh-TW" sz="1600" dirty="0"/>
          </a:p>
        </c:rich>
      </c:tx>
      <c:layout>
        <c:manualLayout>
          <c:xMode val="edge"/>
          <c:yMode val="edge"/>
          <c:x val="0.33696296296297318"/>
          <c:y val="2.8828828828828836E-2"/>
        </c:manualLayout>
      </c:layout>
      <c:overlay val="1"/>
    </c:title>
    <c:plotArea>
      <c:layout>
        <c:manualLayout>
          <c:layoutTarget val="inner"/>
          <c:xMode val="edge"/>
          <c:yMode val="edge"/>
          <c:x val="7.039049285506109E-2"/>
          <c:y val="0.13370277363978117"/>
          <c:w val="0.83119945092278102"/>
          <c:h val="0.73842037312903464"/>
        </c:manualLayout>
      </c:layout>
      <c:lineChart>
        <c:grouping val="standard"/>
        <c:ser>
          <c:idx val="1"/>
          <c:order val="1"/>
          <c:marker>
            <c:symbol val="none"/>
          </c:marker>
          <c:val>
            <c:numRef>
              <c:f>Sheet1!$A$1:$A$240</c:f>
              <c:numCache>
                <c:formatCode>General</c:formatCode>
                <c:ptCount val="240"/>
                <c:pt idx="0">
                  <c:v>9.4811450897331284E-2</c:v>
                </c:pt>
                <c:pt idx="1">
                  <c:v>9.4496873005857837E-2</c:v>
                </c:pt>
                <c:pt idx="2">
                  <c:v>9.4181572011983294E-2</c:v>
                </c:pt>
                <c:pt idx="3">
                  <c:v>9.386559677327562E-2</c:v>
                </c:pt>
                <c:pt idx="4">
                  <c:v>9.3548997249575064E-2</c:v>
                </c:pt>
                <c:pt idx="5">
                  <c:v>9.3231733519904103E-2</c:v>
                </c:pt>
                <c:pt idx="6">
                  <c:v>9.2913749403556983E-2</c:v>
                </c:pt>
                <c:pt idx="7">
                  <c:v>9.2595022358675158E-2</c:v>
                </c:pt>
                <c:pt idx="8">
                  <c:v>9.2275511318647502E-2</c:v>
                </c:pt>
                <c:pt idx="9">
                  <c:v>9.195515641165071E-2</c:v>
                </c:pt>
                <c:pt idx="10">
                  <c:v>9.1633877504158023E-2</c:v>
                </c:pt>
                <c:pt idx="11">
                  <c:v>9.1311592260903782E-2</c:v>
                </c:pt>
                <c:pt idx="12">
                  <c:v>9.0988451704816523E-2</c:v>
                </c:pt>
                <c:pt idx="13">
                  <c:v>9.0664585680357568E-2</c:v>
                </c:pt>
                <c:pt idx="14">
                  <c:v>9.0340021578208501E-2</c:v>
                </c:pt>
                <c:pt idx="15">
                  <c:v>9.0014780818265402E-2</c:v>
                </c:pt>
                <c:pt idx="16">
                  <c:v>8.9688947426744894E-2</c:v>
                </c:pt>
                <c:pt idx="17">
                  <c:v>8.9362550917798003E-2</c:v>
                </c:pt>
                <c:pt idx="18">
                  <c:v>8.9035580596330322E-2</c:v>
                </c:pt>
                <c:pt idx="19">
                  <c:v>8.8708038575885231E-2</c:v>
                </c:pt>
                <c:pt idx="20">
                  <c:v>8.8379925015446892E-2</c:v>
                </c:pt>
                <c:pt idx="21">
                  <c:v>8.8051271377421941E-2</c:v>
                </c:pt>
                <c:pt idx="22">
                  <c:v>8.7722084200284281E-2</c:v>
                </c:pt>
                <c:pt idx="23">
                  <c:v>8.7392332620056828E-2</c:v>
                </c:pt>
                <c:pt idx="24">
                  <c:v>8.7062065497872321E-2</c:v>
                </c:pt>
                <c:pt idx="25">
                  <c:v>8.6731296206840044E-2</c:v>
                </c:pt>
                <c:pt idx="26">
                  <c:v>8.640004027194538E-2</c:v>
                </c:pt>
                <c:pt idx="27">
                  <c:v>8.6068342922853411E-2</c:v>
                </c:pt>
                <c:pt idx="28">
                  <c:v>8.5736148593090006E-2</c:v>
                </c:pt>
                <c:pt idx="29">
                  <c:v>8.5403379839697327E-2</c:v>
                </c:pt>
                <c:pt idx="30">
                  <c:v>8.5070047169080953E-2</c:v>
                </c:pt>
                <c:pt idx="31">
                  <c:v>8.4736220686300157E-2</c:v>
                </c:pt>
                <c:pt idx="32">
                  <c:v>8.4401857935534202E-2</c:v>
                </c:pt>
                <c:pt idx="33">
                  <c:v>8.4066869497325378E-2</c:v>
                </c:pt>
                <c:pt idx="34">
                  <c:v>8.3731231768803066E-2</c:v>
                </c:pt>
                <c:pt idx="35">
                  <c:v>8.339493076774461E-2</c:v>
                </c:pt>
                <c:pt idx="36">
                  <c:v>8.3057984484900066E-2</c:v>
                </c:pt>
                <c:pt idx="37">
                  <c:v>8.2720502902244378E-2</c:v>
                </c:pt>
                <c:pt idx="38">
                  <c:v>8.2382526959123889E-2</c:v>
                </c:pt>
                <c:pt idx="39">
                  <c:v>8.2044069141225764E-2</c:v>
                </c:pt>
                <c:pt idx="40">
                  <c:v>8.1705142692308066E-2</c:v>
                </c:pt>
                <c:pt idx="41">
                  <c:v>8.1365723499518289E-2</c:v>
                </c:pt>
                <c:pt idx="42">
                  <c:v>8.1025726532281392E-2</c:v>
                </c:pt>
                <c:pt idx="43">
                  <c:v>8.0685066109972475E-2</c:v>
                </c:pt>
                <c:pt idx="44">
                  <c:v>8.0343656284112719E-2</c:v>
                </c:pt>
                <c:pt idx="45">
                  <c:v>8.0001427035086767E-2</c:v>
                </c:pt>
                <c:pt idx="46">
                  <c:v>7.9658322216799499E-2</c:v>
                </c:pt>
                <c:pt idx="47">
                  <c:v>7.9314386986583552E-2</c:v>
                </c:pt>
                <c:pt idx="48">
                  <c:v>7.8969648269024306E-2</c:v>
                </c:pt>
                <c:pt idx="49">
                  <c:v>7.8624094050349841E-2</c:v>
                </c:pt>
                <c:pt idx="50">
                  <c:v>7.8277821699040739E-2</c:v>
                </c:pt>
                <c:pt idx="51">
                  <c:v>7.7930816973529923E-2</c:v>
                </c:pt>
                <c:pt idx="52">
                  <c:v>7.7583074481575434E-2</c:v>
                </c:pt>
                <c:pt idx="53">
                  <c:v>7.7234654714515238E-2</c:v>
                </c:pt>
                <c:pt idx="54">
                  <c:v>7.6885617461774719E-2</c:v>
                </c:pt>
                <c:pt idx="55">
                  <c:v>7.6535943413140198E-2</c:v>
                </c:pt>
                <c:pt idx="56">
                  <c:v>7.6185671581439504E-2</c:v>
                </c:pt>
                <c:pt idx="57">
                  <c:v>7.5834731586306936E-2</c:v>
                </c:pt>
                <c:pt idx="58">
                  <c:v>7.5483099473399484E-2</c:v>
                </c:pt>
                <c:pt idx="59">
                  <c:v>7.5130766485363501E-2</c:v>
                </c:pt>
                <c:pt idx="60">
                  <c:v>7.4777620049105292E-2</c:v>
                </c:pt>
                <c:pt idx="61">
                  <c:v>7.4423548950284898E-2</c:v>
                </c:pt>
                <c:pt idx="62">
                  <c:v>7.4068550894104732E-2</c:v>
                </c:pt>
                <c:pt idx="63">
                  <c:v>7.3712512835188135E-2</c:v>
                </c:pt>
                <c:pt idx="64">
                  <c:v>7.3355321747460414E-2</c:v>
                </c:pt>
                <c:pt idx="65">
                  <c:v>7.2996989311736898E-2</c:v>
                </c:pt>
                <c:pt idx="66">
                  <c:v>7.2637486936245318E-2</c:v>
                </c:pt>
                <c:pt idx="67">
                  <c:v>7.2276856642516804E-2</c:v>
                </c:pt>
                <c:pt idx="68">
                  <c:v>7.1915056350183512E-2</c:v>
                </c:pt>
                <c:pt idx="69">
                  <c:v>7.1552066737907996E-2</c:v>
                </c:pt>
                <c:pt idx="70">
                  <c:v>7.1187953422718914E-2</c:v>
                </c:pt>
                <c:pt idx="71">
                  <c:v>7.0822868866238925E-2</c:v>
                </c:pt>
                <c:pt idx="72">
                  <c:v>7.0456887799179801E-2</c:v>
                </c:pt>
                <c:pt idx="73">
                  <c:v>7.0090051080271804E-2</c:v>
                </c:pt>
                <c:pt idx="74">
                  <c:v>6.9722426507906637E-2</c:v>
                </c:pt>
                <c:pt idx="75">
                  <c:v>6.935396713811863E-2</c:v>
                </c:pt>
                <c:pt idx="76">
                  <c:v>6.8984586382338481E-2</c:v>
                </c:pt>
                <c:pt idx="77">
                  <c:v>6.8614256741357599E-2</c:v>
                </c:pt>
                <c:pt idx="78">
                  <c:v>6.8243085583333599E-2</c:v>
                </c:pt>
                <c:pt idx="79">
                  <c:v>6.7871220080549521E-2</c:v>
                </c:pt>
                <c:pt idx="80">
                  <c:v>6.7498625614322488E-2</c:v>
                </c:pt>
                <c:pt idx="81">
                  <c:v>6.7125183323942614E-2</c:v>
                </c:pt>
                <c:pt idx="82">
                  <c:v>6.6750951894092109E-2</c:v>
                </c:pt>
                <c:pt idx="83">
                  <c:v>6.6375887218974985E-2</c:v>
                </c:pt>
                <c:pt idx="84">
                  <c:v>6.5999802190977203E-2</c:v>
                </c:pt>
                <c:pt idx="85">
                  <c:v>6.5622603815709044E-2</c:v>
                </c:pt>
                <c:pt idx="86">
                  <c:v>6.524434029122507E-2</c:v>
                </c:pt>
                <c:pt idx="87">
                  <c:v>6.4865065513639394E-2</c:v>
                </c:pt>
                <c:pt idx="88">
                  <c:v>6.4484861469618571E-2</c:v>
                </c:pt>
                <c:pt idx="89">
                  <c:v>6.4103806882095424E-2</c:v>
                </c:pt>
                <c:pt idx="90">
                  <c:v>6.3721965701448599E-2</c:v>
                </c:pt>
                <c:pt idx="91">
                  <c:v>6.3339297916008799E-2</c:v>
                </c:pt>
                <c:pt idx="92">
                  <c:v>6.2955943711366494E-2</c:v>
                </c:pt>
                <c:pt idx="93">
                  <c:v>6.2571975447148903E-2</c:v>
                </c:pt>
                <c:pt idx="94">
                  <c:v>6.2187458042210604E-2</c:v>
                </c:pt>
                <c:pt idx="95">
                  <c:v>6.1802420244367044E-2</c:v>
                </c:pt>
                <c:pt idx="96">
                  <c:v>6.141679920993174E-2</c:v>
                </c:pt>
                <c:pt idx="97">
                  <c:v>6.1030426004082879E-2</c:v>
                </c:pt>
                <c:pt idx="98">
                  <c:v>6.0643179958855299E-2</c:v>
                </c:pt>
                <c:pt idx="99">
                  <c:v>6.0255050703314286E-2</c:v>
                </c:pt>
                <c:pt idx="100">
                  <c:v>5.9865982955329869E-2</c:v>
                </c:pt>
                <c:pt idx="101">
                  <c:v>5.9475925681241923E-2</c:v>
                </c:pt>
                <c:pt idx="102">
                  <c:v>5.9084720185640212E-2</c:v>
                </c:pt>
                <c:pt idx="103">
                  <c:v>5.8692329628586629E-2</c:v>
                </c:pt>
                <c:pt idx="104">
                  <c:v>5.8298945507816224E-2</c:v>
                </c:pt>
                <c:pt idx="105">
                  <c:v>5.7904851559169496E-2</c:v>
                </c:pt>
                <c:pt idx="106">
                  <c:v>5.7510023333997802E-2</c:v>
                </c:pt>
                <c:pt idx="107">
                  <c:v>5.7114526335516273E-2</c:v>
                </c:pt>
                <c:pt idx="108">
                  <c:v>5.6718440268870712E-2</c:v>
                </c:pt>
                <c:pt idx="109">
                  <c:v>5.6321814887237434E-2</c:v>
                </c:pt>
                <c:pt idx="110">
                  <c:v>5.5924718392328987E-2</c:v>
                </c:pt>
                <c:pt idx="111">
                  <c:v>5.5527210721932424E-2</c:v>
                </c:pt>
                <c:pt idx="112">
                  <c:v>5.5129170282071698E-2</c:v>
                </c:pt>
                <c:pt idx="113">
                  <c:v>5.4730473397006117E-2</c:v>
                </c:pt>
                <c:pt idx="114">
                  <c:v>5.4331124866268864E-2</c:v>
                </c:pt>
                <c:pt idx="115">
                  <c:v>5.3931129631373496E-2</c:v>
                </c:pt>
                <c:pt idx="116">
                  <c:v>5.3530417975110801E-2</c:v>
                </c:pt>
                <c:pt idx="117">
                  <c:v>5.3129084504698797E-2</c:v>
                </c:pt>
                <c:pt idx="118">
                  <c:v>5.2727247798765003E-2</c:v>
                </c:pt>
                <c:pt idx="119">
                  <c:v>5.2324879079991123E-2</c:v>
                </c:pt>
                <c:pt idx="120">
                  <c:v>5.1922054755323924E-2</c:v>
                </c:pt>
                <c:pt idx="121">
                  <c:v>5.1518643963533124E-2</c:v>
                </c:pt>
                <c:pt idx="122">
                  <c:v>5.1114507571954765E-2</c:v>
                </c:pt>
                <c:pt idx="123">
                  <c:v>5.0709635330115944E-2</c:v>
                </c:pt>
                <c:pt idx="124">
                  <c:v>5.0304194992901397E-2</c:v>
                </c:pt>
                <c:pt idx="125">
                  <c:v>4.9898181718347236E-2</c:v>
                </c:pt>
                <c:pt idx="126">
                  <c:v>4.949152290746104E-2</c:v>
                </c:pt>
                <c:pt idx="127">
                  <c:v>4.9084335327915354E-2</c:v>
                </c:pt>
                <c:pt idx="128">
                  <c:v>4.8676823316638522E-2</c:v>
                </c:pt>
                <c:pt idx="129">
                  <c:v>4.8268895651167945E-2</c:v>
                </c:pt>
                <c:pt idx="130">
                  <c:v>4.7860433781572523E-2</c:v>
                </c:pt>
                <c:pt idx="131">
                  <c:v>4.7451282910809092E-2</c:v>
                </c:pt>
                <c:pt idx="132">
                  <c:v>4.7041502625624287E-2</c:v>
                </c:pt>
                <c:pt idx="133">
                  <c:v>4.663116855765178E-2</c:v>
                </c:pt>
                <c:pt idx="134">
                  <c:v>4.6220226067679747E-2</c:v>
                </c:pt>
                <c:pt idx="135">
                  <c:v>4.5808649507335833E-2</c:v>
                </c:pt>
                <c:pt idx="136">
                  <c:v>4.5396437118928525E-2</c:v>
                </c:pt>
                <c:pt idx="137">
                  <c:v>4.4983545460265145E-2</c:v>
                </c:pt>
                <c:pt idx="138">
                  <c:v>4.4570185879550556E-2</c:v>
                </c:pt>
                <c:pt idx="139">
                  <c:v>4.4156289248749397E-2</c:v>
                </c:pt>
                <c:pt idx="140">
                  <c:v>4.3741928036019312E-2</c:v>
                </c:pt>
                <c:pt idx="141">
                  <c:v>4.3327435367038834E-2</c:v>
                </c:pt>
                <c:pt idx="142">
                  <c:v>4.2912795540150588E-2</c:v>
                </c:pt>
                <c:pt idx="143">
                  <c:v>4.2497876975203214E-2</c:v>
                </c:pt>
                <c:pt idx="144">
                  <c:v>4.208272594730951E-2</c:v>
                </c:pt>
                <c:pt idx="145">
                  <c:v>4.1667488650206114E-2</c:v>
                </c:pt>
                <c:pt idx="146">
                  <c:v>4.1252236234630597E-2</c:v>
                </c:pt>
                <c:pt idx="147">
                  <c:v>4.0837063053022038E-2</c:v>
                </c:pt>
                <c:pt idx="148">
                  <c:v>4.0421992841962032E-2</c:v>
                </c:pt>
                <c:pt idx="149">
                  <c:v>4.0007186661061976E-2</c:v>
                </c:pt>
                <c:pt idx="150">
                  <c:v>3.9592600314902603E-2</c:v>
                </c:pt>
                <c:pt idx="151">
                  <c:v>3.9178184828134802E-2</c:v>
                </c:pt>
                <c:pt idx="152">
                  <c:v>3.8763976639289002E-2</c:v>
                </c:pt>
                <c:pt idx="153">
                  <c:v>3.8350135982426641E-2</c:v>
                </c:pt>
                <c:pt idx="154">
                  <c:v>3.7936656827878286E-2</c:v>
                </c:pt>
                <c:pt idx="155">
                  <c:v>3.7523424527820107E-2</c:v>
                </c:pt>
                <c:pt idx="156">
                  <c:v>3.7110216929613228E-2</c:v>
                </c:pt>
                <c:pt idx="157">
                  <c:v>3.6696878507870359E-2</c:v>
                </c:pt>
                <c:pt idx="158">
                  <c:v>3.6283296316385737E-2</c:v>
                </c:pt>
                <c:pt idx="159">
                  <c:v>3.5869159406235002E-2</c:v>
                </c:pt>
                <c:pt idx="160">
                  <c:v>3.545440670013341E-2</c:v>
                </c:pt>
                <c:pt idx="161">
                  <c:v>3.5039025387677489E-2</c:v>
                </c:pt>
                <c:pt idx="162">
                  <c:v>3.4623099313831E-2</c:v>
                </c:pt>
                <c:pt idx="163">
                  <c:v>3.4206456958383993E-2</c:v>
                </c:pt>
                <c:pt idx="164">
                  <c:v>3.3788862981275876E-2</c:v>
                </c:pt>
                <c:pt idx="165">
                  <c:v>3.3370344646424216E-2</c:v>
                </c:pt>
                <c:pt idx="166">
                  <c:v>3.2951077058784438E-2</c:v>
                </c:pt>
                <c:pt idx="167">
                  <c:v>3.2531134371395154E-2</c:v>
                </c:pt>
                <c:pt idx="168">
                  <c:v>3.2110474765975602E-2</c:v>
                </c:pt>
                <c:pt idx="169">
                  <c:v>3.16888039386828E-2</c:v>
                </c:pt>
                <c:pt idx="170">
                  <c:v>3.1266343168734459E-2</c:v>
                </c:pt>
                <c:pt idx="171">
                  <c:v>3.0843303575950314E-2</c:v>
                </c:pt>
                <c:pt idx="172">
                  <c:v>3.0419476528080875E-2</c:v>
                </c:pt>
                <c:pt idx="173">
                  <c:v>2.9994943182430851E-2</c:v>
                </c:pt>
                <c:pt idx="174">
                  <c:v>2.9569725945647583E-2</c:v>
                </c:pt>
                <c:pt idx="175">
                  <c:v>2.9143769557502006E-2</c:v>
                </c:pt>
                <c:pt idx="176">
                  <c:v>2.8717257848329888E-2</c:v>
                </c:pt>
                <c:pt idx="177">
                  <c:v>2.8290543596230289E-2</c:v>
                </c:pt>
                <c:pt idx="178">
                  <c:v>2.7863765549768122E-2</c:v>
                </c:pt>
                <c:pt idx="179">
                  <c:v>2.7437092099004492E-2</c:v>
                </c:pt>
                <c:pt idx="180">
                  <c:v>2.7010251642611758E-2</c:v>
                </c:pt>
                <c:pt idx="181">
                  <c:v>2.6582688676380008E-2</c:v>
                </c:pt>
                <c:pt idx="182">
                  <c:v>2.6154505485255018E-2</c:v>
                </c:pt>
                <c:pt idx="183">
                  <c:v>2.5725751971844797E-2</c:v>
                </c:pt>
                <c:pt idx="184">
                  <c:v>2.5296384527291202E-2</c:v>
                </c:pt>
                <c:pt idx="185">
                  <c:v>2.4866449804029602E-2</c:v>
                </c:pt>
                <c:pt idx="186">
                  <c:v>2.4436094319648678E-2</c:v>
                </c:pt>
                <c:pt idx="187">
                  <c:v>2.400532694905241E-2</c:v>
                </c:pt>
                <c:pt idx="188">
                  <c:v>2.3574425917341987E-2</c:v>
                </c:pt>
                <c:pt idx="189">
                  <c:v>2.31434469451277E-2</c:v>
                </c:pt>
                <c:pt idx="190">
                  <c:v>2.2711823108028214E-2</c:v>
                </c:pt>
                <c:pt idx="191">
                  <c:v>2.2279256234550612E-2</c:v>
                </c:pt>
                <c:pt idx="192">
                  <c:v>2.1845707933635331E-2</c:v>
                </c:pt>
                <c:pt idx="193">
                  <c:v>2.1411838533772605E-2</c:v>
                </c:pt>
                <c:pt idx="194">
                  <c:v>2.0977366732798711E-2</c:v>
                </c:pt>
                <c:pt idx="195">
                  <c:v>2.0541977172665288E-2</c:v>
                </c:pt>
                <c:pt idx="196">
                  <c:v>2.0105696405730698E-2</c:v>
                </c:pt>
                <c:pt idx="197">
                  <c:v>1.9668992773596999E-2</c:v>
                </c:pt>
                <c:pt idx="198">
                  <c:v>1.9231979037159667E-2</c:v>
                </c:pt>
                <c:pt idx="199">
                  <c:v>1.8794866378294299E-2</c:v>
                </c:pt>
                <c:pt idx="200">
                  <c:v>1.8357751722073903E-2</c:v>
                </c:pt>
                <c:pt idx="201">
                  <c:v>1.792063535440221E-2</c:v>
                </c:pt>
                <c:pt idx="202">
                  <c:v>1.7483327550880237E-2</c:v>
                </c:pt>
                <c:pt idx="203">
                  <c:v>1.7045229419260802E-2</c:v>
                </c:pt>
                <c:pt idx="204">
                  <c:v>1.6606357358808936E-2</c:v>
                </c:pt>
                <c:pt idx="205">
                  <c:v>1.6166315517380101E-2</c:v>
                </c:pt>
                <c:pt idx="206">
                  <c:v>1.5724317969141099E-2</c:v>
                </c:pt>
                <c:pt idx="207">
                  <c:v>1.5279980729608199E-2</c:v>
                </c:pt>
                <c:pt idx="208">
                  <c:v>1.4833380729850401E-2</c:v>
                </c:pt>
                <c:pt idx="209">
                  <c:v>1.4385521090529057E-2</c:v>
                </c:pt>
                <c:pt idx="210">
                  <c:v>1.3936236436767144E-2</c:v>
                </c:pt>
                <c:pt idx="211">
                  <c:v>1.3486010416087586E-2</c:v>
                </c:pt>
                <c:pt idx="212">
                  <c:v>1.3035234684547899E-2</c:v>
                </c:pt>
                <c:pt idx="213">
                  <c:v>1.2584163613338183E-2</c:v>
                </c:pt>
                <c:pt idx="214">
                  <c:v>1.2132627093615267E-2</c:v>
                </c:pt>
                <c:pt idx="215">
                  <c:v>1.16790972301255E-2</c:v>
                </c:pt>
                <c:pt idx="216">
                  <c:v>1.1222509809370789E-2</c:v>
                </c:pt>
                <c:pt idx="217">
                  <c:v>1.0762897839521701E-2</c:v>
                </c:pt>
                <c:pt idx="218">
                  <c:v>1.0301780997976021E-2</c:v>
                </c:pt>
                <c:pt idx="219">
                  <c:v>9.8400948659863076E-3</c:v>
                </c:pt>
                <c:pt idx="220">
                  <c:v>9.3781069521305035E-3</c:v>
                </c:pt>
                <c:pt idx="221">
                  <c:v>8.9152844844435728E-3</c:v>
                </c:pt>
                <c:pt idx="222">
                  <c:v>8.4509466234886088E-3</c:v>
                </c:pt>
                <c:pt idx="223">
                  <c:v>7.9853640719660703E-3</c:v>
                </c:pt>
                <c:pt idx="224">
                  <c:v>7.5193069686104799E-3</c:v>
                </c:pt>
                <c:pt idx="225">
                  <c:v>7.0536368925510524E-3</c:v>
                </c:pt>
                <c:pt idx="226">
                  <c:v>6.5887147497944044E-3</c:v>
                </c:pt>
                <c:pt idx="227">
                  <c:v>6.1249861952519325E-3</c:v>
                </c:pt>
                <c:pt idx="228">
                  <c:v>5.6617523640685469E-3</c:v>
                </c:pt>
                <c:pt idx="229">
                  <c:v>5.1979951635519085E-3</c:v>
                </c:pt>
                <c:pt idx="230">
                  <c:v>4.7340975330074598E-3</c:v>
                </c:pt>
                <c:pt idx="231">
                  <c:v>4.2706033968919737E-3</c:v>
                </c:pt>
                <c:pt idx="232">
                  <c:v>3.8063349640518333E-3</c:v>
                </c:pt>
                <c:pt idx="233">
                  <c:v>3.340895803976784E-3</c:v>
                </c:pt>
                <c:pt idx="234">
                  <c:v>2.8723546861749698E-3</c:v>
                </c:pt>
                <c:pt idx="235">
                  <c:v>2.4001524627220937E-3</c:v>
                </c:pt>
                <c:pt idx="236">
                  <c:v>1.925460021338779E-3</c:v>
                </c:pt>
                <c:pt idx="237">
                  <c:v>1.4487439487602847E-3</c:v>
                </c:pt>
                <c:pt idx="238">
                  <c:v>9.7073529404234637E-4</c:v>
                </c:pt>
                <c:pt idx="239">
                  <c:v>4.9276939897292316E-4</c:v>
                </c:pt>
              </c:numCache>
            </c:numRef>
          </c:val>
        </c:ser>
        <c:ser>
          <c:idx val="0"/>
          <c:order val="0"/>
          <c:marker>
            <c:symbol val="none"/>
          </c:marker>
          <c:val>
            <c:numRef>
              <c:f>Sheet1!$A$1:$A$243</c:f>
              <c:numCache>
                <c:formatCode>General</c:formatCode>
                <c:ptCount val="243"/>
                <c:pt idx="0">
                  <c:v>9.4811450897331284E-2</c:v>
                </c:pt>
                <c:pt idx="1">
                  <c:v>9.4496873005857837E-2</c:v>
                </c:pt>
                <c:pt idx="2">
                  <c:v>9.4181572011983294E-2</c:v>
                </c:pt>
                <c:pt idx="3">
                  <c:v>9.386559677327562E-2</c:v>
                </c:pt>
                <c:pt idx="4">
                  <c:v>9.3548997249575064E-2</c:v>
                </c:pt>
                <c:pt idx="5">
                  <c:v>9.3231733519904103E-2</c:v>
                </c:pt>
                <c:pt idx="6">
                  <c:v>9.2913749403556983E-2</c:v>
                </c:pt>
                <c:pt idx="7">
                  <c:v>9.2595022358675158E-2</c:v>
                </c:pt>
                <c:pt idx="8">
                  <c:v>9.2275511318647502E-2</c:v>
                </c:pt>
                <c:pt idx="9">
                  <c:v>9.195515641165071E-2</c:v>
                </c:pt>
                <c:pt idx="10">
                  <c:v>9.1633877504158023E-2</c:v>
                </c:pt>
                <c:pt idx="11">
                  <c:v>9.1311592260903782E-2</c:v>
                </c:pt>
                <c:pt idx="12">
                  <c:v>9.0988451704816523E-2</c:v>
                </c:pt>
                <c:pt idx="13">
                  <c:v>9.0664585680357568E-2</c:v>
                </c:pt>
                <c:pt idx="14">
                  <c:v>9.0340021578208501E-2</c:v>
                </c:pt>
                <c:pt idx="15">
                  <c:v>9.0014780818265402E-2</c:v>
                </c:pt>
                <c:pt idx="16">
                  <c:v>8.9688947426744894E-2</c:v>
                </c:pt>
                <c:pt idx="17">
                  <c:v>8.9362550917798003E-2</c:v>
                </c:pt>
                <c:pt idx="18">
                  <c:v>8.9035580596330322E-2</c:v>
                </c:pt>
                <c:pt idx="19">
                  <c:v>8.8708038575885231E-2</c:v>
                </c:pt>
                <c:pt idx="20">
                  <c:v>8.8379925015446892E-2</c:v>
                </c:pt>
                <c:pt idx="21">
                  <c:v>8.8051271377421941E-2</c:v>
                </c:pt>
                <c:pt idx="22">
                  <c:v>8.7722084200284281E-2</c:v>
                </c:pt>
                <c:pt idx="23">
                  <c:v>8.7392332620056828E-2</c:v>
                </c:pt>
                <c:pt idx="24">
                  <c:v>8.7062065497872321E-2</c:v>
                </c:pt>
                <c:pt idx="25">
                  <c:v>8.6731296206840044E-2</c:v>
                </c:pt>
                <c:pt idx="26">
                  <c:v>8.640004027194538E-2</c:v>
                </c:pt>
                <c:pt idx="27">
                  <c:v>8.6068342922853411E-2</c:v>
                </c:pt>
                <c:pt idx="28">
                  <c:v>8.5736148593090006E-2</c:v>
                </c:pt>
                <c:pt idx="29">
                  <c:v>8.5403379839697327E-2</c:v>
                </c:pt>
                <c:pt idx="30">
                  <c:v>8.5070047169080953E-2</c:v>
                </c:pt>
                <c:pt idx="31">
                  <c:v>8.4736220686300157E-2</c:v>
                </c:pt>
                <c:pt idx="32">
                  <c:v>8.4401857935534202E-2</c:v>
                </c:pt>
                <c:pt idx="33">
                  <c:v>8.4066869497325378E-2</c:v>
                </c:pt>
                <c:pt idx="34">
                  <c:v>8.3731231768803066E-2</c:v>
                </c:pt>
                <c:pt idx="35">
                  <c:v>8.339493076774461E-2</c:v>
                </c:pt>
                <c:pt idx="36">
                  <c:v>8.3057984484900066E-2</c:v>
                </c:pt>
                <c:pt idx="37">
                  <c:v>8.2720502902244378E-2</c:v>
                </c:pt>
                <c:pt idx="38">
                  <c:v>8.2382526959123889E-2</c:v>
                </c:pt>
                <c:pt idx="39">
                  <c:v>8.2044069141225764E-2</c:v>
                </c:pt>
                <c:pt idx="40">
                  <c:v>8.1705142692308066E-2</c:v>
                </c:pt>
                <c:pt idx="41">
                  <c:v>8.1365723499518289E-2</c:v>
                </c:pt>
                <c:pt idx="42">
                  <c:v>8.1025726532281392E-2</c:v>
                </c:pt>
                <c:pt idx="43">
                  <c:v>8.0685066109972475E-2</c:v>
                </c:pt>
                <c:pt idx="44">
                  <c:v>8.0343656284112719E-2</c:v>
                </c:pt>
                <c:pt idx="45">
                  <c:v>8.0001427035086767E-2</c:v>
                </c:pt>
                <c:pt idx="46">
                  <c:v>7.9658322216799499E-2</c:v>
                </c:pt>
                <c:pt idx="47">
                  <c:v>7.9314386986583552E-2</c:v>
                </c:pt>
                <c:pt idx="48">
                  <c:v>7.8969648269024306E-2</c:v>
                </c:pt>
                <c:pt idx="49">
                  <c:v>7.8624094050349841E-2</c:v>
                </c:pt>
                <c:pt idx="50">
                  <c:v>7.8277821699040739E-2</c:v>
                </c:pt>
                <c:pt idx="51">
                  <c:v>7.7930816973529923E-2</c:v>
                </c:pt>
                <c:pt idx="52">
                  <c:v>7.7583074481575434E-2</c:v>
                </c:pt>
                <c:pt idx="53">
                  <c:v>7.7234654714515238E-2</c:v>
                </c:pt>
                <c:pt idx="54">
                  <c:v>7.6885617461774719E-2</c:v>
                </c:pt>
                <c:pt idx="55">
                  <c:v>7.6535943413140198E-2</c:v>
                </c:pt>
                <c:pt idx="56">
                  <c:v>7.6185671581439504E-2</c:v>
                </c:pt>
                <c:pt idx="57">
                  <c:v>7.5834731586306936E-2</c:v>
                </c:pt>
                <c:pt idx="58">
                  <c:v>7.5483099473399484E-2</c:v>
                </c:pt>
                <c:pt idx="59">
                  <c:v>7.5130766485363501E-2</c:v>
                </c:pt>
                <c:pt idx="60">
                  <c:v>7.4777620049105292E-2</c:v>
                </c:pt>
                <c:pt idx="61">
                  <c:v>7.4423548950284898E-2</c:v>
                </c:pt>
                <c:pt idx="62">
                  <c:v>7.4068550894104732E-2</c:v>
                </c:pt>
                <c:pt idx="63">
                  <c:v>7.3712512835188135E-2</c:v>
                </c:pt>
                <c:pt idx="64">
                  <c:v>7.3355321747460414E-2</c:v>
                </c:pt>
                <c:pt idx="65">
                  <c:v>7.2996989311736898E-2</c:v>
                </c:pt>
                <c:pt idx="66">
                  <c:v>7.2637486936245318E-2</c:v>
                </c:pt>
                <c:pt idx="67">
                  <c:v>7.2276856642516804E-2</c:v>
                </c:pt>
                <c:pt idx="68">
                  <c:v>7.1915056350183512E-2</c:v>
                </c:pt>
                <c:pt idx="69">
                  <c:v>7.1552066737907996E-2</c:v>
                </c:pt>
                <c:pt idx="70">
                  <c:v>7.1187953422718914E-2</c:v>
                </c:pt>
                <c:pt idx="71">
                  <c:v>7.0822868866238925E-2</c:v>
                </c:pt>
                <c:pt idx="72">
                  <c:v>7.0456887799179801E-2</c:v>
                </c:pt>
                <c:pt idx="73">
                  <c:v>7.0090051080271804E-2</c:v>
                </c:pt>
                <c:pt idx="74">
                  <c:v>6.9722426507906637E-2</c:v>
                </c:pt>
                <c:pt idx="75">
                  <c:v>6.935396713811863E-2</c:v>
                </c:pt>
                <c:pt idx="76">
                  <c:v>6.8984586382338481E-2</c:v>
                </c:pt>
                <c:pt idx="77">
                  <c:v>6.8614256741357599E-2</c:v>
                </c:pt>
                <c:pt idx="78">
                  <c:v>6.8243085583333599E-2</c:v>
                </c:pt>
                <c:pt idx="79">
                  <c:v>6.7871220080549521E-2</c:v>
                </c:pt>
                <c:pt idx="80">
                  <c:v>6.7498625614322488E-2</c:v>
                </c:pt>
                <c:pt idx="81">
                  <c:v>6.7125183323942614E-2</c:v>
                </c:pt>
                <c:pt idx="82">
                  <c:v>6.6750951894092109E-2</c:v>
                </c:pt>
                <c:pt idx="83">
                  <c:v>6.6375887218974985E-2</c:v>
                </c:pt>
                <c:pt idx="84">
                  <c:v>6.5999802190977203E-2</c:v>
                </c:pt>
                <c:pt idx="85">
                  <c:v>6.5622603815709044E-2</c:v>
                </c:pt>
                <c:pt idx="86">
                  <c:v>6.524434029122507E-2</c:v>
                </c:pt>
                <c:pt idx="87">
                  <c:v>6.4865065513639394E-2</c:v>
                </c:pt>
                <c:pt idx="88">
                  <c:v>6.4484861469618571E-2</c:v>
                </c:pt>
                <c:pt idx="89">
                  <c:v>6.4103806882095424E-2</c:v>
                </c:pt>
                <c:pt idx="90">
                  <c:v>6.3721965701448599E-2</c:v>
                </c:pt>
                <c:pt idx="91">
                  <c:v>6.3339297916008799E-2</c:v>
                </c:pt>
                <c:pt idx="92">
                  <c:v>6.2955943711366494E-2</c:v>
                </c:pt>
                <c:pt idx="93">
                  <c:v>6.2571975447148903E-2</c:v>
                </c:pt>
                <c:pt idx="94">
                  <c:v>6.2187458042210604E-2</c:v>
                </c:pt>
                <c:pt idx="95">
                  <c:v>6.1802420244367044E-2</c:v>
                </c:pt>
                <c:pt idx="96">
                  <c:v>6.141679920993174E-2</c:v>
                </c:pt>
                <c:pt idx="97">
                  <c:v>6.1030426004082879E-2</c:v>
                </c:pt>
                <c:pt idx="98">
                  <c:v>6.0643179958855299E-2</c:v>
                </c:pt>
                <c:pt idx="99">
                  <c:v>6.0255050703314286E-2</c:v>
                </c:pt>
                <c:pt idx="100">
                  <c:v>5.9865982955329869E-2</c:v>
                </c:pt>
                <c:pt idx="101">
                  <c:v>5.9475925681241923E-2</c:v>
                </c:pt>
                <c:pt idx="102">
                  <c:v>5.9084720185640212E-2</c:v>
                </c:pt>
                <c:pt idx="103">
                  <c:v>5.8692329628586629E-2</c:v>
                </c:pt>
                <c:pt idx="104">
                  <c:v>5.8298945507816224E-2</c:v>
                </c:pt>
                <c:pt idx="105">
                  <c:v>5.7904851559169496E-2</c:v>
                </c:pt>
                <c:pt idx="106">
                  <c:v>5.7510023333997802E-2</c:v>
                </c:pt>
                <c:pt idx="107">
                  <c:v>5.7114526335516273E-2</c:v>
                </c:pt>
                <c:pt idx="108">
                  <c:v>5.6718440268870712E-2</c:v>
                </c:pt>
                <c:pt idx="109">
                  <c:v>5.6321814887237434E-2</c:v>
                </c:pt>
                <c:pt idx="110">
                  <c:v>5.5924718392328987E-2</c:v>
                </c:pt>
                <c:pt idx="111">
                  <c:v>5.5527210721932424E-2</c:v>
                </c:pt>
                <c:pt idx="112">
                  <c:v>5.5129170282071698E-2</c:v>
                </c:pt>
                <c:pt idx="113">
                  <c:v>5.4730473397006117E-2</c:v>
                </c:pt>
                <c:pt idx="114">
                  <c:v>5.4331124866268864E-2</c:v>
                </c:pt>
                <c:pt idx="115">
                  <c:v>5.3931129631373496E-2</c:v>
                </c:pt>
                <c:pt idx="116">
                  <c:v>5.3530417975110801E-2</c:v>
                </c:pt>
                <c:pt idx="117">
                  <c:v>5.3129084504698797E-2</c:v>
                </c:pt>
                <c:pt idx="118">
                  <c:v>5.2727247798765003E-2</c:v>
                </c:pt>
                <c:pt idx="119">
                  <c:v>5.2324879079991123E-2</c:v>
                </c:pt>
                <c:pt idx="120">
                  <c:v>5.1922054755323924E-2</c:v>
                </c:pt>
                <c:pt idx="121">
                  <c:v>5.1518643963533124E-2</c:v>
                </c:pt>
                <c:pt idx="122">
                  <c:v>5.1114507571954765E-2</c:v>
                </c:pt>
                <c:pt idx="123">
                  <c:v>5.0709635330115944E-2</c:v>
                </c:pt>
                <c:pt idx="124">
                  <c:v>5.0304194992901397E-2</c:v>
                </c:pt>
                <c:pt idx="125">
                  <c:v>4.9898181718347236E-2</c:v>
                </c:pt>
                <c:pt idx="126">
                  <c:v>4.949152290746104E-2</c:v>
                </c:pt>
                <c:pt idx="127">
                  <c:v>4.9084335327915354E-2</c:v>
                </c:pt>
                <c:pt idx="128">
                  <c:v>4.8676823316638522E-2</c:v>
                </c:pt>
                <c:pt idx="129">
                  <c:v>4.8268895651167945E-2</c:v>
                </c:pt>
                <c:pt idx="130">
                  <c:v>4.7860433781572523E-2</c:v>
                </c:pt>
                <c:pt idx="131">
                  <c:v>4.7451282910809092E-2</c:v>
                </c:pt>
                <c:pt idx="132">
                  <c:v>4.7041502625624287E-2</c:v>
                </c:pt>
                <c:pt idx="133">
                  <c:v>4.663116855765178E-2</c:v>
                </c:pt>
                <c:pt idx="134">
                  <c:v>4.6220226067679747E-2</c:v>
                </c:pt>
                <c:pt idx="135">
                  <c:v>4.5808649507335833E-2</c:v>
                </c:pt>
                <c:pt idx="136">
                  <c:v>4.5396437118928525E-2</c:v>
                </c:pt>
                <c:pt idx="137">
                  <c:v>4.4983545460265145E-2</c:v>
                </c:pt>
                <c:pt idx="138">
                  <c:v>4.4570185879550556E-2</c:v>
                </c:pt>
                <c:pt idx="139">
                  <c:v>4.4156289248749397E-2</c:v>
                </c:pt>
                <c:pt idx="140">
                  <c:v>4.3741928036019312E-2</c:v>
                </c:pt>
                <c:pt idx="141">
                  <c:v>4.3327435367038834E-2</c:v>
                </c:pt>
                <c:pt idx="142">
                  <c:v>4.2912795540150588E-2</c:v>
                </c:pt>
                <c:pt idx="143">
                  <c:v>4.2497876975203214E-2</c:v>
                </c:pt>
                <c:pt idx="144">
                  <c:v>4.208272594730951E-2</c:v>
                </c:pt>
                <c:pt idx="145">
                  <c:v>4.1667488650206114E-2</c:v>
                </c:pt>
                <c:pt idx="146">
                  <c:v>4.1252236234630597E-2</c:v>
                </c:pt>
                <c:pt idx="147">
                  <c:v>4.0837063053022038E-2</c:v>
                </c:pt>
                <c:pt idx="148">
                  <c:v>4.0421992841962032E-2</c:v>
                </c:pt>
                <c:pt idx="149">
                  <c:v>4.0007186661061976E-2</c:v>
                </c:pt>
                <c:pt idx="150">
                  <c:v>3.9592600314902603E-2</c:v>
                </c:pt>
                <c:pt idx="151">
                  <c:v>3.9178184828134802E-2</c:v>
                </c:pt>
                <c:pt idx="152">
                  <c:v>3.8763976639289002E-2</c:v>
                </c:pt>
                <c:pt idx="153">
                  <c:v>3.8350135982426641E-2</c:v>
                </c:pt>
                <c:pt idx="154">
                  <c:v>3.7936656827878286E-2</c:v>
                </c:pt>
                <c:pt idx="155">
                  <c:v>3.7523424527820107E-2</c:v>
                </c:pt>
                <c:pt idx="156">
                  <c:v>3.7110216929613228E-2</c:v>
                </c:pt>
                <c:pt idx="157">
                  <c:v>3.6696878507870359E-2</c:v>
                </c:pt>
                <c:pt idx="158">
                  <c:v>3.6283296316385737E-2</c:v>
                </c:pt>
                <c:pt idx="159">
                  <c:v>3.5869159406235002E-2</c:v>
                </c:pt>
                <c:pt idx="160">
                  <c:v>3.545440670013341E-2</c:v>
                </c:pt>
                <c:pt idx="161">
                  <c:v>3.5039025387677489E-2</c:v>
                </c:pt>
                <c:pt idx="162">
                  <c:v>3.4623099313831E-2</c:v>
                </c:pt>
                <c:pt idx="163">
                  <c:v>3.4206456958383993E-2</c:v>
                </c:pt>
                <c:pt idx="164">
                  <c:v>3.3788862981275876E-2</c:v>
                </c:pt>
                <c:pt idx="165">
                  <c:v>3.3370344646424216E-2</c:v>
                </c:pt>
                <c:pt idx="166">
                  <c:v>3.2951077058784438E-2</c:v>
                </c:pt>
                <c:pt idx="167">
                  <c:v>3.2531134371395154E-2</c:v>
                </c:pt>
                <c:pt idx="168">
                  <c:v>3.2110474765975602E-2</c:v>
                </c:pt>
                <c:pt idx="169">
                  <c:v>3.16888039386828E-2</c:v>
                </c:pt>
                <c:pt idx="170">
                  <c:v>3.1266343168734459E-2</c:v>
                </c:pt>
                <c:pt idx="171">
                  <c:v>3.0843303575950314E-2</c:v>
                </c:pt>
                <c:pt idx="172">
                  <c:v>3.0419476528080875E-2</c:v>
                </c:pt>
                <c:pt idx="173">
                  <c:v>2.9994943182430851E-2</c:v>
                </c:pt>
                <c:pt idx="174">
                  <c:v>2.9569725945647583E-2</c:v>
                </c:pt>
                <c:pt idx="175">
                  <c:v>2.9143769557502006E-2</c:v>
                </c:pt>
                <c:pt idx="176">
                  <c:v>2.8717257848329888E-2</c:v>
                </c:pt>
                <c:pt idx="177">
                  <c:v>2.8290543596230289E-2</c:v>
                </c:pt>
                <c:pt idx="178">
                  <c:v>2.7863765549768122E-2</c:v>
                </c:pt>
                <c:pt idx="179">
                  <c:v>2.7437092099004492E-2</c:v>
                </c:pt>
                <c:pt idx="180">
                  <c:v>2.7010251642611758E-2</c:v>
                </c:pt>
                <c:pt idx="181">
                  <c:v>2.6582688676380008E-2</c:v>
                </c:pt>
                <c:pt idx="182">
                  <c:v>2.6154505485255018E-2</c:v>
                </c:pt>
                <c:pt idx="183">
                  <c:v>2.5725751971844797E-2</c:v>
                </c:pt>
                <c:pt idx="184">
                  <c:v>2.5296384527291202E-2</c:v>
                </c:pt>
                <c:pt idx="185">
                  <c:v>2.4866449804029602E-2</c:v>
                </c:pt>
                <c:pt idx="186">
                  <c:v>2.4436094319648678E-2</c:v>
                </c:pt>
                <c:pt idx="187">
                  <c:v>2.400532694905241E-2</c:v>
                </c:pt>
                <c:pt idx="188">
                  <c:v>2.3574425917341987E-2</c:v>
                </c:pt>
                <c:pt idx="189">
                  <c:v>2.31434469451277E-2</c:v>
                </c:pt>
                <c:pt idx="190">
                  <c:v>2.2711823108028214E-2</c:v>
                </c:pt>
                <c:pt idx="191">
                  <c:v>2.2279256234550612E-2</c:v>
                </c:pt>
                <c:pt idx="192">
                  <c:v>2.1845707933635331E-2</c:v>
                </c:pt>
                <c:pt idx="193">
                  <c:v>2.1411838533772605E-2</c:v>
                </c:pt>
                <c:pt idx="194">
                  <c:v>2.0977366732798711E-2</c:v>
                </c:pt>
                <c:pt idx="195">
                  <c:v>2.0541977172665288E-2</c:v>
                </c:pt>
                <c:pt idx="196">
                  <c:v>2.0105696405730698E-2</c:v>
                </c:pt>
                <c:pt idx="197">
                  <c:v>1.9668992773596999E-2</c:v>
                </c:pt>
                <c:pt idx="198">
                  <c:v>1.9231979037159667E-2</c:v>
                </c:pt>
                <c:pt idx="199">
                  <c:v>1.8794866378294299E-2</c:v>
                </c:pt>
                <c:pt idx="200">
                  <c:v>1.8357751722073903E-2</c:v>
                </c:pt>
                <c:pt idx="201">
                  <c:v>1.792063535440221E-2</c:v>
                </c:pt>
                <c:pt idx="202">
                  <c:v>1.7483327550880237E-2</c:v>
                </c:pt>
                <c:pt idx="203">
                  <c:v>1.7045229419260802E-2</c:v>
                </c:pt>
                <c:pt idx="204">
                  <c:v>1.6606357358808936E-2</c:v>
                </c:pt>
                <c:pt idx="205">
                  <c:v>1.6166315517380101E-2</c:v>
                </c:pt>
                <c:pt idx="206">
                  <c:v>1.5724317969141099E-2</c:v>
                </c:pt>
                <c:pt idx="207">
                  <c:v>1.5279980729608199E-2</c:v>
                </c:pt>
                <c:pt idx="208">
                  <c:v>1.4833380729850401E-2</c:v>
                </c:pt>
                <c:pt idx="209">
                  <c:v>1.4385521090529057E-2</c:v>
                </c:pt>
                <c:pt idx="210">
                  <c:v>1.3936236436767144E-2</c:v>
                </c:pt>
                <c:pt idx="211">
                  <c:v>1.3486010416087586E-2</c:v>
                </c:pt>
                <c:pt idx="212">
                  <c:v>1.3035234684547899E-2</c:v>
                </c:pt>
                <c:pt idx="213">
                  <c:v>1.2584163613338183E-2</c:v>
                </c:pt>
                <c:pt idx="214">
                  <c:v>1.2132627093615267E-2</c:v>
                </c:pt>
                <c:pt idx="215">
                  <c:v>1.16790972301255E-2</c:v>
                </c:pt>
                <c:pt idx="216">
                  <c:v>1.1222509809370789E-2</c:v>
                </c:pt>
                <c:pt idx="217">
                  <c:v>1.0762897839521701E-2</c:v>
                </c:pt>
                <c:pt idx="218">
                  <c:v>1.0301780997976021E-2</c:v>
                </c:pt>
                <c:pt idx="219">
                  <c:v>9.8400948659863076E-3</c:v>
                </c:pt>
                <c:pt idx="220">
                  <c:v>9.3781069521305035E-3</c:v>
                </c:pt>
                <c:pt idx="221">
                  <c:v>8.9152844844435728E-3</c:v>
                </c:pt>
                <c:pt idx="222">
                  <c:v>8.4509466234886088E-3</c:v>
                </c:pt>
                <c:pt idx="223">
                  <c:v>7.9853640719660703E-3</c:v>
                </c:pt>
                <c:pt idx="224">
                  <c:v>7.5193069686104799E-3</c:v>
                </c:pt>
                <c:pt idx="225">
                  <c:v>7.0536368925510524E-3</c:v>
                </c:pt>
                <c:pt idx="226">
                  <c:v>6.5887147497944044E-3</c:v>
                </c:pt>
                <c:pt idx="227">
                  <c:v>6.1249861952519325E-3</c:v>
                </c:pt>
                <c:pt idx="228">
                  <c:v>5.6617523640685469E-3</c:v>
                </c:pt>
                <c:pt idx="229">
                  <c:v>5.1979951635519085E-3</c:v>
                </c:pt>
                <c:pt idx="230">
                  <c:v>4.7340975330074598E-3</c:v>
                </c:pt>
                <c:pt idx="231">
                  <c:v>4.2706033968919737E-3</c:v>
                </c:pt>
                <c:pt idx="232">
                  <c:v>3.8063349640518333E-3</c:v>
                </c:pt>
                <c:pt idx="233">
                  <c:v>3.340895803976784E-3</c:v>
                </c:pt>
                <c:pt idx="234">
                  <c:v>2.8723546861749698E-3</c:v>
                </c:pt>
                <c:pt idx="235">
                  <c:v>2.4001524627220937E-3</c:v>
                </c:pt>
                <c:pt idx="236">
                  <c:v>1.925460021338779E-3</c:v>
                </c:pt>
                <c:pt idx="237">
                  <c:v>1.4487439487602847E-3</c:v>
                </c:pt>
                <c:pt idx="238">
                  <c:v>9.7073529404234637E-4</c:v>
                </c:pt>
                <c:pt idx="239">
                  <c:v>4.9276939897292316E-4</c:v>
                </c:pt>
              </c:numCache>
            </c:numRef>
          </c:val>
        </c:ser>
        <c:marker val="1"/>
        <c:axId val="53258496"/>
        <c:axId val="53608832"/>
      </c:lineChart>
      <c:catAx>
        <c:axId val="53258496"/>
        <c:scaling>
          <c:orientation val="minMax"/>
        </c:scaling>
        <c:axPos val="b"/>
        <c:title>
          <c:tx>
            <c:rich>
              <a:bodyPr/>
              <a:lstStyle/>
              <a:p>
                <a:pPr>
                  <a:defRPr/>
                </a:pPr>
                <a:r>
                  <a:rPr lang="en-US" sz="1200" dirty="0"/>
                  <a:t>Payment</a:t>
                </a:r>
              </a:p>
              <a:p>
                <a:pPr>
                  <a:defRPr/>
                </a:pPr>
                <a:r>
                  <a:rPr lang="en-US" sz="1200" dirty="0"/>
                  <a:t>Date</a:t>
                </a:r>
                <a:endParaRPr lang="zh-TW" sz="1200" dirty="0"/>
              </a:p>
            </c:rich>
          </c:tx>
          <c:layout>
            <c:manualLayout>
              <c:xMode val="edge"/>
              <c:yMode val="edge"/>
              <c:x val="0.91697214931466142"/>
              <c:y val="0.85942342342343203"/>
            </c:manualLayout>
          </c:layout>
        </c:title>
        <c:tickLblPos val="nextTo"/>
        <c:txPr>
          <a:bodyPr/>
          <a:lstStyle/>
          <a:p>
            <a:pPr>
              <a:defRPr sz="1200" baseline="0"/>
            </a:pPr>
            <a:endParaRPr lang="zh-TW"/>
          </a:p>
        </c:txPr>
        <c:crossAx val="53608832"/>
        <c:crosses val="autoZero"/>
        <c:auto val="1"/>
        <c:lblAlgn val="ctr"/>
        <c:lblOffset val="100"/>
      </c:catAx>
      <c:valAx>
        <c:axId val="53608832"/>
        <c:scaling>
          <c:orientation val="minMax"/>
        </c:scaling>
        <c:axPos val="l"/>
        <c:majorGridlines/>
        <c:title>
          <c:tx>
            <c:rich>
              <a:bodyPr rot="0" vert="horz"/>
              <a:lstStyle/>
              <a:p>
                <a:pPr>
                  <a:defRPr/>
                </a:pPr>
                <a:r>
                  <a:rPr lang="en-US" sz="1200" dirty="0"/>
                  <a:t>Loss Rate</a:t>
                </a:r>
                <a:endParaRPr lang="zh-TW" sz="1200" dirty="0"/>
              </a:p>
            </c:rich>
          </c:tx>
          <c:layout>
            <c:manualLayout>
              <c:xMode val="edge"/>
              <c:yMode val="edge"/>
              <c:x val="4.2260182339691893E-2"/>
              <c:y val="3.2699909515049856E-2"/>
            </c:manualLayout>
          </c:layout>
        </c:title>
        <c:numFmt formatCode="General" sourceLinked="1"/>
        <c:tickLblPos val="nextTo"/>
        <c:txPr>
          <a:bodyPr/>
          <a:lstStyle/>
          <a:p>
            <a:pPr>
              <a:defRPr sz="1200" baseline="0"/>
            </a:pPr>
            <a:endParaRPr lang="zh-TW"/>
          </a:p>
        </c:txPr>
        <c:crossAx val="53258496"/>
        <c:crosses val="autoZero"/>
        <c:crossBetween val="between"/>
      </c:valAx>
    </c:plotArea>
    <c:plotVisOnly val="1"/>
    <c:dispBlanksAs val="gap"/>
  </c:chart>
  <c:txPr>
    <a:bodyPr/>
    <a:lstStyle/>
    <a:p>
      <a:pPr>
        <a:defRPr sz="1800"/>
      </a:pPr>
      <a:endParaRPr lang="zh-TW"/>
    </a:p>
  </c:tx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zh-TW"/>
  <c:chart>
    <c:title>
      <c:tx>
        <c:rich>
          <a:bodyPr/>
          <a:lstStyle/>
          <a:p>
            <a:pPr>
              <a:defRPr/>
            </a:pPr>
            <a:r>
              <a:rPr lang="en-US" altLang="zh-TW" dirty="0" smtClean="0"/>
              <a:t>20030901-20110831 Taiwan</a:t>
            </a:r>
            <a:r>
              <a:rPr lang="en-US" altLang="zh-TW" baseline="0" dirty="0" smtClean="0"/>
              <a:t> Stock Exchange Capitalization </a:t>
            </a:r>
            <a:r>
              <a:rPr lang="en-US" altLang="zh-TW" dirty="0" smtClean="0"/>
              <a:t>Weighted Stock Index (TAIEX)</a:t>
            </a:r>
            <a:endParaRPr lang="en-US" altLang="zh-TW" dirty="0"/>
          </a:p>
        </c:rich>
      </c:tx>
      <c:layout/>
    </c:title>
    <c:plotArea>
      <c:layout/>
      <c:lineChart>
        <c:grouping val="standard"/>
        <c:ser>
          <c:idx val="0"/>
          <c:order val="0"/>
          <c:spPr>
            <a:ln>
              <a:solidFill>
                <a:srgbClr val="0070C0"/>
              </a:solidFill>
            </a:ln>
          </c:spPr>
          <c:marker>
            <c:symbol val="none"/>
          </c:marker>
          <c:cat>
            <c:numRef>
              <c:f>Sheet2!$A$1:$BXO$1</c:f>
              <c:numCache>
                <c:formatCode>General</c:formatCode>
                <c:ptCount val="1991"/>
                <c:pt idx="0">
                  <c:v>20030901</c:v>
                </c:pt>
                <c:pt idx="1">
                  <c:v>20030902</c:v>
                </c:pt>
                <c:pt idx="2">
                  <c:v>20030903</c:v>
                </c:pt>
                <c:pt idx="3">
                  <c:v>20030904</c:v>
                </c:pt>
                <c:pt idx="4">
                  <c:v>20030905</c:v>
                </c:pt>
                <c:pt idx="5">
                  <c:v>20030908</c:v>
                </c:pt>
                <c:pt idx="6">
                  <c:v>20030909</c:v>
                </c:pt>
                <c:pt idx="7">
                  <c:v>20030910</c:v>
                </c:pt>
                <c:pt idx="8">
                  <c:v>20030912</c:v>
                </c:pt>
                <c:pt idx="9">
                  <c:v>20030915</c:v>
                </c:pt>
                <c:pt idx="10">
                  <c:v>20030916</c:v>
                </c:pt>
                <c:pt idx="11">
                  <c:v>20030917</c:v>
                </c:pt>
                <c:pt idx="12">
                  <c:v>20030918</c:v>
                </c:pt>
                <c:pt idx="13">
                  <c:v>20030919</c:v>
                </c:pt>
                <c:pt idx="14">
                  <c:v>20030922</c:v>
                </c:pt>
                <c:pt idx="15">
                  <c:v>20030923</c:v>
                </c:pt>
                <c:pt idx="16">
                  <c:v>20030924</c:v>
                </c:pt>
                <c:pt idx="17">
                  <c:v>20030925</c:v>
                </c:pt>
                <c:pt idx="18">
                  <c:v>20030926</c:v>
                </c:pt>
                <c:pt idx="19">
                  <c:v>20030929</c:v>
                </c:pt>
                <c:pt idx="20">
                  <c:v>20030930</c:v>
                </c:pt>
                <c:pt idx="21">
                  <c:v>20031001</c:v>
                </c:pt>
                <c:pt idx="22">
                  <c:v>20031002</c:v>
                </c:pt>
                <c:pt idx="23">
                  <c:v>20031003</c:v>
                </c:pt>
                <c:pt idx="24">
                  <c:v>20031006</c:v>
                </c:pt>
                <c:pt idx="25">
                  <c:v>20031007</c:v>
                </c:pt>
                <c:pt idx="26">
                  <c:v>20031008</c:v>
                </c:pt>
                <c:pt idx="27">
                  <c:v>20031009</c:v>
                </c:pt>
                <c:pt idx="28">
                  <c:v>20031013</c:v>
                </c:pt>
                <c:pt idx="29">
                  <c:v>20031014</c:v>
                </c:pt>
                <c:pt idx="30">
                  <c:v>20031015</c:v>
                </c:pt>
                <c:pt idx="31">
                  <c:v>20031016</c:v>
                </c:pt>
                <c:pt idx="32">
                  <c:v>20031017</c:v>
                </c:pt>
                <c:pt idx="33">
                  <c:v>20031020</c:v>
                </c:pt>
                <c:pt idx="34">
                  <c:v>20031021</c:v>
                </c:pt>
                <c:pt idx="35">
                  <c:v>20031022</c:v>
                </c:pt>
                <c:pt idx="36">
                  <c:v>20031023</c:v>
                </c:pt>
                <c:pt idx="37">
                  <c:v>20031024</c:v>
                </c:pt>
                <c:pt idx="38">
                  <c:v>20031027</c:v>
                </c:pt>
                <c:pt idx="39">
                  <c:v>20031028</c:v>
                </c:pt>
                <c:pt idx="40">
                  <c:v>20031029</c:v>
                </c:pt>
                <c:pt idx="41">
                  <c:v>20031030</c:v>
                </c:pt>
                <c:pt idx="42">
                  <c:v>20031031</c:v>
                </c:pt>
                <c:pt idx="43">
                  <c:v>20031103</c:v>
                </c:pt>
                <c:pt idx="44">
                  <c:v>20031104</c:v>
                </c:pt>
                <c:pt idx="45">
                  <c:v>20031105</c:v>
                </c:pt>
                <c:pt idx="46">
                  <c:v>20031106</c:v>
                </c:pt>
                <c:pt idx="47">
                  <c:v>20031107</c:v>
                </c:pt>
                <c:pt idx="48">
                  <c:v>20031110</c:v>
                </c:pt>
                <c:pt idx="49">
                  <c:v>20031111</c:v>
                </c:pt>
                <c:pt idx="50">
                  <c:v>20031112</c:v>
                </c:pt>
                <c:pt idx="51">
                  <c:v>20031113</c:v>
                </c:pt>
                <c:pt idx="52">
                  <c:v>20031114</c:v>
                </c:pt>
                <c:pt idx="53">
                  <c:v>20031117</c:v>
                </c:pt>
                <c:pt idx="54">
                  <c:v>20031118</c:v>
                </c:pt>
                <c:pt idx="55">
                  <c:v>20031119</c:v>
                </c:pt>
                <c:pt idx="56">
                  <c:v>20031120</c:v>
                </c:pt>
                <c:pt idx="57">
                  <c:v>20031121</c:v>
                </c:pt>
                <c:pt idx="58">
                  <c:v>20031124</c:v>
                </c:pt>
                <c:pt idx="59">
                  <c:v>20031125</c:v>
                </c:pt>
                <c:pt idx="60">
                  <c:v>20031126</c:v>
                </c:pt>
                <c:pt idx="61">
                  <c:v>20031127</c:v>
                </c:pt>
                <c:pt idx="62">
                  <c:v>20031128</c:v>
                </c:pt>
                <c:pt idx="63">
                  <c:v>20031201</c:v>
                </c:pt>
                <c:pt idx="64">
                  <c:v>20031202</c:v>
                </c:pt>
                <c:pt idx="65">
                  <c:v>20031203</c:v>
                </c:pt>
                <c:pt idx="66">
                  <c:v>20031204</c:v>
                </c:pt>
                <c:pt idx="67">
                  <c:v>20031205</c:v>
                </c:pt>
                <c:pt idx="68">
                  <c:v>20031208</c:v>
                </c:pt>
                <c:pt idx="69">
                  <c:v>20031209</c:v>
                </c:pt>
                <c:pt idx="70">
                  <c:v>20031210</c:v>
                </c:pt>
                <c:pt idx="71">
                  <c:v>20031211</c:v>
                </c:pt>
                <c:pt idx="72">
                  <c:v>20031212</c:v>
                </c:pt>
                <c:pt idx="73">
                  <c:v>20031215</c:v>
                </c:pt>
                <c:pt idx="74">
                  <c:v>20031216</c:v>
                </c:pt>
                <c:pt idx="75">
                  <c:v>20031217</c:v>
                </c:pt>
                <c:pt idx="76">
                  <c:v>20031218</c:v>
                </c:pt>
                <c:pt idx="77">
                  <c:v>20031219</c:v>
                </c:pt>
                <c:pt idx="78">
                  <c:v>20031222</c:v>
                </c:pt>
                <c:pt idx="79">
                  <c:v>20031223</c:v>
                </c:pt>
                <c:pt idx="80">
                  <c:v>20031224</c:v>
                </c:pt>
                <c:pt idx="81">
                  <c:v>20031225</c:v>
                </c:pt>
                <c:pt idx="82">
                  <c:v>20031226</c:v>
                </c:pt>
                <c:pt idx="83">
                  <c:v>20031229</c:v>
                </c:pt>
                <c:pt idx="84">
                  <c:v>20031230</c:v>
                </c:pt>
                <c:pt idx="85">
                  <c:v>20031231</c:v>
                </c:pt>
                <c:pt idx="86">
                  <c:v>20040102</c:v>
                </c:pt>
                <c:pt idx="87">
                  <c:v>20040105</c:v>
                </c:pt>
                <c:pt idx="88">
                  <c:v>20040106</c:v>
                </c:pt>
                <c:pt idx="89">
                  <c:v>20040107</c:v>
                </c:pt>
                <c:pt idx="90">
                  <c:v>20040108</c:v>
                </c:pt>
                <c:pt idx="91">
                  <c:v>20040109</c:v>
                </c:pt>
                <c:pt idx="92">
                  <c:v>20040112</c:v>
                </c:pt>
                <c:pt idx="93">
                  <c:v>20040113</c:v>
                </c:pt>
                <c:pt idx="94">
                  <c:v>20040114</c:v>
                </c:pt>
                <c:pt idx="95">
                  <c:v>20040115</c:v>
                </c:pt>
                <c:pt idx="96">
                  <c:v>20040116</c:v>
                </c:pt>
                <c:pt idx="97">
                  <c:v>20040127</c:v>
                </c:pt>
                <c:pt idx="98">
                  <c:v>20040128</c:v>
                </c:pt>
                <c:pt idx="99">
                  <c:v>20040129</c:v>
                </c:pt>
                <c:pt idx="100">
                  <c:v>20040130</c:v>
                </c:pt>
                <c:pt idx="101">
                  <c:v>20040202</c:v>
                </c:pt>
                <c:pt idx="102">
                  <c:v>20040203</c:v>
                </c:pt>
                <c:pt idx="103">
                  <c:v>20040204</c:v>
                </c:pt>
                <c:pt idx="104">
                  <c:v>20040205</c:v>
                </c:pt>
                <c:pt idx="105">
                  <c:v>20040206</c:v>
                </c:pt>
                <c:pt idx="106">
                  <c:v>20040209</c:v>
                </c:pt>
                <c:pt idx="107">
                  <c:v>20040210</c:v>
                </c:pt>
                <c:pt idx="108">
                  <c:v>20040211</c:v>
                </c:pt>
                <c:pt idx="109">
                  <c:v>20040212</c:v>
                </c:pt>
                <c:pt idx="110">
                  <c:v>20040213</c:v>
                </c:pt>
                <c:pt idx="111">
                  <c:v>20040216</c:v>
                </c:pt>
                <c:pt idx="112">
                  <c:v>20040217</c:v>
                </c:pt>
                <c:pt idx="113">
                  <c:v>20040218</c:v>
                </c:pt>
                <c:pt idx="114">
                  <c:v>20040219</c:v>
                </c:pt>
                <c:pt idx="115">
                  <c:v>20040220</c:v>
                </c:pt>
                <c:pt idx="116">
                  <c:v>20040223</c:v>
                </c:pt>
                <c:pt idx="117">
                  <c:v>20040224</c:v>
                </c:pt>
                <c:pt idx="118">
                  <c:v>20040225</c:v>
                </c:pt>
                <c:pt idx="119">
                  <c:v>20040226</c:v>
                </c:pt>
                <c:pt idx="120">
                  <c:v>20040227</c:v>
                </c:pt>
                <c:pt idx="121">
                  <c:v>20040301</c:v>
                </c:pt>
                <c:pt idx="122">
                  <c:v>20040302</c:v>
                </c:pt>
                <c:pt idx="123">
                  <c:v>20040303</c:v>
                </c:pt>
                <c:pt idx="124">
                  <c:v>20040304</c:v>
                </c:pt>
                <c:pt idx="125">
                  <c:v>20040305</c:v>
                </c:pt>
                <c:pt idx="126">
                  <c:v>20040308</c:v>
                </c:pt>
                <c:pt idx="127">
                  <c:v>20040309</c:v>
                </c:pt>
                <c:pt idx="128">
                  <c:v>20040310</c:v>
                </c:pt>
                <c:pt idx="129">
                  <c:v>20040311</c:v>
                </c:pt>
                <c:pt idx="130">
                  <c:v>20040312</c:v>
                </c:pt>
                <c:pt idx="131">
                  <c:v>20040315</c:v>
                </c:pt>
                <c:pt idx="132">
                  <c:v>20040316</c:v>
                </c:pt>
                <c:pt idx="133">
                  <c:v>20040317</c:v>
                </c:pt>
                <c:pt idx="134">
                  <c:v>20040318</c:v>
                </c:pt>
                <c:pt idx="135">
                  <c:v>20040319</c:v>
                </c:pt>
                <c:pt idx="136">
                  <c:v>20040322</c:v>
                </c:pt>
                <c:pt idx="137">
                  <c:v>20040323</c:v>
                </c:pt>
                <c:pt idx="138">
                  <c:v>20040324</c:v>
                </c:pt>
                <c:pt idx="139">
                  <c:v>20040325</c:v>
                </c:pt>
                <c:pt idx="140">
                  <c:v>20040326</c:v>
                </c:pt>
                <c:pt idx="141">
                  <c:v>20040329</c:v>
                </c:pt>
                <c:pt idx="142">
                  <c:v>20040330</c:v>
                </c:pt>
                <c:pt idx="143">
                  <c:v>20040331</c:v>
                </c:pt>
                <c:pt idx="144">
                  <c:v>20040401</c:v>
                </c:pt>
                <c:pt idx="145">
                  <c:v>20040402</c:v>
                </c:pt>
                <c:pt idx="146">
                  <c:v>20040405</c:v>
                </c:pt>
                <c:pt idx="147">
                  <c:v>20040406</c:v>
                </c:pt>
                <c:pt idx="148">
                  <c:v>20040407</c:v>
                </c:pt>
                <c:pt idx="149">
                  <c:v>20040408</c:v>
                </c:pt>
                <c:pt idx="150">
                  <c:v>20040409</c:v>
                </c:pt>
                <c:pt idx="151">
                  <c:v>20040412</c:v>
                </c:pt>
                <c:pt idx="152">
                  <c:v>20040413</c:v>
                </c:pt>
                <c:pt idx="153">
                  <c:v>20040414</c:v>
                </c:pt>
                <c:pt idx="154">
                  <c:v>20040415</c:v>
                </c:pt>
                <c:pt idx="155">
                  <c:v>20040416</c:v>
                </c:pt>
                <c:pt idx="156">
                  <c:v>20040419</c:v>
                </c:pt>
                <c:pt idx="157">
                  <c:v>20040420</c:v>
                </c:pt>
                <c:pt idx="158">
                  <c:v>20040421</c:v>
                </c:pt>
                <c:pt idx="159">
                  <c:v>20040422</c:v>
                </c:pt>
                <c:pt idx="160">
                  <c:v>20040423</c:v>
                </c:pt>
                <c:pt idx="161">
                  <c:v>20040426</c:v>
                </c:pt>
                <c:pt idx="162">
                  <c:v>20040427</c:v>
                </c:pt>
                <c:pt idx="163">
                  <c:v>20040428</c:v>
                </c:pt>
                <c:pt idx="164">
                  <c:v>20040429</c:v>
                </c:pt>
                <c:pt idx="165">
                  <c:v>20040430</c:v>
                </c:pt>
                <c:pt idx="166">
                  <c:v>20040503</c:v>
                </c:pt>
                <c:pt idx="167">
                  <c:v>20040504</c:v>
                </c:pt>
                <c:pt idx="168">
                  <c:v>20040505</c:v>
                </c:pt>
                <c:pt idx="169">
                  <c:v>20040506</c:v>
                </c:pt>
                <c:pt idx="170">
                  <c:v>20040507</c:v>
                </c:pt>
                <c:pt idx="171">
                  <c:v>20040510</c:v>
                </c:pt>
                <c:pt idx="172">
                  <c:v>20040511</c:v>
                </c:pt>
                <c:pt idx="173">
                  <c:v>20040512</c:v>
                </c:pt>
                <c:pt idx="174">
                  <c:v>20040513</c:v>
                </c:pt>
                <c:pt idx="175">
                  <c:v>20040514</c:v>
                </c:pt>
                <c:pt idx="176">
                  <c:v>20040517</c:v>
                </c:pt>
                <c:pt idx="177">
                  <c:v>20040518</c:v>
                </c:pt>
                <c:pt idx="178">
                  <c:v>20040519</c:v>
                </c:pt>
                <c:pt idx="179">
                  <c:v>20040520</c:v>
                </c:pt>
                <c:pt idx="180">
                  <c:v>20040521</c:v>
                </c:pt>
                <c:pt idx="181">
                  <c:v>20040524</c:v>
                </c:pt>
                <c:pt idx="182">
                  <c:v>20040525</c:v>
                </c:pt>
                <c:pt idx="183">
                  <c:v>20040526</c:v>
                </c:pt>
                <c:pt idx="184">
                  <c:v>20040527</c:v>
                </c:pt>
                <c:pt idx="185">
                  <c:v>20040528</c:v>
                </c:pt>
                <c:pt idx="186">
                  <c:v>20040531</c:v>
                </c:pt>
                <c:pt idx="187">
                  <c:v>20040601</c:v>
                </c:pt>
                <c:pt idx="188">
                  <c:v>20040602</c:v>
                </c:pt>
                <c:pt idx="189">
                  <c:v>20040603</c:v>
                </c:pt>
                <c:pt idx="190">
                  <c:v>20040604</c:v>
                </c:pt>
                <c:pt idx="191">
                  <c:v>20040607</c:v>
                </c:pt>
                <c:pt idx="192">
                  <c:v>20040608</c:v>
                </c:pt>
                <c:pt idx="193">
                  <c:v>20040609</c:v>
                </c:pt>
                <c:pt idx="194">
                  <c:v>20040610</c:v>
                </c:pt>
                <c:pt idx="195">
                  <c:v>20040611</c:v>
                </c:pt>
                <c:pt idx="196">
                  <c:v>20040614</c:v>
                </c:pt>
                <c:pt idx="197">
                  <c:v>20040615</c:v>
                </c:pt>
                <c:pt idx="198">
                  <c:v>20040616</c:v>
                </c:pt>
                <c:pt idx="199">
                  <c:v>20040617</c:v>
                </c:pt>
                <c:pt idx="200">
                  <c:v>20040618</c:v>
                </c:pt>
                <c:pt idx="201">
                  <c:v>20040621</c:v>
                </c:pt>
                <c:pt idx="202">
                  <c:v>20040623</c:v>
                </c:pt>
                <c:pt idx="203">
                  <c:v>20040624</c:v>
                </c:pt>
                <c:pt idx="204">
                  <c:v>20040625</c:v>
                </c:pt>
                <c:pt idx="205">
                  <c:v>20040628</c:v>
                </c:pt>
                <c:pt idx="206">
                  <c:v>20040629</c:v>
                </c:pt>
                <c:pt idx="207">
                  <c:v>20040630</c:v>
                </c:pt>
                <c:pt idx="208">
                  <c:v>20040701</c:v>
                </c:pt>
                <c:pt idx="209">
                  <c:v>20040702</c:v>
                </c:pt>
                <c:pt idx="210">
                  <c:v>20040705</c:v>
                </c:pt>
                <c:pt idx="211">
                  <c:v>20040706</c:v>
                </c:pt>
                <c:pt idx="212">
                  <c:v>20040707</c:v>
                </c:pt>
                <c:pt idx="213">
                  <c:v>20040708</c:v>
                </c:pt>
                <c:pt idx="214">
                  <c:v>20040709</c:v>
                </c:pt>
                <c:pt idx="215">
                  <c:v>20040712</c:v>
                </c:pt>
                <c:pt idx="216">
                  <c:v>20040713</c:v>
                </c:pt>
                <c:pt idx="217">
                  <c:v>20040714</c:v>
                </c:pt>
                <c:pt idx="218">
                  <c:v>20040715</c:v>
                </c:pt>
                <c:pt idx="219">
                  <c:v>20040716</c:v>
                </c:pt>
                <c:pt idx="220">
                  <c:v>20040719</c:v>
                </c:pt>
                <c:pt idx="221">
                  <c:v>20040720</c:v>
                </c:pt>
                <c:pt idx="222">
                  <c:v>20040721</c:v>
                </c:pt>
                <c:pt idx="223">
                  <c:v>20040722</c:v>
                </c:pt>
                <c:pt idx="224">
                  <c:v>20040723</c:v>
                </c:pt>
                <c:pt idx="225">
                  <c:v>20040726</c:v>
                </c:pt>
                <c:pt idx="226">
                  <c:v>20040727</c:v>
                </c:pt>
                <c:pt idx="227">
                  <c:v>20040728</c:v>
                </c:pt>
                <c:pt idx="228">
                  <c:v>20040729</c:v>
                </c:pt>
                <c:pt idx="229">
                  <c:v>20040730</c:v>
                </c:pt>
                <c:pt idx="230">
                  <c:v>20040802</c:v>
                </c:pt>
                <c:pt idx="231">
                  <c:v>20040803</c:v>
                </c:pt>
                <c:pt idx="232">
                  <c:v>20040804</c:v>
                </c:pt>
                <c:pt idx="233">
                  <c:v>20040805</c:v>
                </c:pt>
                <c:pt idx="234">
                  <c:v>20040806</c:v>
                </c:pt>
                <c:pt idx="235">
                  <c:v>20040809</c:v>
                </c:pt>
                <c:pt idx="236">
                  <c:v>20040810</c:v>
                </c:pt>
                <c:pt idx="237">
                  <c:v>20040811</c:v>
                </c:pt>
                <c:pt idx="238">
                  <c:v>20040812</c:v>
                </c:pt>
                <c:pt idx="239">
                  <c:v>20040813</c:v>
                </c:pt>
                <c:pt idx="240">
                  <c:v>20040816</c:v>
                </c:pt>
                <c:pt idx="241">
                  <c:v>20040817</c:v>
                </c:pt>
                <c:pt idx="242">
                  <c:v>20040818</c:v>
                </c:pt>
                <c:pt idx="243">
                  <c:v>20040819</c:v>
                </c:pt>
                <c:pt idx="244">
                  <c:v>20040820</c:v>
                </c:pt>
                <c:pt idx="245">
                  <c:v>20040823</c:v>
                </c:pt>
                <c:pt idx="246">
                  <c:v>20040826</c:v>
                </c:pt>
                <c:pt idx="247">
                  <c:v>20040827</c:v>
                </c:pt>
                <c:pt idx="248">
                  <c:v>20040830</c:v>
                </c:pt>
                <c:pt idx="249">
                  <c:v>20040831</c:v>
                </c:pt>
                <c:pt idx="250">
                  <c:v>20040901</c:v>
                </c:pt>
                <c:pt idx="251">
                  <c:v>20040902</c:v>
                </c:pt>
                <c:pt idx="252">
                  <c:v>20040903</c:v>
                </c:pt>
                <c:pt idx="253">
                  <c:v>20040906</c:v>
                </c:pt>
                <c:pt idx="254">
                  <c:v>20040907</c:v>
                </c:pt>
                <c:pt idx="255">
                  <c:v>20040908</c:v>
                </c:pt>
                <c:pt idx="256">
                  <c:v>20040909</c:v>
                </c:pt>
                <c:pt idx="257">
                  <c:v>20040910</c:v>
                </c:pt>
                <c:pt idx="258">
                  <c:v>20040913</c:v>
                </c:pt>
                <c:pt idx="259">
                  <c:v>20040914</c:v>
                </c:pt>
                <c:pt idx="260">
                  <c:v>20040915</c:v>
                </c:pt>
                <c:pt idx="261">
                  <c:v>20040916</c:v>
                </c:pt>
                <c:pt idx="262">
                  <c:v>20040917</c:v>
                </c:pt>
                <c:pt idx="263">
                  <c:v>20040920</c:v>
                </c:pt>
                <c:pt idx="264">
                  <c:v>20040921</c:v>
                </c:pt>
                <c:pt idx="265">
                  <c:v>20040922</c:v>
                </c:pt>
                <c:pt idx="266">
                  <c:v>20040923</c:v>
                </c:pt>
                <c:pt idx="267">
                  <c:v>20040924</c:v>
                </c:pt>
                <c:pt idx="268">
                  <c:v>20040927</c:v>
                </c:pt>
                <c:pt idx="269">
                  <c:v>20040929</c:v>
                </c:pt>
                <c:pt idx="270">
                  <c:v>20040930</c:v>
                </c:pt>
                <c:pt idx="271">
                  <c:v>20041001</c:v>
                </c:pt>
                <c:pt idx="272">
                  <c:v>20041004</c:v>
                </c:pt>
                <c:pt idx="273">
                  <c:v>20041005</c:v>
                </c:pt>
                <c:pt idx="274">
                  <c:v>20041006</c:v>
                </c:pt>
                <c:pt idx="275">
                  <c:v>20041007</c:v>
                </c:pt>
                <c:pt idx="276">
                  <c:v>20041008</c:v>
                </c:pt>
                <c:pt idx="277">
                  <c:v>20041011</c:v>
                </c:pt>
                <c:pt idx="278">
                  <c:v>20041012</c:v>
                </c:pt>
                <c:pt idx="279">
                  <c:v>20041013</c:v>
                </c:pt>
                <c:pt idx="280">
                  <c:v>20041014</c:v>
                </c:pt>
                <c:pt idx="281">
                  <c:v>20041015</c:v>
                </c:pt>
                <c:pt idx="282">
                  <c:v>20041018</c:v>
                </c:pt>
                <c:pt idx="283">
                  <c:v>20041019</c:v>
                </c:pt>
                <c:pt idx="284">
                  <c:v>20041020</c:v>
                </c:pt>
                <c:pt idx="285">
                  <c:v>20041021</c:v>
                </c:pt>
                <c:pt idx="286">
                  <c:v>20041022</c:v>
                </c:pt>
                <c:pt idx="287">
                  <c:v>20041026</c:v>
                </c:pt>
                <c:pt idx="288">
                  <c:v>20041027</c:v>
                </c:pt>
                <c:pt idx="289">
                  <c:v>20041028</c:v>
                </c:pt>
                <c:pt idx="290">
                  <c:v>20041029</c:v>
                </c:pt>
                <c:pt idx="291">
                  <c:v>20041101</c:v>
                </c:pt>
                <c:pt idx="292">
                  <c:v>20041102</c:v>
                </c:pt>
                <c:pt idx="293">
                  <c:v>20041103</c:v>
                </c:pt>
                <c:pt idx="294">
                  <c:v>20041104</c:v>
                </c:pt>
                <c:pt idx="295">
                  <c:v>20041105</c:v>
                </c:pt>
                <c:pt idx="296">
                  <c:v>20041108</c:v>
                </c:pt>
                <c:pt idx="297">
                  <c:v>20041109</c:v>
                </c:pt>
                <c:pt idx="298">
                  <c:v>20041110</c:v>
                </c:pt>
                <c:pt idx="299">
                  <c:v>20041111</c:v>
                </c:pt>
                <c:pt idx="300">
                  <c:v>20041112</c:v>
                </c:pt>
                <c:pt idx="301">
                  <c:v>20041115</c:v>
                </c:pt>
                <c:pt idx="302">
                  <c:v>20041116</c:v>
                </c:pt>
                <c:pt idx="303">
                  <c:v>20041117</c:v>
                </c:pt>
                <c:pt idx="304">
                  <c:v>20041118</c:v>
                </c:pt>
                <c:pt idx="305">
                  <c:v>20041119</c:v>
                </c:pt>
                <c:pt idx="306">
                  <c:v>20041122</c:v>
                </c:pt>
                <c:pt idx="307">
                  <c:v>20041123</c:v>
                </c:pt>
                <c:pt idx="308">
                  <c:v>20041124</c:v>
                </c:pt>
                <c:pt idx="309">
                  <c:v>20041125</c:v>
                </c:pt>
                <c:pt idx="310">
                  <c:v>20041126</c:v>
                </c:pt>
                <c:pt idx="311">
                  <c:v>20041129</c:v>
                </c:pt>
                <c:pt idx="312">
                  <c:v>20041130</c:v>
                </c:pt>
                <c:pt idx="313">
                  <c:v>20041201</c:v>
                </c:pt>
                <c:pt idx="314">
                  <c:v>20041202</c:v>
                </c:pt>
                <c:pt idx="315">
                  <c:v>20041203</c:v>
                </c:pt>
                <c:pt idx="316">
                  <c:v>20041206</c:v>
                </c:pt>
                <c:pt idx="317">
                  <c:v>20041207</c:v>
                </c:pt>
                <c:pt idx="318">
                  <c:v>20041208</c:v>
                </c:pt>
                <c:pt idx="319">
                  <c:v>20041209</c:v>
                </c:pt>
                <c:pt idx="320">
                  <c:v>20041210</c:v>
                </c:pt>
                <c:pt idx="321">
                  <c:v>20041213</c:v>
                </c:pt>
                <c:pt idx="322">
                  <c:v>20041214</c:v>
                </c:pt>
                <c:pt idx="323">
                  <c:v>20041215</c:v>
                </c:pt>
                <c:pt idx="324">
                  <c:v>20041216</c:v>
                </c:pt>
                <c:pt idx="325">
                  <c:v>20041217</c:v>
                </c:pt>
                <c:pt idx="326">
                  <c:v>20041220</c:v>
                </c:pt>
                <c:pt idx="327">
                  <c:v>20041221</c:v>
                </c:pt>
                <c:pt idx="328">
                  <c:v>20041222</c:v>
                </c:pt>
                <c:pt idx="329">
                  <c:v>20041223</c:v>
                </c:pt>
                <c:pt idx="330">
                  <c:v>20041224</c:v>
                </c:pt>
                <c:pt idx="331">
                  <c:v>20041227</c:v>
                </c:pt>
                <c:pt idx="332">
                  <c:v>20041228</c:v>
                </c:pt>
                <c:pt idx="333">
                  <c:v>20041229</c:v>
                </c:pt>
                <c:pt idx="334">
                  <c:v>20041230</c:v>
                </c:pt>
                <c:pt idx="335">
                  <c:v>20041231</c:v>
                </c:pt>
                <c:pt idx="336">
                  <c:v>20050103</c:v>
                </c:pt>
                <c:pt idx="337">
                  <c:v>20050104</c:v>
                </c:pt>
                <c:pt idx="338">
                  <c:v>20050105</c:v>
                </c:pt>
                <c:pt idx="339">
                  <c:v>20050106</c:v>
                </c:pt>
                <c:pt idx="340">
                  <c:v>20050107</c:v>
                </c:pt>
                <c:pt idx="341">
                  <c:v>20050110</c:v>
                </c:pt>
                <c:pt idx="342">
                  <c:v>20050111</c:v>
                </c:pt>
                <c:pt idx="343">
                  <c:v>20050112</c:v>
                </c:pt>
                <c:pt idx="344">
                  <c:v>20050113</c:v>
                </c:pt>
                <c:pt idx="345">
                  <c:v>20050114</c:v>
                </c:pt>
                <c:pt idx="346">
                  <c:v>20050117</c:v>
                </c:pt>
                <c:pt idx="347">
                  <c:v>20050118</c:v>
                </c:pt>
                <c:pt idx="348">
                  <c:v>20050119</c:v>
                </c:pt>
                <c:pt idx="349">
                  <c:v>20050120</c:v>
                </c:pt>
                <c:pt idx="350">
                  <c:v>20050121</c:v>
                </c:pt>
                <c:pt idx="351">
                  <c:v>20050124</c:v>
                </c:pt>
                <c:pt idx="352">
                  <c:v>20050125</c:v>
                </c:pt>
                <c:pt idx="353">
                  <c:v>20050126</c:v>
                </c:pt>
                <c:pt idx="354">
                  <c:v>20050127</c:v>
                </c:pt>
                <c:pt idx="355">
                  <c:v>20050128</c:v>
                </c:pt>
                <c:pt idx="356">
                  <c:v>20050131</c:v>
                </c:pt>
                <c:pt idx="357">
                  <c:v>20050201</c:v>
                </c:pt>
                <c:pt idx="358">
                  <c:v>20050202</c:v>
                </c:pt>
                <c:pt idx="359">
                  <c:v>20050203</c:v>
                </c:pt>
                <c:pt idx="360">
                  <c:v>20050214</c:v>
                </c:pt>
                <c:pt idx="361">
                  <c:v>20050215</c:v>
                </c:pt>
                <c:pt idx="362">
                  <c:v>20050216</c:v>
                </c:pt>
                <c:pt idx="363">
                  <c:v>20050217</c:v>
                </c:pt>
                <c:pt idx="364">
                  <c:v>20050218</c:v>
                </c:pt>
                <c:pt idx="365">
                  <c:v>20050221</c:v>
                </c:pt>
                <c:pt idx="366">
                  <c:v>20050222</c:v>
                </c:pt>
                <c:pt idx="367">
                  <c:v>20050223</c:v>
                </c:pt>
                <c:pt idx="368">
                  <c:v>20050224</c:v>
                </c:pt>
                <c:pt idx="369">
                  <c:v>20050225</c:v>
                </c:pt>
                <c:pt idx="370">
                  <c:v>20050301</c:v>
                </c:pt>
                <c:pt idx="371">
                  <c:v>20050302</c:v>
                </c:pt>
                <c:pt idx="372">
                  <c:v>20050303</c:v>
                </c:pt>
                <c:pt idx="373">
                  <c:v>20050304</c:v>
                </c:pt>
                <c:pt idx="374">
                  <c:v>20050307</c:v>
                </c:pt>
                <c:pt idx="375">
                  <c:v>20050308</c:v>
                </c:pt>
                <c:pt idx="376">
                  <c:v>20050309</c:v>
                </c:pt>
                <c:pt idx="377">
                  <c:v>20050310</c:v>
                </c:pt>
                <c:pt idx="378">
                  <c:v>20050311</c:v>
                </c:pt>
                <c:pt idx="379">
                  <c:v>20050314</c:v>
                </c:pt>
                <c:pt idx="380">
                  <c:v>20050315</c:v>
                </c:pt>
                <c:pt idx="381">
                  <c:v>20050316</c:v>
                </c:pt>
                <c:pt idx="382">
                  <c:v>20050317</c:v>
                </c:pt>
                <c:pt idx="383">
                  <c:v>20050318</c:v>
                </c:pt>
                <c:pt idx="384">
                  <c:v>20050321</c:v>
                </c:pt>
                <c:pt idx="385">
                  <c:v>20050322</c:v>
                </c:pt>
                <c:pt idx="386">
                  <c:v>20050323</c:v>
                </c:pt>
                <c:pt idx="387">
                  <c:v>20050324</c:v>
                </c:pt>
                <c:pt idx="388">
                  <c:v>20050325</c:v>
                </c:pt>
                <c:pt idx="389">
                  <c:v>20050328</c:v>
                </c:pt>
                <c:pt idx="390">
                  <c:v>20050329</c:v>
                </c:pt>
                <c:pt idx="391">
                  <c:v>20050330</c:v>
                </c:pt>
                <c:pt idx="392">
                  <c:v>20050331</c:v>
                </c:pt>
                <c:pt idx="393">
                  <c:v>20050401</c:v>
                </c:pt>
                <c:pt idx="394">
                  <c:v>20050404</c:v>
                </c:pt>
                <c:pt idx="395">
                  <c:v>20050406</c:v>
                </c:pt>
                <c:pt idx="396">
                  <c:v>20050407</c:v>
                </c:pt>
                <c:pt idx="397">
                  <c:v>20050408</c:v>
                </c:pt>
                <c:pt idx="398">
                  <c:v>20050411</c:v>
                </c:pt>
                <c:pt idx="399">
                  <c:v>20050412</c:v>
                </c:pt>
                <c:pt idx="400">
                  <c:v>20050413</c:v>
                </c:pt>
                <c:pt idx="401">
                  <c:v>20050414</c:v>
                </c:pt>
                <c:pt idx="402">
                  <c:v>20050415</c:v>
                </c:pt>
                <c:pt idx="403">
                  <c:v>20050418</c:v>
                </c:pt>
                <c:pt idx="404">
                  <c:v>20050419</c:v>
                </c:pt>
                <c:pt idx="405">
                  <c:v>20050420</c:v>
                </c:pt>
                <c:pt idx="406">
                  <c:v>20050421</c:v>
                </c:pt>
                <c:pt idx="407">
                  <c:v>20050422</c:v>
                </c:pt>
                <c:pt idx="408">
                  <c:v>20050425</c:v>
                </c:pt>
                <c:pt idx="409">
                  <c:v>20050426</c:v>
                </c:pt>
                <c:pt idx="410">
                  <c:v>20050427</c:v>
                </c:pt>
                <c:pt idx="411">
                  <c:v>20050428</c:v>
                </c:pt>
                <c:pt idx="412">
                  <c:v>20050429</c:v>
                </c:pt>
                <c:pt idx="413">
                  <c:v>20050503</c:v>
                </c:pt>
                <c:pt idx="414">
                  <c:v>20050504</c:v>
                </c:pt>
                <c:pt idx="415">
                  <c:v>20050505</c:v>
                </c:pt>
                <c:pt idx="416">
                  <c:v>20050506</c:v>
                </c:pt>
                <c:pt idx="417">
                  <c:v>20050509</c:v>
                </c:pt>
                <c:pt idx="418">
                  <c:v>20050510</c:v>
                </c:pt>
                <c:pt idx="419">
                  <c:v>20050511</c:v>
                </c:pt>
                <c:pt idx="420">
                  <c:v>20050512</c:v>
                </c:pt>
                <c:pt idx="421">
                  <c:v>20050513</c:v>
                </c:pt>
                <c:pt idx="422">
                  <c:v>20050516</c:v>
                </c:pt>
                <c:pt idx="423">
                  <c:v>20050517</c:v>
                </c:pt>
                <c:pt idx="424">
                  <c:v>20050518</c:v>
                </c:pt>
                <c:pt idx="425">
                  <c:v>20050519</c:v>
                </c:pt>
                <c:pt idx="426">
                  <c:v>20050520</c:v>
                </c:pt>
                <c:pt idx="427">
                  <c:v>20050523</c:v>
                </c:pt>
                <c:pt idx="428">
                  <c:v>20050524</c:v>
                </c:pt>
                <c:pt idx="429">
                  <c:v>20050525</c:v>
                </c:pt>
                <c:pt idx="430">
                  <c:v>20050526</c:v>
                </c:pt>
                <c:pt idx="431">
                  <c:v>20050527</c:v>
                </c:pt>
                <c:pt idx="432">
                  <c:v>20050530</c:v>
                </c:pt>
                <c:pt idx="433">
                  <c:v>20050531</c:v>
                </c:pt>
                <c:pt idx="434">
                  <c:v>20050601</c:v>
                </c:pt>
                <c:pt idx="435">
                  <c:v>20050602</c:v>
                </c:pt>
                <c:pt idx="436">
                  <c:v>20050603</c:v>
                </c:pt>
                <c:pt idx="437">
                  <c:v>20050606</c:v>
                </c:pt>
                <c:pt idx="438">
                  <c:v>20050607</c:v>
                </c:pt>
                <c:pt idx="439">
                  <c:v>20050608</c:v>
                </c:pt>
                <c:pt idx="440">
                  <c:v>20050609</c:v>
                </c:pt>
                <c:pt idx="441">
                  <c:v>20050610</c:v>
                </c:pt>
                <c:pt idx="442">
                  <c:v>20050613</c:v>
                </c:pt>
                <c:pt idx="443">
                  <c:v>20050614</c:v>
                </c:pt>
                <c:pt idx="444">
                  <c:v>20050615</c:v>
                </c:pt>
                <c:pt idx="445">
                  <c:v>20050616</c:v>
                </c:pt>
                <c:pt idx="446">
                  <c:v>20050617</c:v>
                </c:pt>
                <c:pt idx="447">
                  <c:v>20050620</c:v>
                </c:pt>
                <c:pt idx="448">
                  <c:v>20050621</c:v>
                </c:pt>
                <c:pt idx="449">
                  <c:v>20050622</c:v>
                </c:pt>
                <c:pt idx="450">
                  <c:v>20050623</c:v>
                </c:pt>
                <c:pt idx="451">
                  <c:v>20050624</c:v>
                </c:pt>
                <c:pt idx="452">
                  <c:v>20050627</c:v>
                </c:pt>
                <c:pt idx="453">
                  <c:v>20050628</c:v>
                </c:pt>
                <c:pt idx="454">
                  <c:v>20050629</c:v>
                </c:pt>
                <c:pt idx="455">
                  <c:v>20050630</c:v>
                </c:pt>
                <c:pt idx="456">
                  <c:v>20050701</c:v>
                </c:pt>
                <c:pt idx="457">
                  <c:v>20050704</c:v>
                </c:pt>
                <c:pt idx="458">
                  <c:v>20050705</c:v>
                </c:pt>
                <c:pt idx="459">
                  <c:v>20050706</c:v>
                </c:pt>
                <c:pt idx="460">
                  <c:v>20050707</c:v>
                </c:pt>
                <c:pt idx="461">
                  <c:v>20050708</c:v>
                </c:pt>
                <c:pt idx="462">
                  <c:v>20050711</c:v>
                </c:pt>
                <c:pt idx="463">
                  <c:v>20050712</c:v>
                </c:pt>
                <c:pt idx="464">
                  <c:v>20050713</c:v>
                </c:pt>
                <c:pt idx="465">
                  <c:v>20050714</c:v>
                </c:pt>
                <c:pt idx="466">
                  <c:v>20050715</c:v>
                </c:pt>
                <c:pt idx="467">
                  <c:v>20050719</c:v>
                </c:pt>
                <c:pt idx="468">
                  <c:v>20050720</c:v>
                </c:pt>
                <c:pt idx="469">
                  <c:v>20050721</c:v>
                </c:pt>
                <c:pt idx="470">
                  <c:v>20050722</c:v>
                </c:pt>
                <c:pt idx="471">
                  <c:v>20050725</c:v>
                </c:pt>
                <c:pt idx="472">
                  <c:v>20050726</c:v>
                </c:pt>
                <c:pt idx="473">
                  <c:v>20050727</c:v>
                </c:pt>
                <c:pt idx="474">
                  <c:v>20050728</c:v>
                </c:pt>
                <c:pt idx="475">
                  <c:v>20050729</c:v>
                </c:pt>
                <c:pt idx="476">
                  <c:v>20050801</c:v>
                </c:pt>
                <c:pt idx="477">
                  <c:v>20050802</c:v>
                </c:pt>
                <c:pt idx="478">
                  <c:v>20050803</c:v>
                </c:pt>
                <c:pt idx="479">
                  <c:v>20050804</c:v>
                </c:pt>
                <c:pt idx="480">
                  <c:v>20050808</c:v>
                </c:pt>
                <c:pt idx="481">
                  <c:v>20050809</c:v>
                </c:pt>
                <c:pt idx="482">
                  <c:v>20050810</c:v>
                </c:pt>
                <c:pt idx="483">
                  <c:v>20050811</c:v>
                </c:pt>
                <c:pt idx="484">
                  <c:v>20050812</c:v>
                </c:pt>
                <c:pt idx="485">
                  <c:v>20050815</c:v>
                </c:pt>
                <c:pt idx="486">
                  <c:v>20050816</c:v>
                </c:pt>
                <c:pt idx="487">
                  <c:v>20050817</c:v>
                </c:pt>
                <c:pt idx="488">
                  <c:v>20050818</c:v>
                </c:pt>
                <c:pt idx="489">
                  <c:v>20050819</c:v>
                </c:pt>
                <c:pt idx="490">
                  <c:v>20050822</c:v>
                </c:pt>
                <c:pt idx="491">
                  <c:v>20050823</c:v>
                </c:pt>
                <c:pt idx="492">
                  <c:v>20050824</c:v>
                </c:pt>
                <c:pt idx="493">
                  <c:v>20050825</c:v>
                </c:pt>
                <c:pt idx="494">
                  <c:v>20050826</c:v>
                </c:pt>
                <c:pt idx="495">
                  <c:v>20050829</c:v>
                </c:pt>
                <c:pt idx="496">
                  <c:v>20050830</c:v>
                </c:pt>
                <c:pt idx="497">
                  <c:v>20050831</c:v>
                </c:pt>
                <c:pt idx="498">
                  <c:v>20050902</c:v>
                </c:pt>
                <c:pt idx="499">
                  <c:v>20050905</c:v>
                </c:pt>
                <c:pt idx="500">
                  <c:v>20050906</c:v>
                </c:pt>
                <c:pt idx="501">
                  <c:v>20050907</c:v>
                </c:pt>
                <c:pt idx="502">
                  <c:v>20050908</c:v>
                </c:pt>
                <c:pt idx="503">
                  <c:v>20050909</c:v>
                </c:pt>
                <c:pt idx="504">
                  <c:v>20050912</c:v>
                </c:pt>
                <c:pt idx="505">
                  <c:v>20050913</c:v>
                </c:pt>
                <c:pt idx="506">
                  <c:v>20050914</c:v>
                </c:pt>
                <c:pt idx="507">
                  <c:v>20050915</c:v>
                </c:pt>
                <c:pt idx="508">
                  <c:v>20050916</c:v>
                </c:pt>
                <c:pt idx="509">
                  <c:v>20050919</c:v>
                </c:pt>
                <c:pt idx="510">
                  <c:v>20050920</c:v>
                </c:pt>
                <c:pt idx="511">
                  <c:v>20050921</c:v>
                </c:pt>
                <c:pt idx="512">
                  <c:v>20050922</c:v>
                </c:pt>
                <c:pt idx="513">
                  <c:v>20050923</c:v>
                </c:pt>
                <c:pt idx="514">
                  <c:v>20050926</c:v>
                </c:pt>
                <c:pt idx="515">
                  <c:v>20050927</c:v>
                </c:pt>
                <c:pt idx="516">
                  <c:v>20050928</c:v>
                </c:pt>
                <c:pt idx="517">
                  <c:v>20050929</c:v>
                </c:pt>
                <c:pt idx="518">
                  <c:v>20050930</c:v>
                </c:pt>
                <c:pt idx="519">
                  <c:v>20051003</c:v>
                </c:pt>
                <c:pt idx="520">
                  <c:v>20051004</c:v>
                </c:pt>
                <c:pt idx="521">
                  <c:v>20051005</c:v>
                </c:pt>
                <c:pt idx="522">
                  <c:v>20051006</c:v>
                </c:pt>
                <c:pt idx="523">
                  <c:v>20051007</c:v>
                </c:pt>
                <c:pt idx="524">
                  <c:v>20051011</c:v>
                </c:pt>
                <c:pt idx="525">
                  <c:v>20051012</c:v>
                </c:pt>
                <c:pt idx="526">
                  <c:v>20051013</c:v>
                </c:pt>
                <c:pt idx="527">
                  <c:v>20051014</c:v>
                </c:pt>
                <c:pt idx="528">
                  <c:v>20051017</c:v>
                </c:pt>
                <c:pt idx="529">
                  <c:v>20051018</c:v>
                </c:pt>
                <c:pt idx="530">
                  <c:v>20051019</c:v>
                </c:pt>
                <c:pt idx="531">
                  <c:v>20051020</c:v>
                </c:pt>
                <c:pt idx="532">
                  <c:v>20051021</c:v>
                </c:pt>
                <c:pt idx="533">
                  <c:v>20051024</c:v>
                </c:pt>
                <c:pt idx="534">
                  <c:v>20051025</c:v>
                </c:pt>
                <c:pt idx="535">
                  <c:v>20051026</c:v>
                </c:pt>
                <c:pt idx="536">
                  <c:v>20051027</c:v>
                </c:pt>
                <c:pt idx="537">
                  <c:v>20051028</c:v>
                </c:pt>
                <c:pt idx="538">
                  <c:v>20051031</c:v>
                </c:pt>
                <c:pt idx="539">
                  <c:v>20051101</c:v>
                </c:pt>
                <c:pt idx="540">
                  <c:v>20051102</c:v>
                </c:pt>
                <c:pt idx="541">
                  <c:v>20051103</c:v>
                </c:pt>
                <c:pt idx="542">
                  <c:v>20051104</c:v>
                </c:pt>
                <c:pt idx="543">
                  <c:v>20051107</c:v>
                </c:pt>
                <c:pt idx="544">
                  <c:v>20051108</c:v>
                </c:pt>
                <c:pt idx="545">
                  <c:v>20051109</c:v>
                </c:pt>
                <c:pt idx="546">
                  <c:v>20051110</c:v>
                </c:pt>
                <c:pt idx="547">
                  <c:v>20051111</c:v>
                </c:pt>
                <c:pt idx="548">
                  <c:v>20051114</c:v>
                </c:pt>
                <c:pt idx="549">
                  <c:v>20051115</c:v>
                </c:pt>
                <c:pt idx="550">
                  <c:v>20051116</c:v>
                </c:pt>
                <c:pt idx="551">
                  <c:v>20051117</c:v>
                </c:pt>
                <c:pt idx="552">
                  <c:v>20051118</c:v>
                </c:pt>
                <c:pt idx="553">
                  <c:v>20051121</c:v>
                </c:pt>
                <c:pt idx="554">
                  <c:v>20051122</c:v>
                </c:pt>
                <c:pt idx="555">
                  <c:v>20051123</c:v>
                </c:pt>
                <c:pt idx="556">
                  <c:v>20051124</c:v>
                </c:pt>
                <c:pt idx="557">
                  <c:v>20051125</c:v>
                </c:pt>
                <c:pt idx="558">
                  <c:v>20051128</c:v>
                </c:pt>
                <c:pt idx="559">
                  <c:v>20051129</c:v>
                </c:pt>
                <c:pt idx="560">
                  <c:v>20051130</c:v>
                </c:pt>
                <c:pt idx="561">
                  <c:v>20051201</c:v>
                </c:pt>
                <c:pt idx="562">
                  <c:v>20051202</c:v>
                </c:pt>
                <c:pt idx="563">
                  <c:v>20051205</c:v>
                </c:pt>
                <c:pt idx="564">
                  <c:v>20051206</c:v>
                </c:pt>
                <c:pt idx="565">
                  <c:v>20051207</c:v>
                </c:pt>
                <c:pt idx="566">
                  <c:v>20051208</c:v>
                </c:pt>
                <c:pt idx="567">
                  <c:v>20051209</c:v>
                </c:pt>
                <c:pt idx="568">
                  <c:v>20051212</c:v>
                </c:pt>
                <c:pt idx="569">
                  <c:v>20051213</c:v>
                </c:pt>
                <c:pt idx="570">
                  <c:v>20051214</c:v>
                </c:pt>
                <c:pt idx="571">
                  <c:v>20051215</c:v>
                </c:pt>
                <c:pt idx="572">
                  <c:v>20051216</c:v>
                </c:pt>
                <c:pt idx="573">
                  <c:v>20051219</c:v>
                </c:pt>
                <c:pt idx="574">
                  <c:v>20051220</c:v>
                </c:pt>
                <c:pt idx="575">
                  <c:v>20051221</c:v>
                </c:pt>
                <c:pt idx="576">
                  <c:v>20051222</c:v>
                </c:pt>
                <c:pt idx="577">
                  <c:v>20051223</c:v>
                </c:pt>
                <c:pt idx="578">
                  <c:v>20051226</c:v>
                </c:pt>
                <c:pt idx="579">
                  <c:v>20051227</c:v>
                </c:pt>
                <c:pt idx="580">
                  <c:v>20051228</c:v>
                </c:pt>
                <c:pt idx="581">
                  <c:v>20051229</c:v>
                </c:pt>
                <c:pt idx="582">
                  <c:v>20051230</c:v>
                </c:pt>
                <c:pt idx="583">
                  <c:v>20060102</c:v>
                </c:pt>
                <c:pt idx="584">
                  <c:v>20060103</c:v>
                </c:pt>
                <c:pt idx="585">
                  <c:v>20060104</c:v>
                </c:pt>
                <c:pt idx="586">
                  <c:v>20060105</c:v>
                </c:pt>
                <c:pt idx="587">
                  <c:v>20060106</c:v>
                </c:pt>
                <c:pt idx="588">
                  <c:v>20060109</c:v>
                </c:pt>
                <c:pt idx="589">
                  <c:v>20060110</c:v>
                </c:pt>
                <c:pt idx="590">
                  <c:v>20060111</c:v>
                </c:pt>
                <c:pt idx="591">
                  <c:v>20060112</c:v>
                </c:pt>
                <c:pt idx="592">
                  <c:v>20060113</c:v>
                </c:pt>
                <c:pt idx="593">
                  <c:v>20060116</c:v>
                </c:pt>
                <c:pt idx="594">
                  <c:v>20060117</c:v>
                </c:pt>
                <c:pt idx="595">
                  <c:v>20060118</c:v>
                </c:pt>
                <c:pt idx="596">
                  <c:v>20060119</c:v>
                </c:pt>
                <c:pt idx="597">
                  <c:v>20060120</c:v>
                </c:pt>
                <c:pt idx="598">
                  <c:v>20060123</c:v>
                </c:pt>
                <c:pt idx="599">
                  <c:v>20060124</c:v>
                </c:pt>
                <c:pt idx="600">
                  <c:v>20060125</c:v>
                </c:pt>
                <c:pt idx="601">
                  <c:v>20060203</c:v>
                </c:pt>
                <c:pt idx="602">
                  <c:v>20060206</c:v>
                </c:pt>
                <c:pt idx="603">
                  <c:v>20060207</c:v>
                </c:pt>
                <c:pt idx="604">
                  <c:v>20060208</c:v>
                </c:pt>
                <c:pt idx="605">
                  <c:v>20060209</c:v>
                </c:pt>
                <c:pt idx="606">
                  <c:v>20060210</c:v>
                </c:pt>
                <c:pt idx="607">
                  <c:v>20060213</c:v>
                </c:pt>
                <c:pt idx="608">
                  <c:v>20060214</c:v>
                </c:pt>
                <c:pt idx="609">
                  <c:v>20060215</c:v>
                </c:pt>
                <c:pt idx="610">
                  <c:v>20060216</c:v>
                </c:pt>
                <c:pt idx="611">
                  <c:v>20060217</c:v>
                </c:pt>
                <c:pt idx="612">
                  <c:v>20060220</c:v>
                </c:pt>
                <c:pt idx="613">
                  <c:v>20060221</c:v>
                </c:pt>
                <c:pt idx="614">
                  <c:v>20060222</c:v>
                </c:pt>
                <c:pt idx="615">
                  <c:v>20060223</c:v>
                </c:pt>
                <c:pt idx="616">
                  <c:v>20060224</c:v>
                </c:pt>
                <c:pt idx="617">
                  <c:v>20060227</c:v>
                </c:pt>
                <c:pt idx="618">
                  <c:v>20060301</c:v>
                </c:pt>
                <c:pt idx="619">
                  <c:v>20060302</c:v>
                </c:pt>
                <c:pt idx="620">
                  <c:v>20060303</c:v>
                </c:pt>
                <c:pt idx="621">
                  <c:v>20060306</c:v>
                </c:pt>
                <c:pt idx="622">
                  <c:v>20060307</c:v>
                </c:pt>
                <c:pt idx="623">
                  <c:v>20060308</c:v>
                </c:pt>
                <c:pt idx="624">
                  <c:v>20060309</c:v>
                </c:pt>
                <c:pt idx="625">
                  <c:v>20060310</c:v>
                </c:pt>
                <c:pt idx="626">
                  <c:v>20060313</c:v>
                </c:pt>
                <c:pt idx="627">
                  <c:v>20060314</c:v>
                </c:pt>
                <c:pt idx="628">
                  <c:v>20060315</c:v>
                </c:pt>
                <c:pt idx="629">
                  <c:v>20060316</c:v>
                </c:pt>
                <c:pt idx="630">
                  <c:v>20060317</c:v>
                </c:pt>
                <c:pt idx="631">
                  <c:v>20060320</c:v>
                </c:pt>
                <c:pt idx="632">
                  <c:v>20060321</c:v>
                </c:pt>
                <c:pt idx="633">
                  <c:v>20060322</c:v>
                </c:pt>
                <c:pt idx="634">
                  <c:v>20060323</c:v>
                </c:pt>
                <c:pt idx="635">
                  <c:v>20060324</c:v>
                </c:pt>
                <c:pt idx="636">
                  <c:v>20060327</c:v>
                </c:pt>
                <c:pt idx="637">
                  <c:v>20060328</c:v>
                </c:pt>
                <c:pt idx="638">
                  <c:v>20060329</c:v>
                </c:pt>
                <c:pt idx="639">
                  <c:v>20060330</c:v>
                </c:pt>
                <c:pt idx="640">
                  <c:v>20060331</c:v>
                </c:pt>
                <c:pt idx="641">
                  <c:v>20060403</c:v>
                </c:pt>
                <c:pt idx="642">
                  <c:v>20060404</c:v>
                </c:pt>
                <c:pt idx="643">
                  <c:v>20060406</c:v>
                </c:pt>
                <c:pt idx="644">
                  <c:v>20060407</c:v>
                </c:pt>
                <c:pt idx="645">
                  <c:v>20060410</c:v>
                </c:pt>
                <c:pt idx="646">
                  <c:v>20060411</c:v>
                </c:pt>
                <c:pt idx="647">
                  <c:v>20060412</c:v>
                </c:pt>
                <c:pt idx="648">
                  <c:v>20060413</c:v>
                </c:pt>
                <c:pt idx="649">
                  <c:v>20060414</c:v>
                </c:pt>
                <c:pt idx="650">
                  <c:v>20060417</c:v>
                </c:pt>
                <c:pt idx="651">
                  <c:v>20060418</c:v>
                </c:pt>
                <c:pt idx="652">
                  <c:v>20060419</c:v>
                </c:pt>
                <c:pt idx="653">
                  <c:v>20060420</c:v>
                </c:pt>
                <c:pt idx="654">
                  <c:v>20060421</c:v>
                </c:pt>
                <c:pt idx="655">
                  <c:v>20060424</c:v>
                </c:pt>
                <c:pt idx="656">
                  <c:v>20060425</c:v>
                </c:pt>
                <c:pt idx="657">
                  <c:v>20060426</c:v>
                </c:pt>
                <c:pt idx="658">
                  <c:v>20060427</c:v>
                </c:pt>
                <c:pt idx="659">
                  <c:v>20060428</c:v>
                </c:pt>
                <c:pt idx="660">
                  <c:v>20060502</c:v>
                </c:pt>
                <c:pt idx="661">
                  <c:v>20060503</c:v>
                </c:pt>
                <c:pt idx="662">
                  <c:v>20060504</c:v>
                </c:pt>
                <c:pt idx="663">
                  <c:v>20060505</c:v>
                </c:pt>
                <c:pt idx="664">
                  <c:v>20060508</c:v>
                </c:pt>
                <c:pt idx="665">
                  <c:v>20060509</c:v>
                </c:pt>
                <c:pt idx="666">
                  <c:v>20060510</c:v>
                </c:pt>
                <c:pt idx="667">
                  <c:v>20060511</c:v>
                </c:pt>
                <c:pt idx="668">
                  <c:v>20060512</c:v>
                </c:pt>
                <c:pt idx="669">
                  <c:v>20060515</c:v>
                </c:pt>
                <c:pt idx="670">
                  <c:v>20060516</c:v>
                </c:pt>
                <c:pt idx="671">
                  <c:v>20060517</c:v>
                </c:pt>
                <c:pt idx="672">
                  <c:v>20060518</c:v>
                </c:pt>
                <c:pt idx="673">
                  <c:v>20060519</c:v>
                </c:pt>
                <c:pt idx="674">
                  <c:v>20060522</c:v>
                </c:pt>
                <c:pt idx="675">
                  <c:v>20060523</c:v>
                </c:pt>
                <c:pt idx="676">
                  <c:v>20060524</c:v>
                </c:pt>
                <c:pt idx="677">
                  <c:v>20060525</c:v>
                </c:pt>
                <c:pt idx="678">
                  <c:v>20060526</c:v>
                </c:pt>
                <c:pt idx="679">
                  <c:v>20060529</c:v>
                </c:pt>
                <c:pt idx="680">
                  <c:v>20060530</c:v>
                </c:pt>
                <c:pt idx="681">
                  <c:v>20060601</c:v>
                </c:pt>
                <c:pt idx="682">
                  <c:v>20060602</c:v>
                </c:pt>
                <c:pt idx="683">
                  <c:v>20060605</c:v>
                </c:pt>
                <c:pt idx="684">
                  <c:v>20060606</c:v>
                </c:pt>
                <c:pt idx="685">
                  <c:v>20060607</c:v>
                </c:pt>
                <c:pt idx="686">
                  <c:v>20060608</c:v>
                </c:pt>
                <c:pt idx="687">
                  <c:v>20060609</c:v>
                </c:pt>
                <c:pt idx="688">
                  <c:v>20060612</c:v>
                </c:pt>
                <c:pt idx="689">
                  <c:v>20060613</c:v>
                </c:pt>
                <c:pt idx="690">
                  <c:v>20060614</c:v>
                </c:pt>
                <c:pt idx="691">
                  <c:v>20060615</c:v>
                </c:pt>
                <c:pt idx="692">
                  <c:v>20060616</c:v>
                </c:pt>
                <c:pt idx="693">
                  <c:v>20060619</c:v>
                </c:pt>
                <c:pt idx="694">
                  <c:v>20060620</c:v>
                </c:pt>
                <c:pt idx="695">
                  <c:v>20060621</c:v>
                </c:pt>
                <c:pt idx="696">
                  <c:v>20060622</c:v>
                </c:pt>
                <c:pt idx="697">
                  <c:v>20060623</c:v>
                </c:pt>
                <c:pt idx="698">
                  <c:v>20060626</c:v>
                </c:pt>
                <c:pt idx="699">
                  <c:v>20060627</c:v>
                </c:pt>
                <c:pt idx="700">
                  <c:v>20060628</c:v>
                </c:pt>
                <c:pt idx="701">
                  <c:v>20060629</c:v>
                </c:pt>
                <c:pt idx="702">
                  <c:v>20060630</c:v>
                </c:pt>
                <c:pt idx="703">
                  <c:v>20060703</c:v>
                </c:pt>
                <c:pt idx="704">
                  <c:v>20060704</c:v>
                </c:pt>
                <c:pt idx="705">
                  <c:v>20060705</c:v>
                </c:pt>
                <c:pt idx="706">
                  <c:v>20060706</c:v>
                </c:pt>
                <c:pt idx="707">
                  <c:v>20060707</c:v>
                </c:pt>
                <c:pt idx="708">
                  <c:v>20060710</c:v>
                </c:pt>
                <c:pt idx="709">
                  <c:v>20060711</c:v>
                </c:pt>
                <c:pt idx="710">
                  <c:v>20060712</c:v>
                </c:pt>
                <c:pt idx="711">
                  <c:v>20060713</c:v>
                </c:pt>
                <c:pt idx="712">
                  <c:v>20060714</c:v>
                </c:pt>
                <c:pt idx="713">
                  <c:v>20060717</c:v>
                </c:pt>
                <c:pt idx="714">
                  <c:v>20060718</c:v>
                </c:pt>
                <c:pt idx="715">
                  <c:v>20060719</c:v>
                </c:pt>
                <c:pt idx="716">
                  <c:v>20060720</c:v>
                </c:pt>
                <c:pt idx="717">
                  <c:v>20060721</c:v>
                </c:pt>
                <c:pt idx="718">
                  <c:v>20060724</c:v>
                </c:pt>
                <c:pt idx="719">
                  <c:v>20060725</c:v>
                </c:pt>
                <c:pt idx="720">
                  <c:v>20060726</c:v>
                </c:pt>
                <c:pt idx="721">
                  <c:v>20060727</c:v>
                </c:pt>
                <c:pt idx="722">
                  <c:v>20060728</c:v>
                </c:pt>
                <c:pt idx="723">
                  <c:v>20060731</c:v>
                </c:pt>
                <c:pt idx="724">
                  <c:v>20060801</c:v>
                </c:pt>
                <c:pt idx="725">
                  <c:v>20060802</c:v>
                </c:pt>
                <c:pt idx="726">
                  <c:v>20060803</c:v>
                </c:pt>
                <c:pt idx="727">
                  <c:v>20060804</c:v>
                </c:pt>
                <c:pt idx="728">
                  <c:v>20060807</c:v>
                </c:pt>
                <c:pt idx="729">
                  <c:v>20060808</c:v>
                </c:pt>
                <c:pt idx="730">
                  <c:v>20060809</c:v>
                </c:pt>
                <c:pt idx="731">
                  <c:v>20060810</c:v>
                </c:pt>
                <c:pt idx="732">
                  <c:v>20060811</c:v>
                </c:pt>
                <c:pt idx="733">
                  <c:v>20060814</c:v>
                </c:pt>
                <c:pt idx="734">
                  <c:v>20060815</c:v>
                </c:pt>
                <c:pt idx="735">
                  <c:v>20060816</c:v>
                </c:pt>
                <c:pt idx="736">
                  <c:v>20060817</c:v>
                </c:pt>
                <c:pt idx="737">
                  <c:v>20060818</c:v>
                </c:pt>
                <c:pt idx="738">
                  <c:v>20060821</c:v>
                </c:pt>
                <c:pt idx="739">
                  <c:v>20060822</c:v>
                </c:pt>
                <c:pt idx="740">
                  <c:v>20060823</c:v>
                </c:pt>
                <c:pt idx="741">
                  <c:v>20060824</c:v>
                </c:pt>
                <c:pt idx="742">
                  <c:v>20060825</c:v>
                </c:pt>
                <c:pt idx="743">
                  <c:v>20060828</c:v>
                </c:pt>
                <c:pt idx="744">
                  <c:v>20060829</c:v>
                </c:pt>
                <c:pt idx="745">
                  <c:v>20060830</c:v>
                </c:pt>
                <c:pt idx="746">
                  <c:v>20060831</c:v>
                </c:pt>
                <c:pt idx="747">
                  <c:v>20060901</c:v>
                </c:pt>
                <c:pt idx="748">
                  <c:v>20060904</c:v>
                </c:pt>
                <c:pt idx="749">
                  <c:v>20060905</c:v>
                </c:pt>
                <c:pt idx="750">
                  <c:v>20060906</c:v>
                </c:pt>
                <c:pt idx="751">
                  <c:v>20060907</c:v>
                </c:pt>
                <c:pt idx="752">
                  <c:v>20060908</c:v>
                </c:pt>
                <c:pt idx="753">
                  <c:v>20060911</c:v>
                </c:pt>
                <c:pt idx="754">
                  <c:v>20060912</c:v>
                </c:pt>
                <c:pt idx="755">
                  <c:v>20060913</c:v>
                </c:pt>
                <c:pt idx="756">
                  <c:v>20060914</c:v>
                </c:pt>
                <c:pt idx="757">
                  <c:v>20060915</c:v>
                </c:pt>
                <c:pt idx="758">
                  <c:v>20060918</c:v>
                </c:pt>
                <c:pt idx="759">
                  <c:v>20060919</c:v>
                </c:pt>
                <c:pt idx="760">
                  <c:v>20060920</c:v>
                </c:pt>
                <c:pt idx="761">
                  <c:v>20060921</c:v>
                </c:pt>
                <c:pt idx="762">
                  <c:v>20060922</c:v>
                </c:pt>
                <c:pt idx="763">
                  <c:v>20060925</c:v>
                </c:pt>
                <c:pt idx="764">
                  <c:v>20060926</c:v>
                </c:pt>
                <c:pt idx="765">
                  <c:v>20060927</c:v>
                </c:pt>
                <c:pt idx="766">
                  <c:v>20060928</c:v>
                </c:pt>
                <c:pt idx="767">
                  <c:v>20060929</c:v>
                </c:pt>
                <c:pt idx="768">
                  <c:v>20061002</c:v>
                </c:pt>
                <c:pt idx="769">
                  <c:v>20061003</c:v>
                </c:pt>
                <c:pt idx="770">
                  <c:v>20061004</c:v>
                </c:pt>
                <c:pt idx="771">
                  <c:v>20061005</c:v>
                </c:pt>
                <c:pt idx="772">
                  <c:v>20061011</c:v>
                </c:pt>
                <c:pt idx="773">
                  <c:v>20061012</c:v>
                </c:pt>
                <c:pt idx="774">
                  <c:v>20061013</c:v>
                </c:pt>
                <c:pt idx="775">
                  <c:v>20061014</c:v>
                </c:pt>
                <c:pt idx="776">
                  <c:v>20061016</c:v>
                </c:pt>
                <c:pt idx="777">
                  <c:v>20061017</c:v>
                </c:pt>
                <c:pt idx="778">
                  <c:v>20061018</c:v>
                </c:pt>
                <c:pt idx="779">
                  <c:v>20061019</c:v>
                </c:pt>
                <c:pt idx="780">
                  <c:v>20061020</c:v>
                </c:pt>
                <c:pt idx="781">
                  <c:v>20061023</c:v>
                </c:pt>
                <c:pt idx="782">
                  <c:v>20061024</c:v>
                </c:pt>
                <c:pt idx="783">
                  <c:v>20061025</c:v>
                </c:pt>
                <c:pt idx="784">
                  <c:v>20061026</c:v>
                </c:pt>
                <c:pt idx="785">
                  <c:v>20061027</c:v>
                </c:pt>
                <c:pt idx="786">
                  <c:v>20061030</c:v>
                </c:pt>
                <c:pt idx="787">
                  <c:v>20061031</c:v>
                </c:pt>
                <c:pt idx="788">
                  <c:v>20061101</c:v>
                </c:pt>
                <c:pt idx="789">
                  <c:v>20061102</c:v>
                </c:pt>
                <c:pt idx="790">
                  <c:v>20061103</c:v>
                </c:pt>
                <c:pt idx="791">
                  <c:v>20061106</c:v>
                </c:pt>
                <c:pt idx="792">
                  <c:v>20061107</c:v>
                </c:pt>
                <c:pt idx="793">
                  <c:v>20061108</c:v>
                </c:pt>
                <c:pt idx="794">
                  <c:v>20061109</c:v>
                </c:pt>
                <c:pt idx="795">
                  <c:v>20061110</c:v>
                </c:pt>
                <c:pt idx="796">
                  <c:v>20061113</c:v>
                </c:pt>
                <c:pt idx="797">
                  <c:v>20061114</c:v>
                </c:pt>
                <c:pt idx="798">
                  <c:v>20061115</c:v>
                </c:pt>
                <c:pt idx="799">
                  <c:v>20061116</c:v>
                </c:pt>
                <c:pt idx="800">
                  <c:v>20061117</c:v>
                </c:pt>
                <c:pt idx="801">
                  <c:v>20061120</c:v>
                </c:pt>
                <c:pt idx="802">
                  <c:v>20061121</c:v>
                </c:pt>
                <c:pt idx="803">
                  <c:v>20061122</c:v>
                </c:pt>
                <c:pt idx="804">
                  <c:v>20061123</c:v>
                </c:pt>
                <c:pt idx="805">
                  <c:v>20061124</c:v>
                </c:pt>
                <c:pt idx="806">
                  <c:v>20061127</c:v>
                </c:pt>
                <c:pt idx="807">
                  <c:v>20061128</c:v>
                </c:pt>
                <c:pt idx="808">
                  <c:v>20061129</c:v>
                </c:pt>
                <c:pt idx="809">
                  <c:v>20061130</c:v>
                </c:pt>
                <c:pt idx="810">
                  <c:v>20061201</c:v>
                </c:pt>
                <c:pt idx="811">
                  <c:v>20061204</c:v>
                </c:pt>
                <c:pt idx="812">
                  <c:v>20061205</c:v>
                </c:pt>
                <c:pt idx="813">
                  <c:v>20061206</c:v>
                </c:pt>
                <c:pt idx="814">
                  <c:v>20061207</c:v>
                </c:pt>
                <c:pt idx="815">
                  <c:v>20061208</c:v>
                </c:pt>
                <c:pt idx="816">
                  <c:v>20061211</c:v>
                </c:pt>
                <c:pt idx="817">
                  <c:v>20061212</c:v>
                </c:pt>
                <c:pt idx="818">
                  <c:v>20061213</c:v>
                </c:pt>
                <c:pt idx="819">
                  <c:v>20061214</c:v>
                </c:pt>
                <c:pt idx="820">
                  <c:v>20061215</c:v>
                </c:pt>
                <c:pt idx="821">
                  <c:v>20061218</c:v>
                </c:pt>
                <c:pt idx="822">
                  <c:v>20061219</c:v>
                </c:pt>
                <c:pt idx="823">
                  <c:v>20061220</c:v>
                </c:pt>
                <c:pt idx="824">
                  <c:v>20061221</c:v>
                </c:pt>
                <c:pt idx="825">
                  <c:v>20061222</c:v>
                </c:pt>
                <c:pt idx="826">
                  <c:v>20061225</c:v>
                </c:pt>
                <c:pt idx="827">
                  <c:v>20061226</c:v>
                </c:pt>
                <c:pt idx="828">
                  <c:v>20061227</c:v>
                </c:pt>
                <c:pt idx="829">
                  <c:v>20061228</c:v>
                </c:pt>
                <c:pt idx="830">
                  <c:v>20061229</c:v>
                </c:pt>
                <c:pt idx="831">
                  <c:v>20070102</c:v>
                </c:pt>
                <c:pt idx="832">
                  <c:v>20070103</c:v>
                </c:pt>
                <c:pt idx="833">
                  <c:v>20070104</c:v>
                </c:pt>
                <c:pt idx="834">
                  <c:v>20070105</c:v>
                </c:pt>
                <c:pt idx="835">
                  <c:v>20070108</c:v>
                </c:pt>
                <c:pt idx="836">
                  <c:v>20070109</c:v>
                </c:pt>
                <c:pt idx="837">
                  <c:v>20070110</c:v>
                </c:pt>
                <c:pt idx="838">
                  <c:v>20070111</c:v>
                </c:pt>
                <c:pt idx="839">
                  <c:v>20070112</c:v>
                </c:pt>
                <c:pt idx="840">
                  <c:v>20070115</c:v>
                </c:pt>
                <c:pt idx="841">
                  <c:v>20070116</c:v>
                </c:pt>
                <c:pt idx="842">
                  <c:v>20070117</c:v>
                </c:pt>
                <c:pt idx="843">
                  <c:v>20070118</c:v>
                </c:pt>
                <c:pt idx="844">
                  <c:v>20070119</c:v>
                </c:pt>
                <c:pt idx="845">
                  <c:v>20070122</c:v>
                </c:pt>
                <c:pt idx="846">
                  <c:v>20070123</c:v>
                </c:pt>
                <c:pt idx="847">
                  <c:v>20070124</c:v>
                </c:pt>
                <c:pt idx="848">
                  <c:v>20070125</c:v>
                </c:pt>
                <c:pt idx="849">
                  <c:v>20070126</c:v>
                </c:pt>
                <c:pt idx="850">
                  <c:v>20070129</c:v>
                </c:pt>
                <c:pt idx="851">
                  <c:v>20070130</c:v>
                </c:pt>
                <c:pt idx="852">
                  <c:v>20070131</c:v>
                </c:pt>
                <c:pt idx="853">
                  <c:v>20070201</c:v>
                </c:pt>
                <c:pt idx="854">
                  <c:v>20070202</c:v>
                </c:pt>
                <c:pt idx="855">
                  <c:v>20070205</c:v>
                </c:pt>
                <c:pt idx="856">
                  <c:v>20070206</c:v>
                </c:pt>
                <c:pt idx="857">
                  <c:v>20070207</c:v>
                </c:pt>
                <c:pt idx="858">
                  <c:v>20070208</c:v>
                </c:pt>
                <c:pt idx="859">
                  <c:v>20070209</c:v>
                </c:pt>
                <c:pt idx="860">
                  <c:v>20070212</c:v>
                </c:pt>
                <c:pt idx="861">
                  <c:v>20070213</c:v>
                </c:pt>
                <c:pt idx="862">
                  <c:v>20070214</c:v>
                </c:pt>
                <c:pt idx="863">
                  <c:v>20070226</c:v>
                </c:pt>
                <c:pt idx="864">
                  <c:v>20070227</c:v>
                </c:pt>
                <c:pt idx="865">
                  <c:v>20070301</c:v>
                </c:pt>
                <c:pt idx="866">
                  <c:v>20070302</c:v>
                </c:pt>
                <c:pt idx="867">
                  <c:v>20070303</c:v>
                </c:pt>
                <c:pt idx="868">
                  <c:v>20070305</c:v>
                </c:pt>
                <c:pt idx="869">
                  <c:v>20070306</c:v>
                </c:pt>
                <c:pt idx="870">
                  <c:v>20070307</c:v>
                </c:pt>
                <c:pt idx="871">
                  <c:v>20070308</c:v>
                </c:pt>
                <c:pt idx="872">
                  <c:v>20070309</c:v>
                </c:pt>
                <c:pt idx="873">
                  <c:v>20070312</c:v>
                </c:pt>
                <c:pt idx="874">
                  <c:v>20070313</c:v>
                </c:pt>
                <c:pt idx="875">
                  <c:v>20070314</c:v>
                </c:pt>
                <c:pt idx="876">
                  <c:v>20070315</c:v>
                </c:pt>
                <c:pt idx="877">
                  <c:v>20070316</c:v>
                </c:pt>
                <c:pt idx="878">
                  <c:v>20070319</c:v>
                </c:pt>
                <c:pt idx="879">
                  <c:v>20070320</c:v>
                </c:pt>
                <c:pt idx="880">
                  <c:v>20070321</c:v>
                </c:pt>
                <c:pt idx="881">
                  <c:v>20070322</c:v>
                </c:pt>
                <c:pt idx="882">
                  <c:v>20070323</c:v>
                </c:pt>
                <c:pt idx="883">
                  <c:v>20070326</c:v>
                </c:pt>
                <c:pt idx="884">
                  <c:v>20070327</c:v>
                </c:pt>
                <c:pt idx="885">
                  <c:v>20070328</c:v>
                </c:pt>
                <c:pt idx="886">
                  <c:v>20070329</c:v>
                </c:pt>
                <c:pt idx="887">
                  <c:v>20070330</c:v>
                </c:pt>
                <c:pt idx="888">
                  <c:v>20070402</c:v>
                </c:pt>
                <c:pt idx="889">
                  <c:v>20070403</c:v>
                </c:pt>
                <c:pt idx="890">
                  <c:v>20070404</c:v>
                </c:pt>
                <c:pt idx="891">
                  <c:v>20070409</c:v>
                </c:pt>
                <c:pt idx="892">
                  <c:v>20070410</c:v>
                </c:pt>
                <c:pt idx="893">
                  <c:v>20070411</c:v>
                </c:pt>
                <c:pt idx="894">
                  <c:v>20070412</c:v>
                </c:pt>
                <c:pt idx="895">
                  <c:v>20070413</c:v>
                </c:pt>
                <c:pt idx="896">
                  <c:v>20070414</c:v>
                </c:pt>
                <c:pt idx="897">
                  <c:v>20070416</c:v>
                </c:pt>
                <c:pt idx="898">
                  <c:v>20070417</c:v>
                </c:pt>
                <c:pt idx="899">
                  <c:v>20070418</c:v>
                </c:pt>
                <c:pt idx="900">
                  <c:v>20070419</c:v>
                </c:pt>
                <c:pt idx="901">
                  <c:v>20070420</c:v>
                </c:pt>
                <c:pt idx="902">
                  <c:v>20070423</c:v>
                </c:pt>
                <c:pt idx="903">
                  <c:v>20070424</c:v>
                </c:pt>
                <c:pt idx="904">
                  <c:v>20070425</c:v>
                </c:pt>
                <c:pt idx="905">
                  <c:v>20070426</c:v>
                </c:pt>
                <c:pt idx="906">
                  <c:v>20070427</c:v>
                </c:pt>
                <c:pt idx="907">
                  <c:v>20070430</c:v>
                </c:pt>
                <c:pt idx="908">
                  <c:v>20070502</c:v>
                </c:pt>
                <c:pt idx="909">
                  <c:v>20070503</c:v>
                </c:pt>
                <c:pt idx="910">
                  <c:v>20070504</c:v>
                </c:pt>
                <c:pt idx="911">
                  <c:v>20070507</c:v>
                </c:pt>
                <c:pt idx="912">
                  <c:v>20070508</c:v>
                </c:pt>
                <c:pt idx="913">
                  <c:v>20070509</c:v>
                </c:pt>
                <c:pt idx="914">
                  <c:v>20070510</c:v>
                </c:pt>
                <c:pt idx="915">
                  <c:v>20070511</c:v>
                </c:pt>
                <c:pt idx="916">
                  <c:v>20070514</c:v>
                </c:pt>
                <c:pt idx="917">
                  <c:v>20070515</c:v>
                </c:pt>
                <c:pt idx="918">
                  <c:v>20070516</c:v>
                </c:pt>
                <c:pt idx="919">
                  <c:v>20070517</c:v>
                </c:pt>
                <c:pt idx="920">
                  <c:v>20070518</c:v>
                </c:pt>
                <c:pt idx="921">
                  <c:v>20070521</c:v>
                </c:pt>
                <c:pt idx="922">
                  <c:v>20070522</c:v>
                </c:pt>
                <c:pt idx="923">
                  <c:v>20070523</c:v>
                </c:pt>
                <c:pt idx="924">
                  <c:v>20070524</c:v>
                </c:pt>
                <c:pt idx="925">
                  <c:v>20070525</c:v>
                </c:pt>
                <c:pt idx="926">
                  <c:v>20070528</c:v>
                </c:pt>
                <c:pt idx="927">
                  <c:v>20070529</c:v>
                </c:pt>
                <c:pt idx="928">
                  <c:v>20070530</c:v>
                </c:pt>
                <c:pt idx="929">
                  <c:v>20070531</c:v>
                </c:pt>
                <c:pt idx="930">
                  <c:v>20070601</c:v>
                </c:pt>
                <c:pt idx="931">
                  <c:v>20070604</c:v>
                </c:pt>
                <c:pt idx="932">
                  <c:v>20070605</c:v>
                </c:pt>
                <c:pt idx="933">
                  <c:v>20070606</c:v>
                </c:pt>
                <c:pt idx="934">
                  <c:v>20070607</c:v>
                </c:pt>
                <c:pt idx="935">
                  <c:v>20070608</c:v>
                </c:pt>
                <c:pt idx="936">
                  <c:v>20070611</c:v>
                </c:pt>
                <c:pt idx="937">
                  <c:v>20070612</c:v>
                </c:pt>
                <c:pt idx="938">
                  <c:v>20070613</c:v>
                </c:pt>
                <c:pt idx="939">
                  <c:v>20070614</c:v>
                </c:pt>
                <c:pt idx="940">
                  <c:v>20070615</c:v>
                </c:pt>
                <c:pt idx="941">
                  <c:v>20070620</c:v>
                </c:pt>
                <c:pt idx="942">
                  <c:v>20070621</c:v>
                </c:pt>
                <c:pt idx="943">
                  <c:v>20070622</c:v>
                </c:pt>
                <c:pt idx="944">
                  <c:v>20070623</c:v>
                </c:pt>
                <c:pt idx="945">
                  <c:v>20070625</c:v>
                </c:pt>
                <c:pt idx="946">
                  <c:v>20070626</c:v>
                </c:pt>
                <c:pt idx="947">
                  <c:v>20070627</c:v>
                </c:pt>
                <c:pt idx="948">
                  <c:v>20070628</c:v>
                </c:pt>
                <c:pt idx="949">
                  <c:v>20070629</c:v>
                </c:pt>
                <c:pt idx="950">
                  <c:v>20070702</c:v>
                </c:pt>
                <c:pt idx="951">
                  <c:v>20070703</c:v>
                </c:pt>
                <c:pt idx="952">
                  <c:v>20070704</c:v>
                </c:pt>
                <c:pt idx="953">
                  <c:v>20070705</c:v>
                </c:pt>
                <c:pt idx="954">
                  <c:v>20070706</c:v>
                </c:pt>
                <c:pt idx="955">
                  <c:v>20070709</c:v>
                </c:pt>
                <c:pt idx="956">
                  <c:v>20070710</c:v>
                </c:pt>
                <c:pt idx="957">
                  <c:v>20070711</c:v>
                </c:pt>
                <c:pt idx="958">
                  <c:v>20070712</c:v>
                </c:pt>
                <c:pt idx="959">
                  <c:v>20070713</c:v>
                </c:pt>
                <c:pt idx="960">
                  <c:v>20070716</c:v>
                </c:pt>
                <c:pt idx="961">
                  <c:v>20070717</c:v>
                </c:pt>
                <c:pt idx="962">
                  <c:v>20070718</c:v>
                </c:pt>
                <c:pt idx="963">
                  <c:v>20070719</c:v>
                </c:pt>
                <c:pt idx="964">
                  <c:v>20070720</c:v>
                </c:pt>
                <c:pt idx="965">
                  <c:v>20070723</c:v>
                </c:pt>
                <c:pt idx="966">
                  <c:v>20070724</c:v>
                </c:pt>
                <c:pt idx="967">
                  <c:v>20070725</c:v>
                </c:pt>
                <c:pt idx="968">
                  <c:v>20070726</c:v>
                </c:pt>
                <c:pt idx="969">
                  <c:v>20070727</c:v>
                </c:pt>
                <c:pt idx="970">
                  <c:v>20070730</c:v>
                </c:pt>
                <c:pt idx="971">
                  <c:v>20070731</c:v>
                </c:pt>
                <c:pt idx="972">
                  <c:v>20070801</c:v>
                </c:pt>
                <c:pt idx="973">
                  <c:v>20070802</c:v>
                </c:pt>
                <c:pt idx="974">
                  <c:v>20070803</c:v>
                </c:pt>
                <c:pt idx="975">
                  <c:v>20070806</c:v>
                </c:pt>
                <c:pt idx="976">
                  <c:v>20070807</c:v>
                </c:pt>
                <c:pt idx="977">
                  <c:v>20070808</c:v>
                </c:pt>
                <c:pt idx="978">
                  <c:v>20070809</c:v>
                </c:pt>
                <c:pt idx="979">
                  <c:v>20070810</c:v>
                </c:pt>
                <c:pt idx="980">
                  <c:v>20070813</c:v>
                </c:pt>
                <c:pt idx="981">
                  <c:v>20070814</c:v>
                </c:pt>
                <c:pt idx="982">
                  <c:v>20070815</c:v>
                </c:pt>
                <c:pt idx="983">
                  <c:v>20070816</c:v>
                </c:pt>
                <c:pt idx="984">
                  <c:v>20070817</c:v>
                </c:pt>
                <c:pt idx="985">
                  <c:v>20070820</c:v>
                </c:pt>
                <c:pt idx="986">
                  <c:v>20070821</c:v>
                </c:pt>
                <c:pt idx="987">
                  <c:v>20070822</c:v>
                </c:pt>
                <c:pt idx="988">
                  <c:v>20070823</c:v>
                </c:pt>
                <c:pt idx="989">
                  <c:v>20070824</c:v>
                </c:pt>
                <c:pt idx="990">
                  <c:v>20070827</c:v>
                </c:pt>
                <c:pt idx="991">
                  <c:v>20070828</c:v>
                </c:pt>
                <c:pt idx="992">
                  <c:v>20070829</c:v>
                </c:pt>
                <c:pt idx="993">
                  <c:v>20070830</c:v>
                </c:pt>
                <c:pt idx="994">
                  <c:v>20070831</c:v>
                </c:pt>
                <c:pt idx="995">
                  <c:v>20070903</c:v>
                </c:pt>
                <c:pt idx="996">
                  <c:v>20070904</c:v>
                </c:pt>
                <c:pt idx="997">
                  <c:v>20070905</c:v>
                </c:pt>
                <c:pt idx="998">
                  <c:v>20070906</c:v>
                </c:pt>
                <c:pt idx="999">
                  <c:v>20070907</c:v>
                </c:pt>
                <c:pt idx="1000">
                  <c:v>20070910</c:v>
                </c:pt>
                <c:pt idx="1001">
                  <c:v>20070911</c:v>
                </c:pt>
                <c:pt idx="1002">
                  <c:v>20070912</c:v>
                </c:pt>
                <c:pt idx="1003">
                  <c:v>20070913</c:v>
                </c:pt>
                <c:pt idx="1004">
                  <c:v>20070914</c:v>
                </c:pt>
                <c:pt idx="1005">
                  <c:v>20070917</c:v>
                </c:pt>
                <c:pt idx="1006">
                  <c:v>20070919</c:v>
                </c:pt>
                <c:pt idx="1007">
                  <c:v>20070920</c:v>
                </c:pt>
                <c:pt idx="1008">
                  <c:v>20070921</c:v>
                </c:pt>
                <c:pt idx="1009">
                  <c:v>20070926</c:v>
                </c:pt>
                <c:pt idx="1010">
                  <c:v>20070927</c:v>
                </c:pt>
                <c:pt idx="1011">
                  <c:v>20070928</c:v>
                </c:pt>
                <c:pt idx="1012">
                  <c:v>20070929</c:v>
                </c:pt>
                <c:pt idx="1013">
                  <c:v>20071001</c:v>
                </c:pt>
                <c:pt idx="1014">
                  <c:v>20071002</c:v>
                </c:pt>
                <c:pt idx="1015">
                  <c:v>20071003</c:v>
                </c:pt>
                <c:pt idx="1016">
                  <c:v>20071004</c:v>
                </c:pt>
                <c:pt idx="1017">
                  <c:v>20071005</c:v>
                </c:pt>
                <c:pt idx="1018">
                  <c:v>20071008</c:v>
                </c:pt>
                <c:pt idx="1019">
                  <c:v>20071009</c:v>
                </c:pt>
                <c:pt idx="1020">
                  <c:v>20071011</c:v>
                </c:pt>
                <c:pt idx="1021">
                  <c:v>20071012</c:v>
                </c:pt>
                <c:pt idx="1022">
                  <c:v>20071015</c:v>
                </c:pt>
                <c:pt idx="1023">
                  <c:v>20071016</c:v>
                </c:pt>
                <c:pt idx="1024">
                  <c:v>20071017</c:v>
                </c:pt>
                <c:pt idx="1025">
                  <c:v>20071018</c:v>
                </c:pt>
                <c:pt idx="1026">
                  <c:v>20071019</c:v>
                </c:pt>
                <c:pt idx="1027">
                  <c:v>20071022</c:v>
                </c:pt>
                <c:pt idx="1028">
                  <c:v>20071023</c:v>
                </c:pt>
                <c:pt idx="1029">
                  <c:v>20071024</c:v>
                </c:pt>
                <c:pt idx="1030">
                  <c:v>20071025</c:v>
                </c:pt>
                <c:pt idx="1031">
                  <c:v>20071026</c:v>
                </c:pt>
                <c:pt idx="1032">
                  <c:v>20071029</c:v>
                </c:pt>
                <c:pt idx="1033">
                  <c:v>20071030</c:v>
                </c:pt>
                <c:pt idx="1034">
                  <c:v>20071031</c:v>
                </c:pt>
                <c:pt idx="1035">
                  <c:v>20071101</c:v>
                </c:pt>
                <c:pt idx="1036">
                  <c:v>20071102</c:v>
                </c:pt>
                <c:pt idx="1037">
                  <c:v>20071105</c:v>
                </c:pt>
                <c:pt idx="1038">
                  <c:v>20071106</c:v>
                </c:pt>
                <c:pt idx="1039">
                  <c:v>20071107</c:v>
                </c:pt>
                <c:pt idx="1040">
                  <c:v>20071108</c:v>
                </c:pt>
                <c:pt idx="1041">
                  <c:v>20071109</c:v>
                </c:pt>
                <c:pt idx="1042">
                  <c:v>20071112</c:v>
                </c:pt>
                <c:pt idx="1043">
                  <c:v>20071113</c:v>
                </c:pt>
                <c:pt idx="1044">
                  <c:v>20071114</c:v>
                </c:pt>
                <c:pt idx="1045">
                  <c:v>20071115</c:v>
                </c:pt>
                <c:pt idx="1046">
                  <c:v>20071116</c:v>
                </c:pt>
                <c:pt idx="1047">
                  <c:v>20071119</c:v>
                </c:pt>
                <c:pt idx="1048">
                  <c:v>20071120</c:v>
                </c:pt>
                <c:pt idx="1049">
                  <c:v>20071121</c:v>
                </c:pt>
                <c:pt idx="1050">
                  <c:v>20071122</c:v>
                </c:pt>
                <c:pt idx="1051">
                  <c:v>20071123</c:v>
                </c:pt>
                <c:pt idx="1052">
                  <c:v>20071126</c:v>
                </c:pt>
                <c:pt idx="1053">
                  <c:v>20071127</c:v>
                </c:pt>
                <c:pt idx="1054">
                  <c:v>20071128</c:v>
                </c:pt>
                <c:pt idx="1055">
                  <c:v>20071129</c:v>
                </c:pt>
                <c:pt idx="1056">
                  <c:v>20071130</c:v>
                </c:pt>
                <c:pt idx="1057">
                  <c:v>20071203</c:v>
                </c:pt>
                <c:pt idx="1058">
                  <c:v>20071204</c:v>
                </c:pt>
                <c:pt idx="1059">
                  <c:v>20071205</c:v>
                </c:pt>
                <c:pt idx="1060">
                  <c:v>20071206</c:v>
                </c:pt>
                <c:pt idx="1061">
                  <c:v>20071207</c:v>
                </c:pt>
                <c:pt idx="1062">
                  <c:v>20071210</c:v>
                </c:pt>
                <c:pt idx="1063">
                  <c:v>20071211</c:v>
                </c:pt>
                <c:pt idx="1064">
                  <c:v>20071212</c:v>
                </c:pt>
                <c:pt idx="1065">
                  <c:v>20071213</c:v>
                </c:pt>
                <c:pt idx="1066">
                  <c:v>20071214</c:v>
                </c:pt>
                <c:pt idx="1067">
                  <c:v>20071217</c:v>
                </c:pt>
                <c:pt idx="1068">
                  <c:v>20071218</c:v>
                </c:pt>
                <c:pt idx="1069">
                  <c:v>20071219</c:v>
                </c:pt>
                <c:pt idx="1070">
                  <c:v>20071220</c:v>
                </c:pt>
                <c:pt idx="1071">
                  <c:v>20071221</c:v>
                </c:pt>
                <c:pt idx="1072">
                  <c:v>20071224</c:v>
                </c:pt>
                <c:pt idx="1073">
                  <c:v>20071225</c:v>
                </c:pt>
                <c:pt idx="1074">
                  <c:v>20071226</c:v>
                </c:pt>
                <c:pt idx="1075">
                  <c:v>20071227</c:v>
                </c:pt>
                <c:pt idx="1076">
                  <c:v>20071228</c:v>
                </c:pt>
                <c:pt idx="1077">
                  <c:v>20071231</c:v>
                </c:pt>
                <c:pt idx="1078">
                  <c:v>20080102</c:v>
                </c:pt>
                <c:pt idx="1079">
                  <c:v>20080103</c:v>
                </c:pt>
                <c:pt idx="1080">
                  <c:v>20080104</c:v>
                </c:pt>
                <c:pt idx="1081">
                  <c:v>20080107</c:v>
                </c:pt>
                <c:pt idx="1082">
                  <c:v>20080108</c:v>
                </c:pt>
                <c:pt idx="1083">
                  <c:v>20080109</c:v>
                </c:pt>
                <c:pt idx="1084">
                  <c:v>20080110</c:v>
                </c:pt>
                <c:pt idx="1085">
                  <c:v>20080111</c:v>
                </c:pt>
                <c:pt idx="1086">
                  <c:v>20080114</c:v>
                </c:pt>
                <c:pt idx="1087">
                  <c:v>20080115</c:v>
                </c:pt>
                <c:pt idx="1088">
                  <c:v>20080116</c:v>
                </c:pt>
                <c:pt idx="1089">
                  <c:v>20080117</c:v>
                </c:pt>
                <c:pt idx="1090">
                  <c:v>20080118</c:v>
                </c:pt>
                <c:pt idx="1091">
                  <c:v>20080121</c:v>
                </c:pt>
                <c:pt idx="1092">
                  <c:v>20080122</c:v>
                </c:pt>
                <c:pt idx="1093">
                  <c:v>20080123</c:v>
                </c:pt>
                <c:pt idx="1094">
                  <c:v>20080124</c:v>
                </c:pt>
                <c:pt idx="1095">
                  <c:v>20080125</c:v>
                </c:pt>
                <c:pt idx="1096">
                  <c:v>20080128</c:v>
                </c:pt>
                <c:pt idx="1097">
                  <c:v>20080129</c:v>
                </c:pt>
                <c:pt idx="1098">
                  <c:v>20080130</c:v>
                </c:pt>
                <c:pt idx="1099">
                  <c:v>20080131</c:v>
                </c:pt>
                <c:pt idx="1100">
                  <c:v>20080201</c:v>
                </c:pt>
                <c:pt idx="1101">
                  <c:v>20080212</c:v>
                </c:pt>
                <c:pt idx="1102">
                  <c:v>20080213</c:v>
                </c:pt>
                <c:pt idx="1103">
                  <c:v>20080214</c:v>
                </c:pt>
                <c:pt idx="1104">
                  <c:v>20080215</c:v>
                </c:pt>
                <c:pt idx="1105">
                  <c:v>20080218</c:v>
                </c:pt>
                <c:pt idx="1106">
                  <c:v>20080219</c:v>
                </c:pt>
                <c:pt idx="1107">
                  <c:v>20080220</c:v>
                </c:pt>
                <c:pt idx="1108">
                  <c:v>20080221</c:v>
                </c:pt>
                <c:pt idx="1109">
                  <c:v>20080222</c:v>
                </c:pt>
                <c:pt idx="1110">
                  <c:v>20080225</c:v>
                </c:pt>
                <c:pt idx="1111">
                  <c:v>20080226</c:v>
                </c:pt>
                <c:pt idx="1112">
                  <c:v>20080227</c:v>
                </c:pt>
                <c:pt idx="1113">
                  <c:v>20080229</c:v>
                </c:pt>
                <c:pt idx="1114">
                  <c:v>20080303</c:v>
                </c:pt>
                <c:pt idx="1115">
                  <c:v>20080304</c:v>
                </c:pt>
                <c:pt idx="1116">
                  <c:v>20080305</c:v>
                </c:pt>
                <c:pt idx="1117">
                  <c:v>20080306</c:v>
                </c:pt>
                <c:pt idx="1118">
                  <c:v>20080307</c:v>
                </c:pt>
                <c:pt idx="1119">
                  <c:v>20080310</c:v>
                </c:pt>
                <c:pt idx="1120">
                  <c:v>20080311</c:v>
                </c:pt>
                <c:pt idx="1121">
                  <c:v>20080312</c:v>
                </c:pt>
                <c:pt idx="1122">
                  <c:v>20080313</c:v>
                </c:pt>
                <c:pt idx="1123">
                  <c:v>20080314</c:v>
                </c:pt>
                <c:pt idx="1124">
                  <c:v>20080317</c:v>
                </c:pt>
                <c:pt idx="1125">
                  <c:v>20080318</c:v>
                </c:pt>
                <c:pt idx="1126">
                  <c:v>20080319</c:v>
                </c:pt>
                <c:pt idx="1127">
                  <c:v>20080320</c:v>
                </c:pt>
                <c:pt idx="1128">
                  <c:v>20080321</c:v>
                </c:pt>
                <c:pt idx="1129">
                  <c:v>20080324</c:v>
                </c:pt>
                <c:pt idx="1130">
                  <c:v>20080325</c:v>
                </c:pt>
                <c:pt idx="1131">
                  <c:v>20080326</c:v>
                </c:pt>
                <c:pt idx="1132">
                  <c:v>20080327</c:v>
                </c:pt>
                <c:pt idx="1133">
                  <c:v>20080328</c:v>
                </c:pt>
                <c:pt idx="1134">
                  <c:v>20080331</c:v>
                </c:pt>
                <c:pt idx="1135">
                  <c:v>20080401</c:v>
                </c:pt>
                <c:pt idx="1136">
                  <c:v>20080402</c:v>
                </c:pt>
                <c:pt idx="1137">
                  <c:v>20080403</c:v>
                </c:pt>
                <c:pt idx="1138">
                  <c:v>20080407</c:v>
                </c:pt>
                <c:pt idx="1139">
                  <c:v>20080408</c:v>
                </c:pt>
                <c:pt idx="1140">
                  <c:v>20080409</c:v>
                </c:pt>
                <c:pt idx="1141">
                  <c:v>20080410</c:v>
                </c:pt>
                <c:pt idx="1142">
                  <c:v>20080411</c:v>
                </c:pt>
                <c:pt idx="1143">
                  <c:v>20080414</c:v>
                </c:pt>
                <c:pt idx="1144">
                  <c:v>20080415</c:v>
                </c:pt>
                <c:pt idx="1145">
                  <c:v>20080416</c:v>
                </c:pt>
                <c:pt idx="1146">
                  <c:v>20080417</c:v>
                </c:pt>
                <c:pt idx="1147">
                  <c:v>20080418</c:v>
                </c:pt>
                <c:pt idx="1148">
                  <c:v>20080421</c:v>
                </c:pt>
                <c:pt idx="1149">
                  <c:v>20080422</c:v>
                </c:pt>
                <c:pt idx="1150">
                  <c:v>20080423</c:v>
                </c:pt>
                <c:pt idx="1151">
                  <c:v>20080424</c:v>
                </c:pt>
                <c:pt idx="1152">
                  <c:v>20080425</c:v>
                </c:pt>
                <c:pt idx="1153">
                  <c:v>20080428</c:v>
                </c:pt>
                <c:pt idx="1154">
                  <c:v>20080429</c:v>
                </c:pt>
                <c:pt idx="1155">
                  <c:v>20080430</c:v>
                </c:pt>
                <c:pt idx="1156">
                  <c:v>20080502</c:v>
                </c:pt>
                <c:pt idx="1157">
                  <c:v>20080505</c:v>
                </c:pt>
                <c:pt idx="1158">
                  <c:v>20080506</c:v>
                </c:pt>
                <c:pt idx="1159">
                  <c:v>20080507</c:v>
                </c:pt>
                <c:pt idx="1160">
                  <c:v>20080508</c:v>
                </c:pt>
                <c:pt idx="1161">
                  <c:v>20080509</c:v>
                </c:pt>
                <c:pt idx="1162">
                  <c:v>20080512</c:v>
                </c:pt>
                <c:pt idx="1163">
                  <c:v>20080513</c:v>
                </c:pt>
                <c:pt idx="1164">
                  <c:v>20080514</c:v>
                </c:pt>
                <c:pt idx="1165">
                  <c:v>20080515</c:v>
                </c:pt>
                <c:pt idx="1166">
                  <c:v>20080516</c:v>
                </c:pt>
                <c:pt idx="1167">
                  <c:v>20080519</c:v>
                </c:pt>
                <c:pt idx="1168">
                  <c:v>20080520</c:v>
                </c:pt>
                <c:pt idx="1169">
                  <c:v>20080521</c:v>
                </c:pt>
                <c:pt idx="1170">
                  <c:v>20080522</c:v>
                </c:pt>
                <c:pt idx="1171">
                  <c:v>20080523</c:v>
                </c:pt>
                <c:pt idx="1172">
                  <c:v>20080526</c:v>
                </c:pt>
                <c:pt idx="1173">
                  <c:v>20080527</c:v>
                </c:pt>
                <c:pt idx="1174">
                  <c:v>20080528</c:v>
                </c:pt>
                <c:pt idx="1175">
                  <c:v>20080529</c:v>
                </c:pt>
                <c:pt idx="1176">
                  <c:v>20080530</c:v>
                </c:pt>
                <c:pt idx="1177">
                  <c:v>20080602</c:v>
                </c:pt>
                <c:pt idx="1178">
                  <c:v>20080603</c:v>
                </c:pt>
                <c:pt idx="1179">
                  <c:v>20080604</c:v>
                </c:pt>
                <c:pt idx="1180">
                  <c:v>20080605</c:v>
                </c:pt>
                <c:pt idx="1181">
                  <c:v>20080606</c:v>
                </c:pt>
                <c:pt idx="1182">
                  <c:v>20080609</c:v>
                </c:pt>
                <c:pt idx="1183">
                  <c:v>20080610</c:v>
                </c:pt>
                <c:pt idx="1184">
                  <c:v>20080611</c:v>
                </c:pt>
                <c:pt idx="1185">
                  <c:v>20080612</c:v>
                </c:pt>
                <c:pt idx="1186">
                  <c:v>20080613</c:v>
                </c:pt>
                <c:pt idx="1187">
                  <c:v>20080616</c:v>
                </c:pt>
                <c:pt idx="1188">
                  <c:v>20080617</c:v>
                </c:pt>
                <c:pt idx="1189">
                  <c:v>20080618</c:v>
                </c:pt>
                <c:pt idx="1190">
                  <c:v>20080619</c:v>
                </c:pt>
                <c:pt idx="1191">
                  <c:v>20080620</c:v>
                </c:pt>
                <c:pt idx="1192">
                  <c:v>20080623</c:v>
                </c:pt>
                <c:pt idx="1193">
                  <c:v>20080624</c:v>
                </c:pt>
                <c:pt idx="1194">
                  <c:v>20080625</c:v>
                </c:pt>
                <c:pt idx="1195">
                  <c:v>20080626</c:v>
                </c:pt>
                <c:pt idx="1196">
                  <c:v>20080627</c:v>
                </c:pt>
                <c:pt idx="1197">
                  <c:v>20080630</c:v>
                </c:pt>
                <c:pt idx="1198">
                  <c:v>20080701</c:v>
                </c:pt>
                <c:pt idx="1199">
                  <c:v>20080702</c:v>
                </c:pt>
                <c:pt idx="1200">
                  <c:v>20080703</c:v>
                </c:pt>
                <c:pt idx="1201">
                  <c:v>20080704</c:v>
                </c:pt>
                <c:pt idx="1202">
                  <c:v>20080707</c:v>
                </c:pt>
                <c:pt idx="1203">
                  <c:v>20080708</c:v>
                </c:pt>
                <c:pt idx="1204">
                  <c:v>20080709</c:v>
                </c:pt>
                <c:pt idx="1205">
                  <c:v>20080710</c:v>
                </c:pt>
                <c:pt idx="1206">
                  <c:v>20080711</c:v>
                </c:pt>
                <c:pt idx="1207">
                  <c:v>20080714</c:v>
                </c:pt>
                <c:pt idx="1208">
                  <c:v>20080715</c:v>
                </c:pt>
                <c:pt idx="1209">
                  <c:v>20080716</c:v>
                </c:pt>
                <c:pt idx="1210">
                  <c:v>20080717</c:v>
                </c:pt>
                <c:pt idx="1211">
                  <c:v>20080718</c:v>
                </c:pt>
                <c:pt idx="1212">
                  <c:v>20080721</c:v>
                </c:pt>
                <c:pt idx="1213">
                  <c:v>20080722</c:v>
                </c:pt>
                <c:pt idx="1214">
                  <c:v>20080723</c:v>
                </c:pt>
                <c:pt idx="1215">
                  <c:v>20080724</c:v>
                </c:pt>
                <c:pt idx="1216">
                  <c:v>20080725</c:v>
                </c:pt>
                <c:pt idx="1217">
                  <c:v>20080729</c:v>
                </c:pt>
                <c:pt idx="1218">
                  <c:v>20080730</c:v>
                </c:pt>
                <c:pt idx="1219">
                  <c:v>20080731</c:v>
                </c:pt>
                <c:pt idx="1220">
                  <c:v>20080801</c:v>
                </c:pt>
                <c:pt idx="1221">
                  <c:v>20080804</c:v>
                </c:pt>
                <c:pt idx="1222">
                  <c:v>20080805</c:v>
                </c:pt>
                <c:pt idx="1223">
                  <c:v>20080806</c:v>
                </c:pt>
                <c:pt idx="1224">
                  <c:v>20080807</c:v>
                </c:pt>
                <c:pt idx="1225">
                  <c:v>20080808</c:v>
                </c:pt>
                <c:pt idx="1226">
                  <c:v>20080811</c:v>
                </c:pt>
                <c:pt idx="1227">
                  <c:v>20080812</c:v>
                </c:pt>
                <c:pt idx="1228">
                  <c:v>20080813</c:v>
                </c:pt>
                <c:pt idx="1229">
                  <c:v>20080814</c:v>
                </c:pt>
                <c:pt idx="1230">
                  <c:v>20080815</c:v>
                </c:pt>
                <c:pt idx="1231">
                  <c:v>20080818</c:v>
                </c:pt>
                <c:pt idx="1232">
                  <c:v>20080819</c:v>
                </c:pt>
                <c:pt idx="1233">
                  <c:v>20080820</c:v>
                </c:pt>
                <c:pt idx="1234">
                  <c:v>20080821</c:v>
                </c:pt>
                <c:pt idx="1235">
                  <c:v>20080822</c:v>
                </c:pt>
                <c:pt idx="1236">
                  <c:v>20080825</c:v>
                </c:pt>
                <c:pt idx="1237">
                  <c:v>20080826</c:v>
                </c:pt>
                <c:pt idx="1238">
                  <c:v>20080827</c:v>
                </c:pt>
                <c:pt idx="1239">
                  <c:v>20080828</c:v>
                </c:pt>
                <c:pt idx="1240">
                  <c:v>20080829</c:v>
                </c:pt>
                <c:pt idx="1241">
                  <c:v>20080901</c:v>
                </c:pt>
                <c:pt idx="1242">
                  <c:v>20080902</c:v>
                </c:pt>
                <c:pt idx="1243">
                  <c:v>20080903</c:v>
                </c:pt>
                <c:pt idx="1244">
                  <c:v>20080904</c:v>
                </c:pt>
                <c:pt idx="1245">
                  <c:v>20080905</c:v>
                </c:pt>
                <c:pt idx="1246">
                  <c:v>20080908</c:v>
                </c:pt>
                <c:pt idx="1247">
                  <c:v>20080909</c:v>
                </c:pt>
                <c:pt idx="1248">
                  <c:v>20080910</c:v>
                </c:pt>
                <c:pt idx="1249">
                  <c:v>20080911</c:v>
                </c:pt>
                <c:pt idx="1250">
                  <c:v>20080912</c:v>
                </c:pt>
                <c:pt idx="1251">
                  <c:v>20080915</c:v>
                </c:pt>
                <c:pt idx="1252">
                  <c:v>20080916</c:v>
                </c:pt>
                <c:pt idx="1253">
                  <c:v>20080917</c:v>
                </c:pt>
                <c:pt idx="1254">
                  <c:v>20080918</c:v>
                </c:pt>
                <c:pt idx="1255">
                  <c:v>20080919</c:v>
                </c:pt>
                <c:pt idx="1256">
                  <c:v>20080922</c:v>
                </c:pt>
                <c:pt idx="1257">
                  <c:v>20080923</c:v>
                </c:pt>
                <c:pt idx="1258">
                  <c:v>20080924</c:v>
                </c:pt>
                <c:pt idx="1259">
                  <c:v>20080925</c:v>
                </c:pt>
                <c:pt idx="1260">
                  <c:v>20080926</c:v>
                </c:pt>
                <c:pt idx="1261">
                  <c:v>20080930</c:v>
                </c:pt>
                <c:pt idx="1262">
                  <c:v>20081001</c:v>
                </c:pt>
                <c:pt idx="1263">
                  <c:v>20081002</c:v>
                </c:pt>
                <c:pt idx="1264">
                  <c:v>20081003</c:v>
                </c:pt>
                <c:pt idx="1265">
                  <c:v>20081006</c:v>
                </c:pt>
                <c:pt idx="1266">
                  <c:v>20081007</c:v>
                </c:pt>
                <c:pt idx="1267">
                  <c:v>20081008</c:v>
                </c:pt>
                <c:pt idx="1268">
                  <c:v>20081009</c:v>
                </c:pt>
                <c:pt idx="1269">
                  <c:v>20081013</c:v>
                </c:pt>
                <c:pt idx="1270">
                  <c:v>20081014</c:v>
                </c:pt>
                <c:pt idx="1271">
                  <c:v>20081015</c:v>
                </c:pt>
                <c:pt idx="1272">
                  <c:v>20081016</c:v>
                </c:pt>
                <c:pt idx="1273">
                  <c:v>20081017</c:v>
                </c:pt>
                <c:pt idx="1274">
                  <c:v>20081020</c:v>
                </c:pt>
                <c:pt idx="1275">
                  <c:v>20081021</c:v>
                </c:pt>
                <c:pt idx="1276">
                  <c:v>20081022</c:v>
                </c:pt>
                <c:pt idx="1277">
                  <c:v>20081023</c:v>
                </c:pt>
                <c:pt idx="1278">
                  <c:v>20081024</c:v>
                </c:pt>
                <c:pt idx="1279">
                  <c:v>20081027</c:v>
                </c:pt>
                <c:pt idx="1280">
                  <c:v>20081028</c:v>
                </c:pt>
                <c:pt idx="1281">
                  <c:v>20081029</c:v>
                </c:pt>
                <c:pt idx="1282">
                  <c:v>20081030</c:v>
                </c:pt>
                <c:pt idx="1283">
                  <c:v>20081031</c:v>
                </c:pt>
                <c:pt idx="1284">
                  <c:v>20081103</c:v>
                </c:pt>
                <c:pt idx="1285">
                  <c:v>20081104</c:v>
                </c:pt>
                <c:pt idx="1286">
                  <c:v>20081105</c:v>
                </c:pt>
                <c:pt idx="1287">
                  <c:v>20081106</c:v>
                </c:pt>
                <c:pt idx="1288">
                  <c:v>20081107</c:v>
                </c:pt>
                <c:pt idx="1289">
                  <c:v>20081110</c:v>
                </c:pt>
                <c:pt idx="1290">
                  <c:v>20081111</c:v>
                </c:pt>
                <c:pt idx="1291">
                  <c:v>20081112</c:v>
                </c:pt>
                <c:pt idx="1292">
                  <c:v>20081113</c:v>
                </c:pt>
                <c:pt idx="1293">
                  <c:v>20081114</c:v>
                </c:pt>
                <c:pt idx="1294">
                  <c:v>20081117</c:v>
                </c:pt>
                <c:pt idx="1295">
                  <c:v>20081118</c:v>
                </c:pt>
                <c:pt idx="1296">
                  <c:v>20081119</c:v>
                </c:pt>
                <c:pt idx="1297">
                  <c:v>20081120</c:v>
                </c:pt>
                <c:pt idx="1298">
                  <c:v>20081121</c:v>
                </c:pt>
                <c:pt idx="1299">
                  <c:v>20081124</c:v>
                </c:pt>
                <c:pt idx="1300">
                  <c:v>20081125</c:v>
                </c:pt>
                <c:pt idx="1301">
                  <c:v>20081126</c:v>
                </c:pt>
                <c:pt idx="1302">
                  <c:v>20081127</c:v>
                </c:pt>
                <c:pt idx="1303">
                  <c:v>20081128</c:v>
                </c:pt>
                <c:pt idx="1304">
                  <c:v>20081201</c:v>
                </c:pt>
                <c:pt idx="1305">
                  <c:v>20081202</c:v>
                </c:pt>
                <c:pt idx="1306">
                  <c:v>20081203</c:v>
                </c:pt>
                <c:pt idx="1307">
                  <c:v>20081204</c:v>
                </c:pt>
                <c:pt idx="1308">
                  <c:v>20081205</c:v>
                </c:pt>
                <c:pt idx="1309">
                  <c:v>20081208</c:v>
                </c:pt>
                <c:pt idx="1310">
                  <c:v>20081209</c:v>
                </c:pt>
                <c:pt idx="1311">
                  <c:v>20081210</c:v>
                </c:pt>
                <c:pt idx="1312">
                  <c:v>20081211</c:v>
                </c:pt>
                <c:pt idx="1313">
                  <c:v>20081212</c:v>
                </c:pt>
                <c:pt idx="1314">
                  <c:v>20081215</c:v>
                </c:pt>
                <c:pt idx="1315">
                  <c:v>20081216</c:v>
                </c:pt>
                <c:pt idx="1316">
                  <c:v>20081217</c:v>
                </c:pt>
                <c:pt idx="1317">
                  <c:v>20081218</c:v>
                </c:pt>
                <c:pt idx="1318">
                  <c:v>20081219</c:v>
                </c:pt>
                <c:pt idx="1319">
                  <c:v>20081222</c:v>
                </c:pt>
                <c:pt idx="1320">
                  <c:v>20081223</c:v>
                </c:pt>
                <c:pt idx="1321">
                  <c:v>20081224</c:v>
                </c:pt>
                <c:pt idx="1322">
                  <c:v>20081225</c:v>
                </c:pt>
                <c:pt idx="1323">
                  <c:v>20081226</c:v>
                </c:pt>
                <c:pt idx="1324">
                  <c:v>20081229</c:v>
                </c:pt>
                <c:pt idx="1325">
                  <c:v>20081230</c:v>
                </c:pt>
                <c:pt idx="1326">
                  <c:v>20081231</c:v>
                </c:pt>
                <c:pt idx="1327">
                  <c:v>20090105</c:v>
                </c:pt>
                <c:pt idx="1328">
                  <c:v>20090106</c:v>
                </c:pt>
                <c:pt idx="1329">
                  <c:v>20090107</c:v>
                </c:pt>
                <c:pt idx="1330">
                  <c:v>20090108</c:v>
                </c:pt>
                <c:pt idx="1331">
                  <c:v>20090109</c:v>
                </c:pt>
                <c:pt idx="1332">
                  <c:v>20090110</c:v>
                </c:pt>
                <c:pt idx="1333">
                  <c:v>20090112</c:v>
                </c:pt>
                <c:pt idx="1334">
                  <c:v>20090113</c:v>
                </c:pt>
                <c:pt idx="1335">
                  <c:v>20090114</c:v>
                </c:pt>
                <c:pt idx="1336">
                  <c:v>20090115</c:v>
                </c:pt>
                <c:pt idx="1337">
                  <c:v>20090116</c:v>
                </c:pt>
                <c:pt idx="1338">
                  <c:v>20090117</c:v>
                </c:pt>
                <c:pt idx="1339">
                  <c:v>20090119</c:v>
                </c:pt>
                <c:pt idx="1340">
                  <c:v>20090120</c:v>
                </c:pt>
                <c:pt idx="1341">
                  <c:v>20090121</c:v>
                </c:pt>
                <c:pt idx="1342">
                  <c:v>20090202</c:v>
                </c:pt>
                <c:pt idx="1343">
                  <c:v>20090203</c:v>
                </c:pt>
                <c:pt idx="1344">
                  <c:v>20090204</c:v>
                </c:pt>
                <c:pt idx="1345">
                  <c:v>20090205</c:v>
                </c:pt>
                <c:pt idx="1346">
                  <c:v>20090206</c:v>
                </c:pt>
                <c:pt idx="1347">
                  <c:v>20090209</c:v>
                </c:pt>
                <c:pt idx="1348">
                  <c:v>20090210</c:v>
                </c:pt>
                <c:pt idx="1349">
                  <c:v>20090211</c:v>
                </c:pt>
                <c:pt idx="1350">
                  <c:v>20090212</c:v>
                </c:pt>
                <c:pt idx="1351">
                  <c:v>20090213</c:v>
                </c:pt>
                <c:pt idx="1352">
                  <c:v>20090216</c:v>
                </c:pt>
                <c:pt idx="1353">
                  <c:v>20090217</c:v>
                </c:pt>
                <c:pt idx="1354">
                  <c:v>20090218</c:v>
                </c:pt>
                <c:pt idx="1355">
                  <c:v>20090219</c:v>
                </c:pt>
                <c:pt idx="1356">
                  <c:v>20090220</c:v>
                </c:pt>
                <c:pt idx="1357">
                  <c:v>20090223</c:v>
                </c:pt>
                <c:pt idx="1358">
                  <c:v>20090224</c:v>
                </c:pt>
                <c:pt idx="1359">
                  <c:v>20090225</c:v>
                </c:pt>
                <c:pt idx="1360">
                  <c:v>20090226</c:v>
                </c:pt>
                <c:pt idx="1361">
                  <c:v>20090227</c:v>
                </c:pt>
                <c:pt idx="1362">
                  <c:v>20090302</c:v>
                </c:pt>
                <c:pt idx="1363">
                  <c:v>20090303</c:v>
                </c:pt>
                <c:pt idx="1364">
                  <c:v>20090304</c:v>
                </c:pt>
                <c:pt idx="1365">
                  <c:v>20090305</c:v>
                </c:pt>
                <c:pt idx="1366">
                  <c:v>20090306</c:v>
                </c:pt>
                <c:pt idx="1367">
                  <c:v>20090309</c:v>
                </c:pt>
                <c:pt idx="1368">
                  <c:v>20090310</c:v>
                </c:pt>
                <c:pt idx="1369">
                  <c:v>20090311</c:v>
                </c:pt>
                <c:pt idx="1370">
                  <c:v>20090312</c:v>
                </c:pt>
                <c:pt idx="1371">
                  <c:v>20090313</c:v>
                </c:pt>
                <c:pt idx="1372">
                  <c:v>20090316</c:v>
                </c:pt>
                <c:pt idx="1373">
                  <c:v>20090317</c:v>
                </c:pt>
                <c:pt idx="1374">
                  <c:v>20090318</c:v>
                </c:pt>
                <c:pt idx="1375">
                  <c:v>20090319</c:v>
                </c:pt>
                <c:pt idx="1376">
                  <c:v>20090320</c:v>
                </c:pt>
                <c:pt idx="1377">
                  <c:v>20090323</c:v>
                </c:pt>
                <c:pt idx="1378">
                  <c:v>20090324</c:v>
                </c:pt>
                <c:pt idx="1379">
                  <c:v>20090325</c:v>
                </c:pt>
                <c:pt idx="1380">
                  <c:v>20090326</c:v>
                </c:pt>
                <c:pt idx="1381">
                  <c:v>20090327</c:v>
                </c:pt>
                <c:pt idx="1382">
                  <c:v>20090330</c:v>
                </c:pt>
                <c:pt idx="1383">
                  <c:v>20090331</c:v>
                </c:pt>
                <c:pt idx="1384">
                  <c:v>20090401</c:v>
                </c:pt>
                <c:pt idx="1385">
                  <c:v>20090402</c:v>
                </c:pt>
                <c:pt idx="1386">
                  <c:v>20090403</c:v>
                </c:pt>
                <c:pt idx="1387">
                  <c:v>20090406</c:v>
                </c:pt>
                <c:pt idx="1388">
                  <c:v>20090407</c:v>
                </c:pt>
                <c:pt idx="1389">
                  <c:v>20090408</c:v>
                </c:pt>
                <c:pt idx="1390">
                  <c:v>20090409</c:v>
                </c:pt>
                <c:pt idx="1391">
                  <c:v>20090410</c:v>
                </c:pt>
                <c:pt idx="1392">
                  <c:v>20090413</c:v>
                </c:pt>
                <c:pt idx="1393">
                  <c:v>20090414</c:v>
                </c:pt>
                <c:pt idx="1394">
                  <c:v>20090415</c:v>
                </c:pt>
                <c:pt idx="1395">
                  <c:v>20090416</c:v>
                </c:pt>
                <c:pt idx="1396">
                  <c:v>20090417</c:v>
                </c:pt>
                <c:pt idx="1397">
                  <c:v>20090420</c:v>
                </c:pt>
                <c:pt idx="1398">
                  <c:v>20090421</c:v>
                </c:pt>
                <c:pt idx="1399">
                  <c:v>20090422</c:v>
                </c:pt>
                <c:pt idx="1400">
                  <c:v>20090423</c:v>
                </c:pt>
                <c:pt idx="1401">
                  <c:v>20090424</c:v>
                </c:pt>
                <c:pt idx="1402">
                  <c:v>20090427</c:v>
                </c:pt>
                <c:pt idx="1403">
                  <c:v>20090428</c:v>
                </c:pt>
                <c:pt idx="1404">
                  <c:v>20090429</c:v>
                </c:pt>
                <c:pt idx="1405">
                  <c:v>20090430</c:v>
                </c:pt>
                <c:pt idx="1406">
                  <c:v>20090504</c:v>
                </c:pt>
                <c:pt idx="1407">
                  <c:v>20090505</c:v>
                </c:pt>
                <c:pt idx="1408">
                  <c:v>20090506</c:v>
                </c:pt>
                <c:pt idx="1409">
                  <c:v>20090507</c:v>
                </c:pt>
                <c:pt idx="1410">
                  <c:v>20090508</c:v>
                </c:pt>
                <c:pt idx="1411">
                  <c:v>20090511</c:v>
                </c:pt>
                <c:pt idx="1412">
                  <c:v>20090512</c:v>
                </c:pt>
                <c:pt idx="1413">
                  <c:v>20090513</c:v>
                </c:pt>
                <c:pt idx="1414">
                  <c:v>20090514</c:v>
                </c:pt>
                <c:pt idx="1415">
                  <c:v>20090515</c:v>
                </c:pt>
                <c:pt idx="1416">
                  <c:v>20090518</c:v>
                </c:pt>
                <c:pt idx="1417">
                  <c:v>20090519</c:v>
                </c:pt>
                <c:pt idx="1418">
                  <c:v>20090520</c:v>
                </c:pt>
                <c:pt idx="1419">
                  <c:v>20090521</c:v>
                </c:pt>
                <c:pt idx="1420">
                  <c:v>20090522</c:v>
                </c:pt>
                <c:pt idx="1421">
                  <c:v>20090525</c:v>
                </c:pt>
                <c:pt idx="1422">
                  <c:v>20090526</c:v>
                </c:pt>
                <c:pt idx="1423">
                  <c:v>20090527</c:v>
                </c:pt>
                <c:pt idx="1424">
                  <c:v>20090601</c:v>
                </c:pt>
                <c:pt idx="1425">
                  <c:v>20090602</c:v>
                </c:pt>
                <c:pt idx="1426">
                  <c:v>20090603</c:v>
                </c:pt>
                <c:pt idx="1427">
                  <c:v>20090604</c:v>
                </c:pt>
                <c:pt idx="1428">
                  <c:v>20090605</c:v>
                </c:pt>
                <c:pt idx="1429">
                  <c:v>20090606</c:v>
                </c:pt>
                <c:pt idx="1430">
                  <c:v>20090608</c:v>
                </c:pt>
                <c:pt idx="1431">
                  <c:v>20090609</c:v>
                </c:pt>
                <c:pt idx="1432">
                  <c:v>20090610</c:v>
                </c:pt>
                <c:pt idx="1433">
                  <c:v>20090611</c:v>
                </c:pt>
                <c:pt idx="1434">
                  <c:v>20090612</c:v>
                </c:pt>
                <c:pt idx="1435">
                  <c:v>20090615</c:v>
                </c:pt>
                <c:pt idx="1436">
                  <c:v>20090616</c:v>
                </c:pt>
                <c:pt idx="1437">
                  <c:v>20090617</c:v>
                </c:pt>
                <c:pt idx="1438">
                  <c:v>20090618</c:v>
                </c:pt>
                <c:pt idx="1439">
                  <c:v>20090619</c:v>
                </c:pt>
                <c:pt idx="1440">
                  <c:v>20090622</c:v>
                </c:pt>
                <c:pt idx="1441">
                  <c:v>20090623</c:v>
                </c:pt>
                <c:pt idx="1442">
                  <c:v>20090624</c:v>
                </c:pt>
                <c:pt idx="1443">
                  <c:v>20090625</c:v>
                </c:pt>
                <c:pt idx="1444">
                  <c:v>20090626</c:v>
                </c:pt>
                <c:pt idx="1445">
                  <c:v>20090629</c:v>
                </c:pt>
                <c:pt idx="1446">
                  <c:v>20090630</c:v>
                </c:pt>
                <c:pt idx="1447">
                  <c:v>20090701</c:v>
                </c:pt>
                <c:pt idx="1448">
                  <c:v>20090702</c:v>
                </c:pt>
                <c:pt idx="1449">
                  <c:v>20090703</c:v>
                </c:pt>
                <c:pt idx="1450">
                  <c:v>20090706</c:v>
                </c:pt>
                <c:pt idx="1451">
                  <c:v>20090707</c:v>
                </c:pt>
                <c:pt idx="1452">
                  <c:v>20090708</c:v>
                </c:pt>
                <c:pt idx="1453">
                  <c:v>20090709</c:v>
                </c:pt>
                <c:pt idx="1454">
                  <c:v>20090710</c:v>
                </c:pt>
                <c:pt idx="1455">
                  <c:v>20090713</c:v>
                </c:pt>
                <c:pt idx="1456">
                  <c:v>20090714</c:v>
                </c:pt>
                <c:pt idx="1457">
                  <c:v>20090715</c:v>
                </c:pt>
                <c:pt idx="1458">
                  <c:v>20090716</c:v>
                </c:pt>
                <c:pt idx="1459">
                  <c:v>20090717</c:v>
                </c:pt>
                <c:pt idx="1460">
                  <c:v>20090720</c:v>
                </c:pt>
                <c:pt idx="1461">
                  <c:v>20090721</c:v>
                </c:pt>
                <c:pt idx="1462">
                  <c:v>20090722</c:v>
                </c:pt>
                <c:pt idx="1463">
                  <c:v>20090723</c:v>
                </c:pt>
                <c:pt idx="1464">
                  <c:v>20090724</c:v>
                </c:pt>
                <c:pt idx="1465">
                  <c:v>20090727</c:v>
                </c:pt>
                <c:pt idx="1466">
                  <c:v>20090728</c:v>
                </c:pt>
                <c:pt idx="1467">
                  <c:v>20090729</c:v>
                </c:pt>
                <c:pt idx="1468">
                  <c:v>20090730</c:v>
                </c:pt>
                <c:pt idx="1469">
                  <c:v>20090731</c:v>
                </c:pt>
                <c:pt idx="1470">
                  <c:v>20090803</c:v>
                </c:pt>
                <c:pt idx="1471">
                  <c:v>20090804</c:v>
                </c:pt>
                <c:pt idx="1472">
                  <c:v>20090805</c:v>
                </c:pt>
                <c:pt idx="1473">
                  <c:v>20090806</c:v>
                </c:pt>
                <c:pt idx="1474">
                  <c:v>20090810</c:v>
                </c:pt>
                <c:pt idx="1475">
                  <c:v>20090811</c:v>
                </c:pt>
                <c:pt idx="1476">
                  <c:v>20090812</c:v>
                </c:pt>
                <c:pt idx="1477">
                  <c:v>20090813</c:v>
                </c:pt>
                <c:pt idx="1478">
                  <c:v>20090814</c:v>
                </c:pt>
                <c:pt idx="1479">
                  <c:v>20090817</c:v>
                </c:pt>
                <c:pt idx="1480">
                  <c:v>20090818</c:v>
                </c:pt>
                <c:pt idx="1481">
                  <c:v>20090819</c:v>
                </c:pt>
                <c:pt idx="1482">
                  <c:v>20090820</c:v>
                </c:pt>
                <c:pt idx="1483">
                  <c:v>20090821</c:v>
                </c:pt>
                <c:pt idx="1484">
                  <c:v>20090824</c:v>
                </c:pt>
                <c:pt idx="1485">
                  <c:v>20090825</c:v>
                </c:pt>
                <c:pt idx="1486">
                  <c:v>20090826</c:v>
                </c:pt>
                <c:pt idx="1487">
                  <c:v>20090827</c:v>
                </c:pt>
                <c:pt idx="1488">
                  <c:v>20090828</c:v>
                </c:pt>
                <c:pt idx="1489">
                  <c:v>20090831</c:v>
                </c:pt>
                <c:pt idx="1490">
                  <c:v>20090901</c:v>
                </c:pt>
                <c:pt idx="1491">
                  <c:v>20090902</c:v>
                </c:pt>
                <c:pt idx="1492">
                  <c:v>20090903</c:v>
                </c:pt>
                <c:pt idx="1493">
                  <c:v>20090904</c:v>
                </c:pt>
                <c:pt idx="1494">
                  <c:v>20090907</c:v>
                </c:pt>
                <c:pt idx="1495">
                  <c:v>20090908</c:v>
                </c:pt>
                <c:pt idx="1496">
                  <c:v>20090909</c:v>
                </c:pt>
                <c:pt idx="1497">
                  <c:v>20090910</c:v>
                </c:pt>
                <c:pt idx="1498">
                  <c:v>20090911</c:v>
                </c:pt>
                <c:pt idx="1499">
                  <c:v>20090914</c:v>
                </c:pt>
                <c:pt idx="1500">
                  <c:v>20090915</c:v>
                </c:pt>
                <c:pt idx="1501">
                  <c:v>20090916</c:v>
                </c:pt>
                <c:pt idx="1502">
                  <c:v>20090917</c:v>
                </c:pt>
                <c:pt idx="1503">
                  <c:v>20090918</c:v>
                </c:pt>
                <c:pt idx="1504">
                  <c:v>20090921</c:v>
                </c:pt>
                <c:pt idx="1505">
                  <c:v>20090922</c:v>
                </c:pt>
                <c:pt idx="1506">
                  <c:v>20090923</c:v>
                </c:pt>
                <c:pt idx="1507">
                  <c:v>20090924</c:v>
                </c:pt>
                <c:pt idx="1508">
                  <c:v>20090925</c:v>
                </c:pt>
                <c:pt idx="1509">
                  <c:v>20090928</c:v>
                </c:pt>
                <c:pt idx="1510">
                  <c:v>20090929</c:v>
                </c:pt>
                <c:pt idx="1511">
                  <c:v>20090930</c:v>
                </c:pt>
                <c:pt idx="1512">
                  <c:v>20091001</c:v>
                </c:pt>
                <c:pt idx="1513">
                  <c:v>20091002</c:v>
                </c:pt>
                <c:pt idx="1514">
                  <c:v>20091005</c:v>
                </c:pt>
                <c:pt idx="1515">
                  <c:v>20091006</c:v>
                </c:pt>
                <c:pt idx="1516">
                  <c:v>20091007</c:v>
                </c:pt>
                <c:pt idx="1517">
                  <c:v>20091008</c:v>
                </c:pt>
                <c:pt idx="1518">
                  <c:v>20091009</c:v>
                </c:pt>
                <c:pt idx="1519">
                  <c:v>20091012</c:v>
                </c:pt>
                <c:pt idx="1520">
                  <c:v>20091013</c:v>
                </c:pt>
                <c:pt idx="1521">
                  <c:v>20091014</c:v>
                </c:pt>
                <c:pt idx="1522">
                  <c:v>20091015</c:v>
                </c:pt>
                <c:pt idx="1523">
                  <c:v>20091016</c:v>
                </c:pt>
                <c:pt idx="1524">
                  <c:v>20091019</c:v>
                </c:pt>
                <c:pt idx="1525">
                  <c:v>20091020</c:v>
                </c:pt>
                <c:pt idx="1526">
                  <c:v>20091021</c:v>
                </c:pt>
                <c:pt idx="1527">
                  <c:v>20091022</c:v>
                </c:pt>
                <c:pt idx="1528">
                  <c:v>20091023</c:v>
                </c:pt>
                <c:pt idx="1529">
                  <c:v>20091026</c:v>
                </c:pt>
                <c:pt idx="1530">
                  <c:v>20091027</c:v>
                </c:pt>
                <c:pt idx="1531">
                  <c:v>20091028</c:v>
                </c:pt>
                <c:pt idx="1532">
                  <c:v>20091029</c:v>
                </c:pt>
                <c:pt idx="1533">
                  <c:v>20091030</c:v>
                </c:pt>
                <c:pt idx="1534">
                  <c:v>20091102</c:v>
                </c:pt>
                <c:pt idx="1535">
                  <c:v>20091103</c:v>
                </c:pt>
                <c:pt idx="1536">
                  <c:v>20091104</c:v>
                </c:pt>
                <c:pt idx="1537">
                  <c:v>20091105</c:v>
                </c:pt>
                <c:pt idx="1538">
                  <c:v>20091106</c:v>
                </c:pt>
                <c:pt idx="1539">
                  <c:v>20091109</c:v>
                </c:pt>
                <c:pt idx="1540">
                  <c:v>20091110</c:v>
                </c:pt>
                <c:pt idx="1541">
                  <c:v>20091111</c:v>
                </c:pt>
                <c:pt idx="1542">
                  <c:v>20091112</c:v>
                </c:pt>
                <c:pt idx="1543">
                  <c:v>20091113</c:v>
                </c:pt>
                <c:pt idx="1544">
                  <c:v>20091116</c:v>
                </c:pt>
                <c:pt idx="1545">
                  <c:v>20091117</c:v>
                </c:pt>
                <c:pt idx="1546">
                  <c:v>20091118</c:v>
                </c:pt>
                <c:pt idx="1547">
                  <c:v>20091119</c:v>
                </c:pt>
                <c:pt idx="1548">
                  <c:v>20091120</c:v>
                </c:pt>
                <c:pt idx="1549">
                  <c:v>20091123</c:v>
                </c:pt>
                <c:pt idx="1550">
                  <c:v>20091124</c:v>
                </c:pt>
                <c:pt idx="1551">
                  <c:v>20091125</c:v>
                </c:pt>
                <c:pt idx="1552">
                  <c:v>20091126</c:v>
                </c:pt>
                <c:pt idx="1553">
                  <c:v>20091127</c:v>
                </c:pt>
                <c:pt idx="1554">
                  <c:v>20091130</c:v>
                </c:pt>
                <c:pt idx="1555">
                  <c:v>20091201</c:v>
                </c:pt>
                <c:pt idx="1556">
                  <c:v>20091202</c:v>
                </c:pt>
                <c:pt idx="1557">
                  <c:v>20091203</c:v>
                </c:pt>
                <c:pt idx="1558">
                  <c:v>20091204</c:v>
                </c:pt>
                <c:pt idx="1559">
                  <c:v>20091207</c:v>
                </c:pt>
                <c:pt idx="1560">
                  <c:v>20091208</c:v>
                </c:pt>
                <c:pt idx="1561">
                  <c:v>20091209</c:v>
                </c:pt>
                <c:pt idx="1562">
                  <c:v>20091210</c:v>
                </c:pt>
                <c:pt idx="1563">
                  <c:v>20091211</c:v>
                </c:pt>
                <c:pt idx="1564">
                  <c:v>20091214</c:v>
                </c:pt>
                <c:pt idx="1565">
                  <c:v>20091215</c:v>
                </c:pt>
                <c:pt idx="1566">
                  <c:v>20091216</c:v>
                </c:pt>
                <c:pt idx="1567">
                  <c:v>20091217</c:v>
                </c:pt>
                <c:pt idx="1568">
                  <c:v>20091218</c:v>
                </c:pt>
                <c:pt idx="1569">
                  <c:v>20091221</c:v>
                </c:pt>
                <c:pt idx="1570">
                  <c:v>20091222</c:v>
                </c:pt>
                <c:pt idx="1571">
                  <c:v>20091223</c:v>
                </c:pt>
                <c:pt idx="1572">
                  <c:v>20091224</c:v>
                </c:pt>
                <c:pt idx="1573">
                  <c:v>20091225</c:v>
                </c:pt>
                <c:pt idx="1574">
                  <c:v>20091228</c:v>
                </c:pt>
                <c:pt idx="1575">
                  <c:v>20091229</c:v>
                </c:pt>
                <c:pt idx="1576">
                  <c:v>20091230</c:v>
                </c:pt>
                <c:pt idx="1577">
                  <c:v>20091231</c:v>
                </c:pt>
                <c:pt idx="1578">
                  <c:v>20100104</c:v>
                </c:pt>
                <c:pt idx="1579">
                  <c:v>20100105</c:v>
                </c:pt>
                <c:pt idx="1580">
                  <c:v>20100106</c:v>
                </c:pt>
                <c:pt idx="1581">
                  <c:v>20100107</c:v>
                </c:pt>
                <c:pt idx="1582">
                  <c:v>20100108</c:v>
                </c:pt>
                <c:pt idx="1583">
                  <c:v>20100111</c:v>
                </c:pt>
                <c:pt idx="1584">
                  <c:v>20100112</c:v>
                </c:pt>
                <c:pt idx="1585">
                  <c:v>20100113</c:v>
                </c:pt>
                <c:pt idx="1586">
                  <c:v>20100114</c:v>
                </c:pt>
                <c:pt idx="1587">
                  <c:v>20100115</c:v>
                </c:pt>
                <c:pt idx="1588">
                  <c:v>20100118</c:v>
                </c:pt>
                <c:pt idx="1589">
                  <c:v>20100119</c:v>
                </c:pt>
                <c:pt idx="1590">
                  <c:v>20100120</c:v>
                </c:pt>
                <c:pt idx="1591">
                  <c:v>20100121</c:v>
                </c:pt>
                <c:pt idx="1592">
                  <c:v>20100122</c:v>
                </c:pt>
                <c:pt idx="1593">
                  <c:v>20100125</c:v>
                </c:pt>
                <c:pt idx="1594">
                  <c:v>20100126</c:v>
                </c:pt>
                <c:pt idx="1595">
                  <c:v>20100127</c:v>
                </c:pt>
                <c:pt idx="1596">
                  <c:v>20100128</c:v>
                </c:pt>
                <c:pt idx="1597">
                  <c:v>20100129</c:v>
                </c:pt>
                <c:pt idx="1598">
                  <c:v>20100201</c:v>
                </c:pt>
                <c:pt idx="1599">
                  <c:v>20100202</c:v>
                </c:pt>
                <c:pt idx="1600">
                  <c:v>20100203</c:v>
                </c:pt>
                <c:pt idx="1601">
                  <c:v>20100204</c:v>
                </c:pt>
                <c:pt idx="1602">
                  <c:v>20100205</c:v>
                </c:pt>
                <c:pt idx="1603">
                  <c:v>20100206</c:v>
                </c:pt>
                <c:pt idx="1604">
                  <c:v>20100208</c:v>
                </c:pt>
                <c:pt idx="1605">
                  <c:v>20100209</c:v>
                </c:pt>
                <c:pt idx="1606">
                  <c:v>20100210</c:v>
                </c:pt>
                <c:pt idx="1607">
                  <c:v>20100222</c:v>
                </c:pt>
                <c:pt idx="1608">
                  <c:v>20100223</c:v>
                </c:pt>
                <c:pt idx="1609">
                  <c:v>20100224</c:v>
                </c:pt>
                <c:pt idx="1610">
                  <c:v>20100225</c:v>
                </c:pt>
                <c:pt idx="1611">
                  <c:v>20100226</c:v>
                </c:pt>
                <c:pt idx="1612">
                  <c:v>20100301</c:v>
                </c:pt>
                <c:pt idx="1613">
                  <c:v>20100302</c:v>
                </c:pt>
                <c:pt idx="1614">
                  <c:v>20100303</c:v>
                </c:pt>
                <c:pt idx="1615">
                  <c:v>20100304</c:v>
                </c:pt>
                <c:pt idx="1616">
                  <c:v>20100305</c:v>
                </c:pt>
                <c:pt idx="1617">
                  <c:v>20100308</c:v>
                </c:pt>
                <c:pt idx="1618">
                  <c:v>20100309</c:v>
                </c:pt>
                <c:pt idx="1619">
                  <c:v>20100310</c:v>
                </c:pt>
                <c:pt idx="1620">
                  <c:v>20100311</c:v>
                </c:pt>
                <c:pt idx="1621">
                  <c:v>20100312</c:v>
                </c:pt>
                <c:pt idx="1622">
                  <c:v>20100315</c:v>
                </c:pt>
                <c:pt idx="1623">
                  <c:v>20100316</c:v>
                </c:pt>
                <c:pt idx="1624">
                  <c:v>20100317</c:v>
                </c:pt>
                <c:pt idx="1625">
                  <c:v>20100318</c:v>
                </c:pt>
                <c:pt idx="1626">
                  <c:v>20100319</c:v>
                </c:pt>
                <c:pt idx="1627">
                  <c:v>20100322</c:v>
                </c:pt>
                <c:pt idx="1628">
                  <c:v>20100323</c:v>
                </c:pt>
                <c:pt idx="1629">
                  <c:v>20100324</c:v>
                </c:pt>
                <c:pt idx="1630">
                  <c:v>20100325</c:v>
                </c:pt>
                <c:pt idx="1631">
                  <c:v>20100326</c:v>
                </c:pt>
                <c:pt idx="1632">
                  <c:v>20100329</c:v>
                </c:pt>
                <c:pt idx="1633">
                  <c:v>20100330</c:v>
                </c:pt>
                <c:pt idx="1634">
                  <c:v>20100331</c:v>
                </c:pt>
                <c:pt idx="1635">
                  <c:v>20100401</c:v>
                </c:pt>
                <c:pt idx="1636">
                  <c:v>20100402</c:v>
                </c:pt>
                <c:pt idx="1637">
                  <c:v>20100406</c:v>
                </c:pt>
                <c:pt idx="1638">
                  <c:v>20100407</c:v>
                </c:pt>
                <c:pt idx="1639">
                  <c:v>20100408</c:v>
                </c:pt>
                <c:pt idx="1640">
                  <c:v>20100409</c:v>
                </c:pt>
                <c:pt idx="1641">
                  <c:v>20100412</c:v>
                </c:pt>
                <c:pt idx="1642">
                  <c:v>20100413</c:v>
                </c:pt>
                <c:pt idx="1643">
                  <c:v>20100414</c:v>
                </c:pt>
                <c:pt idx="1644">
                  <c:v>20100415</c:v>
                </c:pt>
                <c:pt idx="1645">
                  <c:v>20100416</c:v>
                </c:pt>
                <c:pt idx="1646">
                  <c:v>20100419</c:v>
                </c:pt>
                <c:pt idx="1647">
                  <c:v>20100420</c:v>
                </c:pt>
                <c:pt idx="1648">
                  <c:v>20100421</c:v>
                </c:pt>
                <c:pt idx="1649">
                  <c:v>20100422</c:v>
                </c:pt>
                <c:pt idx="1650">
                  <c:v>20100423</c:v>
                </c:pt>
                <c:pt idx="1651">
                  <c:v>20100426</c:v>
                </c:pt>
                <c:pt idx="1652">
                  <c:v>20100427</c:v>
                </c:pt>
                <c:pt idx="1653">
                  <c:v>20100428</c:v>
                </c:pt>
                <c:pt idx="1654">
                  <c:v>20100429</c:v>
                </c:pt>
                <c:pt idx="1655">
                  <c:v>20100430</c:v>
                </c:pt>
                <c:pt idx="1656">
                  <c:v>20100503</c:v>
                </c:pt>
                <c:pt idx="1657">
                  <c:v>20100504</c:v>
                </c:pt>
                <c:pt idx="1658">
                  <c:v>20100505</c:v>
                </c:pt>
                <c:pt idx="1659">
                  <c:v>20100506</c:v>
                </c:pt>
                <c:pt idx="1660">
                  <c:v>20100507</c:v>
                </c:pt>
                <c:pt idx="1661">
                  <c:v>20100510</c:v>
                </c:pt>
                <c:pt idx="1662">
                  <c:v>20100511</c:v>
                </c:pt>
                <c:pt idx="1663">
                  <c:v>20100512</c:v>
                </c:pt>
                <c:pt idx="1664">
                  <c:v>20100513</c:v>
                </c:pt>
                <c:pt idx="1665">
                  <c:v>20100514</c:v>
                </c:pt>
                <c:pt idx="1666">
                  <c:v>20100517</c:v>
                </c:pt>
                <c:pt idx="1667">
                  <c:v>20100518</c:v>
                </c:pt>
                <c:pt idx="1668">
                  <c:v>20100519</c:v>
                </c:pt>
                <c:pt idx="1669">
                  <c:v>20100520</c:v>
                </c:pt>
                <c:pt idx="1670">
                  <c:v>20100521</c:v>
                </c:pt>
                <c:pt idx="1671">
                  <c:v>20100524</c:v>
                </c:pt>
                <c:pt idx="1672">
                  <c:v>20100525</c:v>
                </c:pt>
                <c:pt idx="1673">
                  <c:v>20100526</c:v>
                </c:pt>
                <c:pt idx="1674">
                  <c:v>20100527</c:v>
                </c:pt>
                <c:pt idx="1675">
                  <c:v>20100528</c:v>
                </c:pt>
                <c:pt idx="1676">
                  <c:v>20100531</c:v>
                </c:pt>
                <c:pt idx="1677">
                  <c:v>20100601</c:v>
                </c:pt>
                <c:pt idx="1678">
                  <c:v>20100602</c:v>
                </c:pt>
                <c:pt idx="1679">
                  <c:v>20100603</c:v>
                </c:pt>
                <c:pt idx="1680">
                  <c:v>20100604</c:v>
                </c:pt>
                <c:pt idx="1681">
                  <c:v>20100607</c:v>
                </c:pt>
                <c:pt idx="1682">
                  <c:v>20100608</c:v>
                </c:pt>
                <c:pt idx="1683">
                  <c:v>20100609</c:v>
                </c:pt>
                <c:pt idx="1684">
                  <c:v>20100610</c:v>
                </c:pt>
                <c:pt idx="1685">
                  <c:v>20100611</c:v>
                </c:pt>
                <c:pt idx="1686">
                  <c:v>20100614</c:v>
                </c:pt>
                <c:pt idx="1687">
                  <c:v>20100615</c:v>
                </c:pt>
                <c:pt idx="1688">
                  <c:v>20100617</c:v>
                </c:pt>
                <c:pt idx="1689">
                  <c:v>20100618</c:v>
                </c:pt>
                <c:pt idx="1690">
                  <c:v>20100621</c:v>
                </c:pt>
                <c:pt idx="1691">
                  <c:v>20100622</c:v>
                </c:pt>
                <c:pt idx="1692">
                  <c:v>20100623</c:v>
                </c:pt>
                <c:pt idx="1693">
                  <c:v>20100624</c:v>
                </c:pt>
                <c:pt idx="1694">
                  <c:v>20100625</c:v>
                </c:pt>
                <c:pt idx="1695">
                  <c:v>20100628</c:v>
                </c:pt>
                <c:pt idx="1696">
                  <c:v>20100629</c:v>
                </c:pt>
                <c:pt idx="1697">
                  <c:v>20100630</c:v>
                </c:pt>
                <c:pt idx="1698">
                  <c:v>20100701</c:v>
                </c:pt>
                <c:pt idx="1699">
                  <c:v>20100702</c:v>
                </c:pt>
                <c:pt idx="1700">
                  <c:v>20100705</c:v>
                </c:pt>
                <c:pt idx="1701">
                  <c:v>20100706</c:v>
                </c:pt>
                <c:pt idx="1702">
                  <c:v>20100707</c:v>
                </c:pt>
                <c:pt idx="1703">
                  <c:v>20100708</c:v>
                </c:pt>
                <c:pt idx="1704">
                  <c:v>20100709</c:v>
                </c:pt>
                <c:pt idx="1705">
                  <c:v>20100712</c:v>
                </c:pt>
                <c:pt idx="1706">
                  <c:v>20100713</c:v>
                </c:pt>
                <c:pt idx="1707">
                  <c:v>20100714</c:v>
                </c:pt>
                <c:pt idx="1708">
                  <c:v>20100715</c:v>
                </c:pt>
                <c:pt idx="1709">
                  <c:v>20100716</c:v>
                </c:pt>
                <c:pt idx="1710">
                  <c:v>20100719</c:v>
                </c:pt>
                <c:pt idx="1711">
                  <c:v>20100720</c:v>
                </c:pt>
                <c:pt idx="1712">
                  <c:v>20100721</c:v>
                </c:pt>
                <c:pt idx="1713">
                  <c:v>20100722</c:v>
                </c:pt>
                <c:pt idx="1714">
                  <c:v>20100723</c:v>
                </c:pt>
                <c:pt idx="1715">
                  <c:v>20100726</c:v>
                </c:pt>
                <c:pt idx="1716">
                  <c:v>20100727</c:v>
                </c:pt>
                <c:pt idx="1717">
                  <c:v>20100728</c:v>
                </c:pt>
                <c:pt idx="1718">
                  <c:v>20100729</c:v>
                </c:pt>
                <c:pt idx="1719">
                  <c:v>20100730</c:v>
                </c:pt>
                <c:pt idx="1720">
                  <c:v>20100802</c:v>
                </c:pt>
                <c:pt idx="1721">
                  <c:v>20100803</c:v>
                </c:pt>
                <c:pt idx="1722">
                  <c:v>20100804</c:v>
                </c:pt>
                <c:pt idx="1723">
                  <c:v>20100805</c:v>
                </c:pt>
                <c:pt idx="1724">
                  <c:v>20100806</c:v>
                </c:pt>
                <c:pt idx="1725">
                  <c:v>20100809</c:v>
                </c:pt>
                <c:pt idx="1726">
                  <c:v>20100810</c:v>
                </c:pt>
                <c:pt idx="1727">
                  <c:v>20100811</c:v>
                </c:pt>
                <c:pt idx="1728">
                  <c:v>20100812</c:v>
                </c:pt>
                <c:pt idx="1729">
                  <c:v>20100813</c:v>
                </c:pt>
                <c:pt idx="1730">
                  <c:v>20100816</c:v>
                </c:pt>
                <c:pt idx="1731">
                  <c:v>20100817</c:v>
                </c:pt>
                <c:pt idx="1732">
                  <c:v>20100818</c:v>
                </c:pt>
                <c:pt idx="1733">
                  <c:v>20100819</c:v>
                </c:pt>
                <c:pt idx="1734">
                  <c:v>20100820</c:v>
                </c:pt>
                <c:pt idx="1735">
                  <c:v>20100823</c:v>
                </c:pt>
                <c:pt idx="1736">
                  <c:v>20100824</c:v>
                </c:pt>
                <c:pt idx="1737">
                  <c:v>20100825</c:v>
                </c:pt>
                <c:pt idx="1738">
                  <c:v>20100826</c:v>
                </c:pt>
                <c:pt idx="1739">
                  <c:v>20100827</c:v>
                </c:pt>
                <c:pt idx="1740">
                  <c:v>20100830</c:v>
                </c:pt>
                <c:pt idx="1741">
                  <c:v>20100831</c:v>
                </c:pt>
                <c:pt idx="1742">
                  <c:v>20100901</c:v>
                </c:pt>
                <c:pt idx="1743">
                  <c:v>20100902</c:v>
                </c:pt>
                <c:pt idx="1744">
                  <c:v>20100903</c:v>
                </c:pt>
                <c:pt idx="1745">
                  <c:v>20100906</c:v>
                </c:pt>
                <c:pt idx="1746">
                  <c:v>20100907</c:v>
                </c:pt>
                <c:pt idx="1747">
                  <c:v>20100908</c:v>
                </c:pt>
                <c:pt idx="1748">
                  <c:v>20100909</c:v>
                </c:pt>
                <c:pt idx="1749">
                  <c:v>20100910</c:v>
                </c:pt>
                <c:pt idx="1750">
                  <c:v>20100913</c:v>
                </c:pt>
                <c:pt idx="1751">
                  <c:v>20100914</c:v>
                </c:pt>
                <c:pt idx="1752">
                  <c:v>20100915</c:v>
                </c:pt>
                <c:pt idx="1753">
                  <c:v>20100916</c:v>
                </c:pt>
                <c:pt idx="1754">
                  <c:v>20100917</c:v>
                </c:pt>
                <c:pt idx="1755">
                  <c:v>20100920</c:v>
                </c:pt>
                <c:pt idx="1756">
                  <c:v>20100921</c:v>
                </c:pt>
                <c:pt idx="1757">
                  <c:v>20100923</c:v>
                </c:pt>
                <c:pt idx="1758">
                  <c:v>20100924</c:v>
                </c:pt>
                <c:pt idx="1759">
                  <c:v>20100927</c:v>
                </c:pt>
                <c:pt idx="1760">
                  <c:v>20100928</c:v>
                </c:pt>
                <c:pt idx="1761">
                  <c:v>20100929</c:v>
                </c:pt>
                <c:pt idx="1762">
                  <c:v>20100930</c:v>
                </c:pt>
                <c:pt idx="1763">
                  <c:v>20101001</c:v>
                </c:pt>
                <c:pt idx="1764">
                  <c:v>20101004</c:v>
                </c:pt>
                <c:pt idx="1765">
                  <c:v>20101005</c:v>
                </c:pt>
                <c:pt idx="1766">
                  <c:v>20101006</c:v>
                </c:pt>
                <c:pt idx="1767">
                  <c:v>20101007</c:v>
                </c:pt>
                <c:pt idx="1768">
                  <c:v>20101008</c:v>
                </c:pt>
                <c:pt idx="1769">
                  <c:v>20101011</c:v>
                </c:pt>
                <c:pt idx="1770">
                  <c:v>20101012</c:v>
                </c:pt>
                <c:pt idx="1771">
                  <c:v>20101013</c:v>
                </c:pt>
                <c:pt idx="1772">
                  <c:v>20101014</c:v>
                </c:pt>
                <c:pt idx="1773">
                  <c:v>20101015</c:v>
                </c:pt>
                <c:pt idx="1774">
                  <c:v>20101018</c:v>
                </c:pt>
                <c:pt idx="1775">
                  <c:v>20101019</c:v>
                </c:pt>
                <c:pt idx="1776">
                  <c:v>20101020</c:v>
                </c:pt>
                <c:pt idx="1777">
                  <c:v>20101021</c:v>
                </c:pt>
                <c:pt idx="1778">
                  <c:v>20101022</c:v>
                </c:pt>
                <c:pt idx="1779">
                  <c:v>20101025</c:v>
                </c:pt>
                <c:pt idx="1780">
                  <c:v>20101026</c:v>
                </c:pt>
                <c:pt idx="1781">
                  <c:v>20101027</c:v>
                </c:pt>
                <c:pt idx="1782">
                  <c:v>20101028</c:v>
                </c:pt>
                <c:pt idx="1783">
                  <c:v>20101029</c:v>
                </c:pt>
                <c:pt idx="1784">
                  <c:v>20101101</c:v>
                </c:pt>
                <c:pt idx="1785">
                  <c:v>20101102</c:v>
                </c:pt>
                <c:pt idx="1786">
                  <c:v>20101103</c:v>
                </c:pt>
                <c:pt idx="1787">
                  <c:v>20101104</c:v>
                </c:pt>
                <c:pt idx="1788">
                  <c:v>20101105</c:v>
                </c:pt>
                <c:pt idx="1789">
                  <c:v>20101108</c:v>
                </c:pt>
                <c:pt idx="1790">
                  <c:v>20101109</c:v>
                </c:pt>
                <c:pt idx="1791">
                  <c:v>20101110</c:v>
                </c:pt>
                <c:pt idx="1792">
                  <c:v>20101111</c:v>
                </c:pt>
                <c:pt idx="1793">
                  <c:v>20101112</c:v>
                </c:pt>
                <c:pt idx="1794">
                  <c:v>20101115</c:v>
                </c:pt>
                <c:pt idx="1795">
                  <c:v>20101116</c:v>
                </c:pt>
                <c:pt idx="1796">
                  <c:v>20101117</c:v>
                </c:pt>
                <c:pt idx="1797">
                  <c:v>20101118</c:v>
                </c:pt>
                <c:pt idx="1798">
                  <c:v>20101119</c:v>
                </c:pt>
                <c:pt idx="1799">
                  <c:v>20101122</c:v>
                </c:pt>
                <c:pt idx="1800">
                  <c:v>20101123</c:v>
                </c:pt>
                <c:pt idx="1801">
                  <c:v>20101124</c:v>
                </c:pt>
                <c:pt idx="1802">
                  <c:v>20101125</c:v>
                </c:pt>
                <c:pt idx="1803">
                  <c:v>20101126</c:v>
                </c:pt>
                <c:pt idx="1804">
                  <c:v>20101129</c:v>
                </c:pt>
                <c:pt idx="1805">
                  <c:v>20101130</c:v>
                </c:pt>
                <c:pt idx="1806">
                  <c:v>20101201</c:v>
                </c:pt>
                <c:pt idx="1807">
                  <c:v>20101202</c:v>
                </c:pt>
                <c:pt idx="1808">
                  <c:v>20101203</c:v>
                </c:pt>
                <c:pt idx="1809">
                  <c:v>20101206</c:v>
                </c:pt>
                <c:pt idx="1810">
                  <c:v>20101207</c:v>
                </c:pt>
                <c:pt idx="1811">
                  <c:v>20101208</c:v>
                </c:pt>
                <c:pt idx="1812">
                  <c:v>20101209</c:v>
                </c:pt>
                <c:pt idx="1813">
                  <c:v>20101210</c:v>
                </c:pt>
                <c:pt idx="1814">
                  <c:v>20101213</c:v>
                </c:pt>
                <c:pt idx="1815">
                  <c:v>20101214</c:v>
                </c:pt>
                <c:pt idx="1816">
                  <c:v>20101215</c:v>
                </c:pt>
                <c:pt idx="1817">
                  <c:v>20101216</c:v>
                </c:pt>
                <c:pt idx="1818">
                  <c:v>20101217</c:v>
                </c:pt>
                <c:pt idx="1819">
                  <c:v>20101220</c:v>
                </c:pt>
                <c:pt idx="1820">
                  <c:v>20101221</c:v>
                </c:pt>
                <c:pt idx="1821">
                  <c:v>20101222</c:v>
                </c:pt>
                <c:pt idx="1822">
                  <c:v>20101223</c:v>
                </c:pt>
                <c:pt idx="1823">
                  <c:v>20101224</c:v>
                </c:pt>
                <c:pt idx="1824">
                  <c:v>20101227</c:v>
                </c:pt>
                <c:pt idx="1825">
                  <c:v>20101228</c:v>
                </c:pt>
                <c:pt idx="1826">
                  <c:v>20101229</c:v>
                </c:pt>
                <c:pt idx="1827">
                  <c:v>20101230</c:v>
                </c:pt>
                <c:pt idx="1828">
                  <c:v>20101231</c:v>
                </c:pt>
                <c:pt idx="1829">
                  <c:v>20110103</c:v>
                </c:pt>
                <c:pt idx="1830">
                  <c:v>20110104</c:v>
                </c:pt>
                <c:pt idx="1831">
                  <c:v>20110105</c:v>
                </c:pt>
                <c:pt idx="1832">
                  <c:v>20110106</c:v>
                </c:pt>
                <c:pt idx="1833">
                  <c:v>20110107</c:v>
                </c:pt>
                <c:pt idx="1834">
                  <c:v>20110110</c:v>
                </c:pt>
                <c:pt idx="1835">
                  <c:v>20110111</c:v>
                </c:pt>
                <c:pt idx="1836">
                  <c:v>20110112</c:v>
                </c:pt>
                <c:pt idx="1837">
                  <c:v>20110113</c:v>
                </c:pt>
                <c:pt idx="1838">
                  <c:v>20110114</c:v>
                </c:pt>
                <c:pt idx="1839">
                  <c:v>20110117</c:v>
                </c:pt>
                <c:pt idx="1840">
                  <c:v>20110118</c:v>
                </c:pt>
                <c:pt idx="1841">
                  <c:v>20110119</c:v>
                </c:pt>
                <c:pt idx="1842">
                  <c:v>20110120</c:v>
                </c:pt>
                <c:pt idx="1843">
                  <c:v>20110121</c:v>
                </c:pt>
                <c:pt idx="1844">
                  <c:v>20110124</c:v>
                </c:pt>
                <c:pt idx="1845">
                  <c:v>20110125</c:v>
                </c:pt>
                <c:pt idx="1846">
                  <c:v>20110126</c:v>
                </c:pt>
                <c:pt idx="1847">
                  <c:v>20110127</c:v>
                </c:pt>
                <c:pt idx="1848">
                  <c:v>20110128</c:v>
                </c:pt>
                <c:pt idx="1849">
                  <c:v>20110208</c:v>
                </c:pt>
                <c:pt idx="1850">
                  <c:v>20110209</c:v>
                </c:pt>
                <c:pt idx="1851">
                  <c:v>20110210</c:v>
                </c:pt>
                <c:pt idx="1852">
                  <c:v>20110211</c:v>
                </c:pt>
                <c:pt idx="1853">
                  <c:v>20110214</c:v>
                </c:pt>
                <c:pt idx="1854">
                  <c:v>20110215</c:v>
                </c:pt>
                <c:pt idx="1855">
                  <c:v>20110216</c:v>
                </c:pt>
                <c:pt idx="1856">
                  <c:v>20110217</c:v>
                </c:pt>
                <c:pt idx="1857">
                  <c:v>20110218</c:v>
                </c:pt>
                <c:pt idx="1858">
                  <c:v>20110221</c:v>
                </c:pt>
                <c:pt idx="1859">
                  <c:v>20110222</c:v>
                </c:pt>
                <c:pt idx="1860">
                  <c:v>20110223</c:v>
                </c:pt>
                <c:pt idx="1861">
                  <c:v>20110224</c:v>
                </c:pt>
                <c:pt idx="1862">
                  <c:v>20110225</c:v>
                </c:pt>
                <c:pt idx="1863">
                  <c:v>20110301</c:v>
                </c:pt>
                <c:pt idx="1864">
                  <c:v>20110302</c:v>
                </c:pt>
                <c:pt idx="1865">
                  <c:v>20110303</c:v>
                </c:pt>
                <c:pt idx="1866">
                  <c:v>20110304</c:v>
                </c:pt>
                <c:pt idx="1867">
                  <c:v>20110307</c:v>
                </c:pt>
                <c:pt idx="1868">
                  <c:v>20110308</c:v>
                </c:pt>
                <c:pt idx="1869">
                  <c:v>20110309</c:v>
                </c:pt>
                <c:pt idx="1870">
                  <c:v>20110310</c:v>
                </c:pt>
                <c:pt idx="1871">
                  <c:v>20110311</c:v>
                </c:pt>
                <c:pt idx="1872">
                  <c:v>20110314</c:v>
                </c:pt>
                <c:pt idx="1873">
                  <c:v>20110315</c:v>
                </c:pt>
                <c:pt idx="1874">
                  <c:v>20110316</c:v>
                </c:pt>
                <c:pt idx="1875">
                  <c:v>20110317</c:v>
                </c:pt>
                <c:pt idx="1876">
                  <c:v>20110318</c:v>
                </c:pt>
                <c:pt idx="1877">
                  <c:v>20110321</c:v>
                </c:pt>
                <c:pt idx="1878">
                  <c:v>20110322</c:v>
                </c:pt>
                <c:pt idx="1879">
                  <c:v>20110323</c:v>
                </c:pt>
                <c:pt idx="1880">
                  <c:v>20110324</c:v>
                </c:pt>
                <c:pt idx="1881">
                  <c:v>20110325</c:v>
                </c:pt>
                <c:pt idx="1882">
                  <c:v>20110328</c:v>
                </c:pt>
                <c:pt idx="1883">
                  <c:v>20110329</c:v>
                </c:pt>
                <c:pt idx="1884">
                  <c:v>20110330</c:v>
                </c:pt>
                <c:pt idx="1885">
                  <c:v>20110331</c:v>
                </c:pt>
                <c:pt idx="1886">
                  <c:v>20110401</c:v>
                </c:pt>
                <c:pt idx="1887">
                  <c:v>20110406</c:v>
                </c:pt>
                <c:pt idx="1888">
                  <c:v>20110407</c:v>
                </c:pt>
                <c:pt idx="1889">
                  <c:v>20110408</c:v>
                </c:pt>
                <c:pt idx="1890">
                  <c:v>20110411</c:v>
                </c:pt>
                <c:pt idx="1891">
                  <c:v>20110412</c:v>
                </c:pt>
                <c:pt idx="1892">
                  <c:v>20110413</c:v>
                </c:pt>
                <c:pt idx="1893">
                  <c:v>20110414</c:v>
                </c:pt>
                <c:pt idx="1894">
                  <c:v>20110415</c:v>
                </c:pt>
                <c:pt idx="1895">
                  <c:v>20110418</c:v>
                </c:pt>
                <c:pt idx="1896">
                  <c:v>20110419</c:v>
                </c:pt>
                <c:pt idx="1897">
                  <c:v>20110420</c:v>
                </c:pt>
                <c:pt idx="1898">
                  <c:v>20110421</c:v>
                </c:pt>
                <c:pt idx="1899">
                  <c:v>20110422</c:v>
                </c:pt>
                <c:pt idx="1900">
                  <c:v>20110425</c:v>
                </c:pt>
                <c:pt idx="1901">
                  <c:v>20110426</c:v>
                </c:pt>
                <c:pt idx="1902">
                  <c:v>20110427</c:v>
                </c:pt>
                <c:pt idx="1903">
                  <c:v>20110428</c:v>
                </c:pt>
                <c:pt idx="1904">
                  <c:v>20110429</c:v>
                </c:pt>
                <c:pt idx="1905">
                  <c:v>20110503</c:v>
                </c:pt>
                <c:pt idx="1906">
                  <c:v>20110504</c:v>
                </c:pt>
                <c:pt idx="1907">
                  <c:v>20110505</c:v>
                </c:pt>
                <c:pt idx="1908">
                  <c:v>20110506</c:v>
                </c:pt>
                <c:pt idx="1909">
                  <c:v>20110509</c:v>
                </c:pt>
                <c:pt idx="1910">
                  <c:v>20110510</c:v>
                </c:pt>
                <c:pt idx="1911">
                  <c:v>20110511</c:v>
                </c:pt>
                <c:pt idx="1912">
                  <c:v>20110512</c:v>
                </c:pt>
                <c:pt idx="1913">
                  <c:v>20110513</c:v>
                </c:pt>
                <c:pt idx="1914">
                  <c:v>20110516</c:v>
                </c:pt>
                <c:pt idx="1915">
                  <c:v>20110517</c:v>
                </c:pt>
                <c:pt idx="1916">
                  <c:v>20110518</c:v>
                </c:pt>
                <c:pt idx="1917">
                  <c:v>20110519</c:v>
                </c:pt>
                <c:pt idx="1918">
                  <c:v>20110520</c:v>
                </c:pt>
                <c:pt idx="1919">
                  <c:v>20110523</c:v>
                </c:pt>
                <c:pt idx="1920">
                  <c:v>20110524</c:v>
                </c:pt>
                <c:pt idx="1921">
                  <c:v>20110525</c:v>
                </c:pt>
                <c:pt idx="1922">
                  <c:v>20110526</c:v>
                </c:pt>
                <c:pt idx="1923">
                  <c:v>20110527</c:v>
                </c:pt>
                <c:pt idx="1924">
                  <c:v>20110530</c:v>
                </c:pt>
                <c:pt idx="1925">
                  <c:v>20110531</c:v>
                </c:pt>
                <c:pt idx="1926">
                  <c:v>20110601</c:v>
                </c:pt>
                <c:pt idx="1927">
                  <c:v>20110602</c:v>
                </c:pt>
                <c:pt idx="1928">
                  <c:v>20110603</c:v>
                </c:pt>
                <c:pt idx="1929">
                  <c:v>20110607</c:v>
                </c:pt>
                <c:pt idx="1930">
                  <c:v>20110608</c:v>
                </c:pt>
                <c:pt idx="1931">
                  <c:v>20110609</c:v>
                </c:pt>
                <c:pt idx="1932">
                  <c:v>20110610</c:v>
                </c:pt>
                <c:pt idx="1933">
                  <c:v>20110613</c:v>
                </c:pt>
                <c:pt idx="1934">
                  <c:v>20110614</c:v>
                </c:pt>
                <c:pt idx="1935">
                  <c:v>20110615</c:v>
                </c:pt>
                <c:pt idx="1936">
                  <c:v>20110616</c:v>
                </c:pt>
                <c:pt idx="1937">
                  <c:v>20110617</c:v>
                </c:pt>
                <c:pt idx="1938">
                  <c:v>20110620</c:v>
                </c:pt>
                <c:pt idx="1939">
                  <c:v>20110621</c:v>
                </c:pt>
                <c:pt idx="1940">
                  <c:v>20110622</c:v>
                </c:pt>
                <c:pt idx="1941">
                  <c:v>20110623</c:v>
                </c:pt>
                <c:pt idx="1942">
                  <c:v>20110624</c:v>
                </c:pt>
                <c:pt idx="1943">
                  <c:v>20110627</c:v>
                </c:pt>
                <c:pt idx="1944">
                  <c:v>20110628</c:v>
                </c:pt>
                <c:pt idx="1945">
                  <c:v>20110629</c:v>
                </c:pt>
                <c:pt idx="1946">
                  <c:v>20110630</c:v>
                </c:pt>
                <c:pt idx="1947">
                  <c:v>20110701</c:v>
                </c:pt>
                <c:pt idx="1948">
                  <c:v>20110704</c:v>
                </c:pt>
                <c:pt idx="1949">
                  <c:v>20110705</c:v>
                </c:pt>
                <c:pt idx="1950">
                  <c:v>20110706</c:v>
                </c:pt>
                <c:pt idx="1951">
                  <c:v>20110707</c:v>
                </c:pt>
                <c:pt idx="1952">
                  <c:v>20110708</c:v>
                </c:pt>
                <c:pt idx="1953">
                  <c:v>20110711</c:v>
                </c:pt>
                <c:pt idx="1954">
                  <c:v>20110712</c:v>
                </c:pt>
                <c:pt idx="1955">
                  <c:v>20110713</c:v>
                </c:pt>
                <c:pt idx="1956">
                  <c:v>20110714</c:v>
                </c:pt>
                <c:pt idx="1957">
                  <c:v>20110715</c:v>
                </c:pt>
                <c:pt idx="1958">
                  <c:v>20110718</c:v>
                </c:pt>
                <c:pt idx="1959">
                  <c:v>20110719</c:v>
                </c:pt>
                <c:pt idx="1960">
                  <c:v>20110720</c:v>
                </c:pt>
                <c:pt idx="1961">
                  <c:v>20110721</c:v>
                </c:pt>
                <c:pt idx="1962">
                  <c:v>20110722</c:v>
                </c:pt>
                <c:pt idx="1963">
                  <c:v>20110725</c:v>
                </c:pt>
                <c:pt idx="1964">
                  <c:v>20110726</c:v>
                </c:pt>
                <c:pt idx="1965">
                  <c:v>20110727</c:v>
                </c:pt>
                <c:pt idx="1966">
                  <c:v>20110728</c:v>
                </c:pt>
                <c:pt idx="1967">
                  <c:v>20110729</c:v>
                </c:pt>
                <c:pt idx="1968">
                  <c:v>20110801</c:v>
                </c:pt>
                <c:pt idx="1969">
                  <c:v>20110802</c:v>
                </c:pt>
                <c:pt idx="1970">
                  <c:v>20110803</c:v>
                </c:pt>
                <c:pt idx="1971">
                  <c:v>20110804</c:v>
                </c:pt>
                <c:pt idx="1972">
                  <c:v>20110805</c:v>
                </c:pt>
                <c:pt idx="1973">
                  <c:v>20110808</c:v>
                </c:pt>
                <c:pt idx="1974">
                  <c:v>20110809</c:v>
                </c:pt>
                <c:pt idx="1975">
                  <c:v>20110810</c:v>
                </c:pt>
                <c:pt idx="1976">
                  <c:v>20110811</c:v>
                </c:pt>
                <c:pt idx="1977">
                  <c:v>20110812</c:v>
                </c:pt>
                <c:pt idx="1978">
                  <c:v>20110815</c:v>
                </c:pt>
                <c:pt idx="1979">
                  <c:v>20110816</c:v>
                </c:pt>
                <c:pt idx="1980">
                  <c:v>20110817</c:v>
                </c:pt>
                <c:pt idx="1981">
                  <c:v>20110818</c:v>
                </c:pt>
                <c:pt idx="1982">
                  <c:v>20110819</c:v>
                </c:pt>
                <c:pt idx="1983">
                  <c:v>20110822</c:v>
                </c:pt>
                <c:pt idx="1984">
                  <c:v>20110823</c:v>
                </c:pt>
                <c:pt idx="1985">
                  <c:v>20110824</c:v>
                </c:pt>
                <c:pt idx="1986">
                  <c:v>20110825</c:v>
                </c:pt>
                <c:pt idx="1987">
                  <c:v>20110826</c:v>
                </c:pt>
                <c:pt idx="1988">
                  <c:v>20110829</c:v>
                </c:pt>
                <c:pt idx="1989">
                  <c:v>20110830</c:v>
                </c:pt>
                <c:pt idx="1990">
                  <c:v>20110831</c:v>
                </c:pt>
              </c:numCache>
            </c:numRef>
          </c:cat>
          <c:val>
            <c:numRef>
              <c:f>Sheet2!$A$2:$BXO$2</c:f>
              <c:numCache>
                <c:formatCode>General</c:formatCode>
                <c:ptCount val="1991"/>
                <c:pt idx="0">
                  <c:v>5691.79</c:v>
                </c:pt>
                <c:pt idx="1">
                  <c:v>5715.95</c:v>
                </c:pt>
                <c:pt idx="2">
                  <c:v>5673.18</c:v>
                </c:pt>
                <c:pt idx="3">
                  <c:v>5625.63</c:v>
                </c:pt>
                <c:pt idx="4">
                  <c:v>5639.03</c:v>
                </c:pt>
                <c:pt idx="5">
                  <c:v>5727.01</c:v>
                </c:pt>
                <c:pt idx="6">
                  <c:v>5680.6900000000014</c:v>
                </c:pt>
                <c:pt idx="7">
                  <c:v>5623.4299999999994</c:v>
                </c:pt>
                <c:pt idx="8">
                  <c:v>5645.28</c:v>
                </c:pt>
                <c:pt idx="9">
                  <c:v>5623.22</c:v>
                </c:pt>
                <c:pt idx="10">
                  <c:v>5699.26</c:v>
                </c:pt>
                <c:pt idx="11">
                  <c:v>5747.14</c:v>
                </c:pt>
                <c:pt idx="12">
                  <c:v>5750.81</c:v>
                </c:pt>
                <c:pt idx="13">
                  <c:v>5757.91</c:v>
                </c:pt>
                <c:pt idx="14">
                  <c:v>5675.75</c:v>
                </c:pt>
                <c:pt idx="15">
                  <c:v>5684.01</c:v>
                </c:pt>
                <c:pt idx="16">
                  <c:v>5722.3600000000024</c:v>
                </c:pt>
                <c:pt idx="17">
                  <c:v>5688.23</c:v>
                </c:pt>
                <c:pt idx="18">
                  <c:v>5650.1100000000024</c:v>
                </c:pt>
                <c:pt idx="19">
                  <c:v>5643.5</c:v>
                </c:pt>
                <c:pt idx="20">
                  <c:v>5611.41</c:v>
                </c:pt>
                <c:pt idx="21">
                  <c:v>5581.6600000000044</c:v>
                </c:pt>
                <c:pt idx="22">
                  <c:v>5699.8600000000024</c:v>
                </c:pt>
                <c:pt idx="23">
                  <c:v>5747.79</c:v>
                </c:pt>
                <c:pt idx="24">
                  <c:v>5851.2</c:v>
                </c:pt>
                <c:pt idx="25">
                  <c:v>5856.68</c:v>
                </c:pt>
                <c:pt idx="26">
                  <c:v>5821.8</c:v>
                </c:pt>
                <c:pt idx="27">
                  <c:v>5869.88</c:v>
                </c:pt>
                <c:pt idx="28">
                  <c:v>5972.4699999999993</c:v>
                </c:pt>
                <c:pt idx="29">
                  <c:v>5938.42</c:v>
                </c:pt>
                <c:pt idx="30">
                  <c:v>5924.38</c:v>
                </c:pt>
                <c:pt idx="31">
                  <c:v>6035.74</c:v>
                </c:pt>
                <c:pt idx="32">
                  <c:v>6042.71</c:v>
                </c:pt>
                <c:pt idx="33">
                  <c:v>6077.89</c:v>
                </c:pt>
                <c:pt idx="34">
                  <c:v>6061.46</c:v>
                </c:pt>
                <c:pt idx="35">
                  <c:v>6041.8600000000024</c:v>
                </c:pt>
                <c:pt idx="36">
                  <c:v>5952.23</c:v>
                </c:pt>
                <c:pt idx="37">
                  <c:v>5918.14</c:v>
                </c:pt>
                <c:pt idx="38">
                  <c:v>5958.55</c:v>
                </c:pt>
                <c:pt idx="39">
                  <c:v>6075.45</c:v>
                </c:pt>
                <c:pt idx="40">
                  <c:v>6095.87</c:v>
                </c:pt>
                <c:pt idx="41">
                  <c:v>6108.13</c:v>
                </c:pt>
                <c:pt idx="42">
                  <c:v>6045.1200000000044</c:v>
                </c:pt>
                <c:pt idx="43">
                  <c:v>6087.45</c:v>
                </c:pt>
                <c:pt idx="44">
                  <c:v>6108.99</c:v>
                </c:pt>
                <c:pt idx="45">
                  <c:v>6142.3200000000024</c:v>
                </c:pt>
                <c:pt idx="46">
                  <c:v>6013.4</c:v>
                </c:pt>
                <c:pt idx="47">
                  <c:v>6056.83</c:v>
                </c:pt>
                <c:pt idx="48">
                  <c:v>6059.03</c:v>
                </c:pt>
                <c:pt idx="49">
                  <c:v>6022.08</c:v>
                </c:pt>
                <c:pt idx="50">
                  <c:v>5982.75</c:v>
                </c:pt>
                <c:pt idx="51">
                  <c:v>6035.44</c:v>
                </c:pt>
                <c:pt idx="52">
                  <c:v>6044.7700000000013</c:v>
                </c:pt>
                <c:pt idx="53">
                  <c:v>5952.3200000000024</c:v>
                </c:pt>
                <c:pt idx="54">
                  <c:v>5939.4699999999993</c:v>
                </c:pt>
                <c:pt idx="55">
                  <c:v>5865.51</c:v>
                </c:pt>
                <c:pt idx="56">
                  <c:v>5834.24</c:v>
                </c:pt>
                <c:pt idx="57">
                  <c:v>5830.06</c:v>
                </c:pt>
                <c:pt idx="58">
                  <c:v>5821.58</c:v>
                </c:pt>
                <c:pt idx="59">
                  <c:v>5861.18</c:v>
                </c:pt>
                <c:pt idx="60">
                  <c:v>5860.6100000000024</c:v>
                </c:pt>
                <c:pt idx="61">
                  <c:v>5740.57</c:v>
                </c:pt>
                <c:pt idx="62">
                  <c:v>5771.7700000000013</c:v>
                </c:pt>
                <c:pt idx="63">
                  <c:v>5870.17</c:v>
                </c:pt>
                <c:pt idx="64">
                  <c:v>5911.45</c:v>
                </c:pt>
                <c:pt idx="65">
                  <c:v>5884.9699999999993</c:v>
                </c:pt>
                <c:pt idx="66">
                  <c:v>5920.46</c:v>
                </c:pt>
                <c:pt idx="67">
                  <c:v>5900.05</c:v>
                </c:pt>
                <c:pt idx="68">
                  <c:v>5847.1500000000024</c:v>
                </c:pt>
                <c:pt idx="69">
                  <c:v>5859.56</c:v>
                </c:pt>
                <c:pt idx="70">
                  <c:v>5803.42</c:v>
                </c:pt>
                <c:pt idx="71">
                  <c:v>5867.05</c:v>
                </c:pt>
                <c:pt idx="72">
                  <c:v>5858.3200000000024</c:v>
                </c:pt>
                <c:pt idx="73">
                  <c:v>5924.24</c:v>
                </c:pt>
                <c:pt idx="74">
                  <c:v>5887.23</c:v>
                </c:pt>
                <c:pt idx="75">
                  <c:v>5752.01</c:v>
                </c:pt>
                <c:pt idx="76">
                  <c:v>5768.76</c:v>
                </c:pt>
                <c:pt idx="77">
                  <c:v>5759.23</c:v>
                </c:pt>
                <c:pt idx="78">
                  <c:v>5835.1100000000024</c:v>
                </c:pt>
                <c:pt idx="79">
                  <c:v>5845.51</c:v>
                </c:pt>
                <c:pt idx="80">
                  <c:v>5857.87</c:v>
                </c:pt>
                <c:pt idx="81">
                  <c:v>5853.7</c:v>
                </c:pt>
                <c:pt idx="82">
                  <c:v>5857.21</c:v>
                </c:pt>
                <c:pt idx="83">
                  <c:v>5804.89</c:v>
                </c:pt>
                <c:pt idx="84">
                  <c:v>5866.75</c:v>
                </c:pt>
                <c:pt idx="85">
                  <c:v>5890.6900000000014</c:v>
                </c:pt>
                <c:pt idx="86">
                  <c:v>6041.56</c:v>
                </c:pt>
                <c:pt idx="87">
                  <c:v>6125.42</c:v>
                </c:pt>
                <c:pt idx="88">
                  <c:v>6144.01</c:v>
                </c:pt>
                <c:pt idx="89">
                  <c:v>6141.25</c:v>
                </c:pt>
                <c:pt idx="90">
                  <c:v>6169.17</c:v>
                </c:pt>
                <c:pt idx="91">
                  <c:v>6226.98</c:v>
                </c:pt>
                <c:pt idx="92">
                  <c:v>6219.71</c:v>
                </c:pt>
                <c:pt idx="93">
                  <c:v>6210.22</c:v>
                </c:pt>
                <c:pt idx="94">
                  <c:v>6274.9699999999993</c:v>
                </c:pt>
                <c:pt idx="95">
                  <c:v>6264.37</c:v>
                </c:pt>
                <c:pt idx="96">
                  <c:v>6269.71</c:v>
                </c:pt>
                <c:pt idx="97">
                  <c:v>6384.63</c:v>
                </c:pt>
                <c:pt idx="98">
                  <c:v>6386.25</c:v>
                </c:pt>
                <c:pt idx="99">
                  <c:v>6312.6500000000024</c:v>
                </c:pt>
                <c:pt idx="100">
                  <c:v>6375.38</c:v>
                </c:pt>
                <c:pt idx="101">
                  <c:v>6319.96</c:v>
                </c:pt>
                <c:pt idx="102">
                  <c:v>6252.23</c:v>
                </c:pt>
                <c:pt idx="103">
                  <c:v>6241.39</c:v>
                </c:pt>
                <c:pt idx="104">
                  <c:v>6268.14</c:v>
                </c:pt>
                <c:pt idx="105">
                  <c:v>6353.35</c:v>
                </c:pt>
                <c:pt idx="106">
                  <c:v>6463.09</c:v>
                </c:pt>
                <c:pt idx="107">
                  <c:v>6488.34</c:v>
                </c:pt>
                <c:pt idx="108">
                  <c:v>6454.39</c:v>
                </c:pt>
                <c:pt idx="109">
                  <c:v>6436.95</c:v>
                </c:pt>
                <c:pt idx="110">
                  <c:v>6549.18</c:v>
                </c:pt>
                <c:pt idx="111">
                  <c:v>6565.37</c:v>
                </c:pt>
                <c:pt idx="112">
                  <c:v>6600.4699999999993</c:v>
                </c:pt>
                <c:pt idx="113">
                  <c:v>6605.85</c:v>
                </c:pt>
                <c:pt idx="114">
                  <c:v>6681.52</c:v>
                </c:pt>
                <c:pt idx="115">
                  <c:v>6665.54</c:v>
                </c:pt>
                <c:pt idx="116">
                  <c:v>6665.89</c:v>
                </c:pt>
                <c:pt idx="117">
                  <c:v>6589.23</c:v>
                </c:pt>
                <c:pt idx="118">
                  <c:v>6644.28</c:v>
                </c:pt>
                <c:pt idx="119">
                  <c:v>6693.25</c:v>
                </c:pt>
                <c:pt idx="120">
                  <c:v>6750.54</c:v>
                </c:pt>
                <c:pt idx="121">
                  <c:v>6888.4299999999994</c:v>
                </c:pt>
                <c:pt idx="122">
                  <c:v>6975.26</c:v>
                </c:pt>
                <c:pt idx="123">
                  <c:v>6932.17</c:v>
                </c:pt>
                <c:pt idx="124">
                  <c:v>7034.1</c:v>
                </c:pt>
                <c:pt idx="125">
                  <c:v>6943.68</c:v>
                </c:pt>
                <c:pt idx="126">
                  <c:v>6901.48</c:v>
                </c:pt>
                <c:pt idx="127">
                  <c:v>6973.9</c:v>
                </c:pt>
                <c:pt idx="128">
                  <c:v>6874.91</c:v>
                </c:pt>
                <c:pt idx="129">
                  <c:v>6879.1100000000024</c:v>
                </c:pt>
                <c:pt idx="130">
                  <c:v>6800.24</c:v>
                </c:pt>
                <c:pt idx="131">
                  <c:v>6635.98</c:v>
                </c:pt>
                <c:pt idx="132">
                  <c:v>6589.72</c:v>
                </c:pt>
                <c:pt idx="133">
                  <c:v>6577.98</c:v>
                </c:pt>
                <c:pt idx="134">
                  <c:v>6787.03</c:v>
                </c:pt>
                <c:pt idx="135">
                  <c:v>6815.09</c:v>
                </c:pt>
                <c:pt idx="136">
                  <c:v>6359.92</c:v>
                </c:pt>
                <c:pt idx="137">
                  <c:v>6172.89</c:v>
                </c:pt>
                <c:pt idx="138">
                  <c:v>6213.56</c:v>
                </c:pt>
                <c:pt idx="139">
                  <c:v>6156.73</c:v>
                </c:pt>
                <c:pt idx="140">
                  <c:v>6132.6200000000044</c:v>
                </c:pt>
                <c:pt idx="141">
                  <c:v>6474.1100000000024</c:v>
                </c:pt>
                <c:pt idx="142">
                  <c:v>6494.71</c:v>
                </c:pt>
                <c:pt idx="143">
                  <c:v>6522.1900000000014</c:v>
                </c:pt>
                <c:pt idx="144">
                  <c:v>6523.49</c:v>
                </c:pt>
                <c:pt idx="145">
                  <c:v>6545.54</c:v>
                </c:pt>
                <c:pt idx="146">
                  <c:v>6682.73</c:v>
                </c:pt>
                <c:pt idx="147">
                  <c:v>6635.54</c:v>
                </c:pt>
                <c:pt idx="148">
                  <c:v>6646.74</c:v>
                </c:pt>
                <c:pt idx="149">
                  <c:v>6672.8600000000024</c:v>
                </c:pt>
                <c:pt idx="150">
                  <c:v>6620.3600000000024</c:v>
                </c:pt>
                <c:pt idx="151">
                  <c:v>6777.78</c:v>
                </c:pt>
                <c:pt idx="152">
                  <c:v>6794.33</c:v>
                </c:pt>
                <c:pt idx="153">
                  <c:v>6880.18</c:v>
                </c:pt>
                <c:pt idx="154">
                  <c:v>6736.79</c:v>
                </c:pt>
                <c:pt idx="155">
                  <c:v>6818.2</c:v>
                </c:pt>
                <c:pt idx="156">
                  <c:v>6779.18</c:v>
                </c:pt>
                <c:pt idx="157">
                  <c:v>6799.9699999999993</c:v>
                </c:pt>
                <c:pt idx="158">
                  <c:v>6810.25</c:v>
                </c:pt>
                <c:pt idx="159">
                  <c:v>6732.09</c:v>
                </c:pt>
                <c:pt idx="160">
                  <c:v>6748.1</c:v>
                </c:pt>
                <c:pt idx="161">
                  <c:v>6710.7</c:v>
                </c:pt>
                <c:pt idx="162">
                  <c:v>6646.8</c:v>
                </c:pt>
                <c:pt idx="163">
                  <c:v>6574.75</c:v>
                </c:pt>
                <c:pt idx="164">
                  <c:v>6402.21</c:v>
                </c:pt>
                <c:pt idx="165">
                  <c:v>6117.81</c:v>
                </c:pt>
                <c:pt idx="166">
                  <c:v>6029.7700000000013</c:v>
                </c:pt>
                <c:pt idx="167">
                  <c:v>6188.1500000000024</c:v>
                </c:pt>
                <c:pt idx="168">
                  <c:v>5854.23</c:v>
                </c:pt>
                <c:pt idx="169">
                  <c:v>5909.79</c:v>
                </c:pt>
                <c:pt idx="170">
                  <c:v>6040.26</c:v>
                </c:pt>
                <c:pt idx="171">
                  <c:v>5825.05</c:v>
                </c:pt>
                <c:pt idx="172">
                  <c:v>5886.3600000000024</c:v>
                </c:pt>
                <c:pt idx="173">
                  <c:v>5958.79</c:v>
                </c:pt>
                <c:pt idx="174">
                  <c:v>5918.09</c:v>
                </c:pt>
                <c:pt idx="175">
                  <c:v>5777.3200000000024</c:v>
                </c:pt>
                <c:pt idx="176">
                  <c:v>5482.96</c:v>
                </c:pt>
                <c:pt idx="177">
                  <c:v>5557.68</c:v>
                </c:pt>
                <c:pt idx="178">
                  <c:v>5860.58</c:v>
                </c:pt>
                <c:pt idx="179">
                  <c:v>5815.33</c:v>
                </c:pt>
                <c:pt idx="180">
                  <c:v>5964.94</c:v>
                </c:pt>
                <c:pt idx="181">
                  <c:v>5942.08</c:v>
                </c:pt>
                <c:pt idx="182">
                  <c:v>5958.38</c:v>
                </c:pt>
                <c:pt idx="183">
                  <c:v>6027.2700000000013</c:v>
                </c:pt>
                <c:pt idx="184">
                  <c:v>6033.05</c:v>
                </c:pt>
                <c:pt idx="185">
                  <c:v>6137.26</c:v>
                </c:pt>
                <c:pt idx="186">
                  <c:v>5977.84</c:v>
                </c:pt>
                <c:pt idx="187">
                  <c:v>5986.2</c:v>
                </c:pt>
                <c:pt idx="188">
                  <c:v>5875.67</c:v>
                </c:pt>
                <c:pt idx="189">
                  <c:v>5671.45</c:v>
                </c:pt>
                <c:pt idx="190">
                  <c:v>5724.89</c:v>
                </c:pt>
                <c:pt idx="191">
                  <c:v>5935.8200000000024</c:v>
                </c:pt>
                <c:pt idx="192">
                  <c:v>5986.76</c:v>
                </c:pt>
                <c:pt idx="193">
                  <c:v>5965.7</c:v>
                </c:pt>
                <c:pt idx="194">
                  <c:v>5867.51</c:v>
                </c:pt>
                <c:pt idx="195">
                  <c:v>5735.07</c:v>
                </c:pt>
                <c:pt idx="196">
                  <c:v>5574.08</c:v>
                </c:pt>
                <c:pt idx="197">
                  <c:v>5646.49</c:v>
                </c:pt>
                <c:pt idx="198">
                  <c:v>5560.1600000000044</c:v>
                </c:pt>
                <c:pt idx="199">
                  <c:v>5664.35</c:v>
                </c:pt>
                <c:pt idx="200">
                  <c:v>5569.29</c:v>
                </c:pt>
                <c:pt idx="201">
                  <c:v>5556.54</c:v>
                </c:pt>
                <c:pt idx="202">
                  <c:v>5729.3</c:v>
                </c:pt>
                <c:pt idx="203">
                  <c:v>5779.09</c:v>
                </c:pt>
                <c:pt idx="204">
                  <c:v>5802.55</c:v>
                </c:pt>
                <c:pt idx="205">
                  <c:v>5709.84</c:v>
                </c:pt>
                <c:pt idx="206">
                  <c:v>5741.52</c:v>
                </c:pt>
                <c:pt idx="207">
                  <c:v>5839.44</c:v>
                </c:pt>
                <c:pt idx="208">
                  <c:v>5836.91</c:v>
                </c:pt>
                <c:pt idx="209">
                  <c:v>5746.7</c:v>
                </c:pt>
                <c:pt idx="210">
                  <c:v>5659.78</c:v>
                </c:pt>
                <c:pt idx="211">
                  <c:v>5733.57</c:v>
                </c:pt>
                <c:pt idx="212">
                  <c:v>5727.78</c:v>
                </c:pt>
                <c:pt idx="213">
                  <c:v>5713.39</c:v>
                </c:pt>
                <c:pt idx="214">
                  <c:v>5777.72</c:v>
                </c:pt>
                <c:pt idx="215">
                  <c:v>5758.74</c:v>
                </c:pt>
                <c:pt idx="216">
                  <c:v>5685.57</c:v>
                </c:pt>
                <c:pt idx="217">
                  <c:v>5623.6500000000024</c:v>
                </c:pt>
                <c:pt idx="218">
                  <c:v>5542.8</c:v>
                </c:pt>
                <c:pt idx="219">
                  <c:v>5502.14</c:v>
                </c:pt>
                <c:pt idx="220">
                  <c:v>5489.1</c:v>
                </c:pt>
                <c:pt idx="221">
                  <c:v>5325.68</c:v>
                </c:pt>
                <c:pt idx="222">
                  <c:v>5409.13</c:v>
                </c:pt>
                <c:pt idx="223">
                  <c:v>5387.96</c:v>
                </c:pt>
                <c:pt idx="224">
                  <c:v>5373.85</c:v>
                </c:pt>
                <c:pt idx="225">
                  <c:v>5331.71</c:v>
                </c:pt>
                <c:pt idx="226">
                  <c:v>5398.6100000000024</c:v>
                </c:pt>
                <c:pt idx="227">
                  <c:v>5383.57</c:v>
                </c:pt>
                <c:pt idx="228">
                  <c:v>5349.6600000000044</c:v>
                </c:pt>
                <c:pt idx="229">
                  <c:v>5420.57</c:v>
                </c:pt>
                <c:pt idx="230">
                  <c:v>5350.4</c:v>
                </c:pt>
                <c:pt idx="231">
                  <c:v>5367.22</c:v>
                </c:pt>
                <c:pt idx="232">
                  <c:v>5316.87</c:v>
                </c:pt>
                <c:pt idx="233">
                  <c:v>5427.6100000000024</c:v>
                </c:pt>
                <c:pt idx="234">
                  <c:v>5399.1600000000044</c:v>
                </c:pt>
                <c:pt idx="235">
                  <c:v>5399.45</c:v>
                </c:pt>
                <c:pt idx="236">
                  <c:v>5393.73</c:v>
                </c:pt>
                <c:pt idx="237">
                  <c:v>5367.34</c:v>
                </c:pt>
                <c:pt idx="238">
                  <c:v>5368.02</c:v>
                </c:pt>
                <c:pt idx="239">
                  <c:v>5389.9299999999994</c:v>
                </c:pt>
                <c:pt idx="240">
                  <c:v>5352.01</c:v>
                </c:pt>
                <c:pt idx="241">
                  <c:v>5342.49</c:v>
                </c:pt>
                <c:pt idx="242">
                  <c:v>5427.75</c:v>
                </c:pt>
                <c:pt idx="243">
                  <c:v>5602.99</c:v>
                </c:pt>
                <c:pt idx="244">
                  <c:v>5622.8600000000024</c:v>
                </c:pt>
                <c:pt idx="245">
                  <c:v>5660.9699999999993</c:v>
                </c:pt>
                <c:pt idx="246">
                  <c:v>5813.39</c:v>
                </c:pt>
                <c:pt idx="247">
                  <c:v>5797.71</c:v>
                </c:pt>
                <c:pt idx="248">
                  <c:v>5788.94</c:v>
                </c:pt>
                <c:pt idx="249">
                  <c:v>5765.54</c:v>
                </c:pt>
                <c:pt idx="250">
                  <c:v>5858.14</c:v>
                </c:pt>
                <c:pt idx="251">
                  <c:v>5852.85</c:v>
                </c:pt>
                <c:pt idx="252">
                  <c:v>5761.14</c:v>
                </c:pt>
                <c:pt idx="253">
                  <c:v>5775.99</c:v>
                </c:pt>
                <c:pt idx="254">
                  <c:v>5846.83</c:v>
                </c:pt>
                <c:pt idx="255">
                  <c:v>5846.02</c:v>
                </c:pt>
                <c:pt idx="256">
                  <c:v>5842.9299999999994</c:v>
                </c:pt>
                <c:pt idx="257">
                  <c:v>5846.1900000000014</c:v>
                </c:pt>
                <c:pt idx="258">
                  <c:v>5928.22</c:v>
                </c:pt>
                <c:pt idx="259">
                  <c:v>5919.7700000000013</c:v>
                </c:pt>
                <c:pt idx="260">
                  <c:v>5871.07</c:v>
                </c:pt>
                <c:pt idx="261">
                  <c:v>5891.05</c:v>
                </c:pt>
                <c:pt idx="262">
                  <c:v>5818.39</c:v>
                </c:pt>
                <c:pt idx="263">
                  <c:v>5864.54</c:v>
                </c:pt>
                <c:pt idx="264">
                  <c:v>5949.26</c:v>
                </c:pt>
                <c:pt idx="265">
                  <c:v>5970.18</c:v>
                </c:pt>
                <c:pt idx="266">
                  <c:v>5937.25</c:v>
                </c:pt>
                <c:pt idx="267">
                  <c:v>5892.21</c:v>
                </c:pt>
                <c:pt idx="268">
                  <c:v>5849.22</c:v>
                </c:pt>
                <c:pt idx="269">
                  <c:v>5809.75</c:v>
                </c:pt>
                <c:pt idx="270">
                  <c:v>5845.6900000000014</c:v>
                </c:pt>
                <c:pt idx="271">
                  <c:v>5945.35</c:v>
                </c:pt>
                <c:pt idx="272">
                  <c:v>6077.96</c:v>
                </c:pt>
                <c:pt idx="273">
                  <c:v>6081.01</c:v>
                </c:pt>
                <c:pt idx="274">
                  <c:v>6060.6100000000024</c:v>
                </c:pt>
                <c:pt idx="275">
                  <c:v>6103</c:v>
                </c:pt>
                <c:pt idx="276">
                  <c:v>6102.1600000000044</c:v>
                </c:pt>
                <c:pt idx="277">
                  <c:v>6089.28</c:v>
                </c:pt>
                <c:pt idx="278">
                  <c:v>5979.56</c:v>
                </c:pt>
                <c:pt idx="279">
                  <c:v>5963.07</c:v>
                </c:pt>
                <c:pt idx="280">
                  <c:v>5831.07</c:v>
                </c:pt>
                <c:pt idx="281">
                  <c:v>5820.8200000000024</c:v>
                </c:pt>
                <c:pt idx="282">
                  <c:v>5772.1200000000044</c:v>
                </c:pt>
                <c:pt idx="283">
                  <c:v>5807.79</c:v>
                </c:pt>
                <c:pt idx="284">
                  <c:v>5788.34</c:v>
                </c:pt>
                <c:pt idx="285">
                  <c:v>5797.24</c:v>
                </c:pt>
                <c:pt idx="286">
                  <c:v>5774.67</c:v>
                </c:pt>
                <c:pt idx="287">
                  <c:v>5662.88</c:v>
                </c:pt>
                <c:pt idx="288">
                  <c:v>5650.9699999999993</c:v>
                </c:pt>
                <c:pt idx="289">
                  <c:v>5695.56</c:v>
                </c:pt>
                <c:pt idx="290">
                  <c:v>5705.9299999999994</c:v>
                </c:pt>
                <c:pt idx="291">
                  <c:v>5656.17</c:v>
                </c:pt>
                <c:pt idx="292">
                  <c:v>5759.6100000000024</c:v>
                </c:pt>
                <c:pt idx="293">
                  <c:v>5862.85</c:v>
                </c:pt>
                <c:pt idx="294">
                  <c:v>5860.73</c:v>
                </c:pt>
                <c:pt idx="295">
                  <c:v>5931.31</c:v>
                </c:pt>
                <c:pt idx="296">
                  <c:v>5937.46</c:v>
                </c:pt>
                <c:pt idx="297">
                  <c:v>5945.2</c:v>
                </c:pt>
                <c:pt idx="298">
                  <c:v>5948.49</c:v>
                </c:pt>
                <c:pt idx="299">
                  <c:v>5874.52</c:v>
                </c:pt>
                <c:pt idx="300">
                  <c:v>5917.1600000000044</c:v>
                </c:pt>
                <c:pt idx="301">
                  <c:v>5906.6900000000014</c:v>
                </c:pt>
                <c:pt idx="302">
                  <c:v>5910.85</c:v>
                </c:pt>
                <c:pt idx="303">
                  <c:v>6028.68</c:v>
                </c:pt>
                <c:pt idx="304">
                  <c:v>6049.49</c:v>
                </c:pt>
                <c:pt idx="305">
                  <c:v>6026.55</c:v>
                </c:pt>
                <c:pt idx="306">
                  <c:v>5838.42</c:v>
                </c:pt>
                <c:pt idx="307">
                  <c:v>5851.1</c:v>
                </c:pt>
                <c:pt idx="308">
                  <c:v>5911.31</c:v>
                </c:pt>
                <c:pt idx="309">
                  <c:v>5855.24</c:v>
                </c:pt>
                <c:pt idx="310">
                  <c:v>5778.6500000000024</c:v>
                </c:pt>
                <c:pt idx="311">
                  <c:v>5785.26</c:v>
                </c:pt>
                <c:pt idx="312">
                  <c:v>5844.76</c:v>
                </c:pt>
                <c:pt idx="313">
                  <c:v>5798.6200000000044</c:v>
                </c:pt>
                <c:pt idx="314">
                  <c:v>5867.95</c:v>
                </c:pt>
                <c:pt idx="315">
                  <c:v>5893.2700000000013</c:v>
                </c:pt>
                <c:pt idx="316">
                  <c:v>5919.17</c:v>
                </c:pt>
                <c:pt idx="317">
                  <c:v>5925.28</c:v>
                </c:pt>
                <c:pt idx="318">
                  <c:v>5892.51</c:v>
                </c:pt>
                <c:pt idx="319">
                  <c:v>5913.9699999999993</c:v>
                </c:pt>
                <c:pt idx="320">
                  <c:v>5911.63</c:v>
                </c:pt>
                <c:pt idx="321">
                  <c:v>5878.89</c:v>
                </c:pt>
                <c:pt idx="322">
                  <c:v>5909.6500000000024</c:v>
                </c:pt>
                <c:pt idx="323">
                  <c:v>6002.58</c:v>
                </c:pt>
                <c:pt idx="324">
                  <c:v>6019.23</c:v>
                </c:pt>
                <c:pt idx="325">
                  <c:v>6009.3200000000024</c:v>
                </c:pt>
                <c:pt idx="326">
                  <c:v>5985.94</c:v>
                </c:pt>
                <c:pt idx="327">
                  <c:v>5987.85</c:v>
                </c:pt>
                <c:pt idx="328">
                  <c:v>6001.52</c:v>
                </c:pt>
                <c:pt idx="329">
                  <c:v>5997.67</c:v>
                </c:pt>
                <c:pt idx="330">
                  <c:v>6019.42</c:v>
                </c:pt>
                <c:pt idx="331">
                  <c:v>5985.94</c:v>
                </c:pt>
                <c:pt idx="332">
                  <c:v>6000.57</c:v>
                </c:pt>
                <c:pt idx="333">
                  <c:v>6088.49</c:v>
                </c:pt>
                <c:pt idx="334">
                  <c:v>6100.8600000000024</c:v>
                </c:pt>
                <c:pt idx="335">
                  <c:v>6139.6900000000014</c:v>
                </c:pt>
                <c:pt idx="336">
                  <c:v>6143.1200000000044</c:v>
                </c:pt>
                <c:pt idx="337">
                  <c:v>6060.46</c:v>
                </c:pt>
                <c:pt idx="338">
                  <c:v>5988.37</c:v>
                </c:pt>
                <c:pt idx="339">
                  <c:v>5982.1200000000044</c:v>
                </c:pt>
                <c:pt idx="340">
                  <c:v>5935.99</c:v>
                </c:pt>
                <c:pt idx="341">
                  <c:v>5942.85</c:v>
                </c:pt>
                <c:pt idx="342">
                  <c:v>5975.6600000000044</c:v>
                </c:pt>
                <c:pt idx="343">
                  <c:v>5879.08</c:v>
                </c:pt>
                <c:pt idx="344">
                  <c:v>5853.94</c:v>
                </c:pt>
                <c:pt idx="345">
                  <c:v>5889.52</c:v>
                </c:pt>
                <c:pt idx="346">
                  <c:v>5945.2700000000013</c:v>
                </c:pt>
                <c:pt idx="347">
                  <c:v>5933.57</c:v>
                </c:pt>
                <c:pt idx="348">
                  <c:v>5895.35</c:v>
                </c:pt>
                <c:pt idx="349">
                  <c:v>5888.1</c:v>
                </c:pt>
                <c:pt idx="350">
                  <c:v>5848.91</c:v>
                </c:pt>
                <c:pt idx="351">
                  <c:v>5771.48</c:v>
                </c:pt>
                <c:pt idx="352">
                  <c:v>5782.75</c:v>
                </c:pt>
                <c:pt idx="353">
                  <c:v>5835.37</c:v>
                </c:pt>
                <c:pt idx="354">
                  <c:v>5842.76</c:v>
                </c:pt>
                <c:pt idx="355">
                  <c:v>5879.9299999999994</c:v>
                </c:pt>
                <c:pt idx="356">
                  <c:v>5994.23</c:v>
                </c:pt>
                <c:pt idx="357">
                  <c:v>5981.54</c:v>
                </c:pt>
                <c:pt idx="358">
                  <c:v>6018.6900000000014</c:v>
                </c:pt>
                <c:pt idx="359">
                  <c:v>6034.6</c:v>
                </c:pt>
                <c:pt idx="360">
                  <c:v>6112.4</c:v>
                </c:pt>
                <c:pt idx="361">
                  <c:v>6122.39</c:v>
                </c:pt>
                <c:pt idx="362">
                  <c:v>6143.49</c:v>
                </c:pt>
                <c:pt idx="363">
                  <c:v>6072.1600000000044</c:v>
                </c:pt>
                <c:pt idx="364">
                  <c:v>6115.4299999999994</c:v>
                </c:pt>
                <c:pt idx="365">
                  <c:v>6142.78</c:v>
                </c:pt>
                <c:pt idx="366">
                  <c:v>6107.17</c:v>
                </c:pt>
                <c:pt idx="367">
                  <c:v>6121.52</c:v>
                </c:pt>
                <c:pt idx="368">
                  <c:v>6128.34</c:v>
                </c:pt>
                <c:pt idx="369">
                  <c:v>6207.83</c:v>
                </c:pt>
                <c:pt idx="370">
                  <c:v>6259.6900000000014</c:v>
                </c:pt>
                <c:pt idx="371">
                  <c:v>6225.25</c:v>
                </c:pt>
                <c:pt idx="372">
                  <c:v>6202.38</c:v>
                </c:pt>
                <c:pt idx="373">
                  <c:v>6193.6200000000044</c:v>
                </c:pt>
                <c:pt idx="374">
                  <c:v>6220.52</c:v>
                </c:pt>
                <c:pt idx="375">
                  <c:v>6173.34</c:v>
                </c:pt>
                <c:pt idx="376">
                  <c:v>6213.28</c:v>
                </c:pt>
                <c:pt idx="377">
                  <c:v>6192.53</c:v>
                </c:pt>
                <c:pt idx="378">
                  <c:v>6204.23</c:v>
                </c:pt>
                <c:pt idx="379">
                  <c:v>6155.51</c:v>
                </c:pt>
                <c:pt idx="380">
                  <c:v>6063.48</c:v>
                </c:pt>
                <c:pt idx="381">
                  <c:v>6072.3600000000024</c:v>
                </c:pt>
                <c:pt idx="382">
                  <c:v>6032.4699999999993</c:v>
                </c:pt>
                <c:pt idx="383">
                  <c:v>6043.95</c:v>
                </c:pt>
                <c:pt idx="384">
                  <c:v>6058.96</c:v>
                </c:pt>
                <c:pt idx="385">
                  <c:v>6018.79</c:v>
                </c:pt>
                <c:pt idx="386">
                  <c:v>6019.49</c:v>
                </c:pt>
                <c:pt idx="387">
                  <c:v>6001</c:v>
                </c:pt>
                <c:pt idx="388">
                  <c:v>6065.91</c:v>
                </c:pt>
                <c:pt idx="389">
                  <c:v>6048.74</c:v>
                </c:pt>
                <c:pt idx="390">
                  <c:v>5961.24</c:v>
                </c:pt>
                <c:pt idx="391">
                  <c:v>5957.98</c:v>
                </c:pt>
                <c:pt idx="392">
                  <c:v>6005.88</c:v>
                </c:pt>
                <c:pt idx="393">
                  <c:v>6028.75</c:v>
                </c:pt>
                <c:pt idx="394">
                  <c:v>6019.9299999999994</c:v>
                </c:pt>
                <c:pt idx="395">
                  <c:v>6013.49</c:v>
                </c:pt>
                <c:pt idx="396">
                  <c:v>5971.76</c:v>
                </c:pt>
                <c:pt idx="397">
                  <c:v>6024.07</c:v>
                </c:pt>
                <c:pt idx="398">
                  <c:v>5979.42</c:v>
                </c:pt>
                <c:pt idx="399">
                  <c:v>5993.89</c:v>
                </c:pt>
                <c:pt idx="400">
                  <c:v>5998.08</c:v>
                </c:pt>
                <c:pt idx="401">
                  <c:v>5976.68</c:v>
                </c:pt>
                <c:pt idx="402">
                  <c:v>5888.37</c:v>
                </c:pt>
                <c:pt idx="403">
                  <c:v>5715.1600000000044</c:v>
                </c:pt>
                <c:pt idx="404">
                  <c:v>5748.35</c:v>
                </c:pt>
                <c:pt idx="405">
                  <c:v>5693.01</c:v>
                </c:pt>
                <c:pt idx="406">
                  <c:v>5721.99</c:v>
                </c:pt>
                <c:pt idx="407">
                  <c:v>5747.09</c:v>
                </c:pt>
                <c:pt idx="408">
                  <c:v>5758.31</c:v>
                </c:pt>
                <c:pt idx="409">
                  <c:v>5805.25</c:v>
                </c:pt>
                <c:pt idx="410">
                  <c:v>5778.2700000000013</c:v>
                </c:pt>
                <c:pt idx="411">
                  <c:v>5842.2700000000013</c:v>
                </c:pt>
                <c:pt idx="412">
                  <c:v>5818.07</c:v>
                </c:pt>
                <c:pt idx="413">
                  <c:v>5818.22</c:v>
                </c:pt>
                <c:pt idx="414">
                  <c:v>5803.68</c:v>
                </c:pt>
                <c:pt idx="415">
                  <c:v>5927.5</c:v>
                </c:pt>
                <c:pt idx="416">
                  <c:v>5967.96</c:v>
                </c:pt>
                <c:pt idx="417">
                  <c:v>5966.85</c:v>
                </c:pt>
                <c:pt idx="418">
                  <c:v>5949.8</c:v>
                </c:pt>
                <c:pt idx="419">
                  <c:v>5917.13</c:v>
                </c:pt>
                <c:pt idx="420">
                  <c:v>5934.6</c:v>
                </c:pt>
                <c:pt idx="421">
                  <c:v>5981.48</c:v>
                </c:pt>
                <c:pt idx="422">
                  <c:v>5925.88</c:v>
                </c:pt>
                <c:pt idx="423">
                  <c:v>5894.01</c:v>
                </c:pt>
                <c:pt idx="424">
                  <c:v>5890.83</c:v>
                </c:pt>
                <c:pt idx="425">
                  <c:v>5970.71</c:v>
                </c:pt>
                <c:pt idx="426">
                  <c:v>5954.6900000000014</c:v>
                </c:pt>
                <c:pt idx="427">
                  <c:v>5885.45</c:v>
                </c:pt>
                <c:pt idx="428">
                  <c:v>5909.1</c:v>
                </c:pt>
                <c:pt idx="429">
                  <c:v>5888.53</c:v>
                </c:pt>
                <c:pt idx="430">
                  <c:v>5939.42</c:v>
                </c:pt>
                <c:pt idx="431">
                  <c:v>5991.55</c:v>
                </c:pt>
                <c:pt idx="432">
                  <c:v>6009.52</c:v>
                </c:pt>
                <c:pt idx="433">
                  <c:v>6011.56</c:v>
                </c:pt>
                <c:pt idx="434">
                  <c:v>5971.6200000000044</c:v>
                </c:pt>
                <c:pt idx="435">
                  <c:v>6039.48</c:v>
                </c:pt>
                <c:pt idx="436">
                  <c:v>6107.95</c:v>
                </c:pt>
                <c:pt idx="437">
                  <c:v>6137.57</c:v>
                </c:pt>
                <c:pt idx="438">
                  <c:v>6105.79</c:v>
                </c:pt>
                <c:pt idx="439">
                  <c:v>6161.6600000000044</c:v>
                </c:pt>
                <c:pt idx="440">
                  <c:v>6145.92</c:v>
                </c:pt>
                <c:pt idx="441">
                  <c:v>6192.35</c:v>
                </c:pt>
                <c:pt idx="442">
                  <c:v>6231.05</c:v>
                </c:pt>
                <c:pt idx="443">
                  <c:v>6205.76</c:v>
                </c:pt>
                <c:pt idx="444">
                  <c:v>6252.1</c:v>
                </c:pt>
                <c:pt idx="445">
                  <c:v>6282.41</c:v>
                </c:pt>
                <c:pt idx="446">
                  <c:v>6293.56</c:v>
                </c:pt>
                <c:pt idx="447">
                  <c:v>6296.89</c:v>
                </c:pt>
                <c:pt idx="448">
                  <c:v>6278.46</c:v>
                </c:pt>
                <c:pt idx="449">
                  <c:v>6357.83</c:v>
                </c:pt>
                <c:pt idx="450">
                  <c:v>6373.8600000000024</c:v>
                </c:pt>
                <c:pt idx="451">
                  <c:v>6340.6900000000014</c:v>
                </c:pt>
                <c:pt idx="452">
                  <c:v>6302.99</c:v>
                </c:pt>
                <c:pt idx="453">
                  <c:v>6316.84</c:v>
                </c:pt>
                <c:pt idx="454">
                  <c:v>6231.6500000000024</c:v>
                </c:pt>
                <c:pt idx="455">
                  <c:v>6241.94</c:v>
                </c:pt>
                <c:pt idx="456">
                  <c:v>6272.14</c:v>
                </c:pt>
                <c:pt idx="457">
                  <c:v>6271.2</c:v>
                </c:pt>
                <c:pt idx="458">
                  <c:v>6232.04</c:v>
                </c:pt>
                <c:pt idx="459">
                  <c:v>6222.05</c:v>
                </c:pt>
                <c:pt idx="460">
                  <c:v>6212.6</c:v>
                </c:pt>
                <c:pt idx="461">
                  <c:v>6201.4</c:v>
                </c:pt>
                <c:pt idx="462">
                  <c:v>6298.8600000000024</c:v>
                </c:pt>
                <c:pt idx="463">
                  <c:v>6358.81</c:v>
                </c:pt>
                <c:pt idx="464">
                  <c:v>6377.09</c:v>
                </c:pt>
                <c:pt idx="465">
                  <c:v>6418.35</c:v>
                </c:pt>
                <c:pt idx="466">
                  <c:v>6410.59</c:v>
                </c:pt>
                <c:pt idx="467">
                  <c:v>6416.34</c:v>
                </c:pt>
                <c:pt idx="468">
                  <c:v>6423.81</c:v>
                </c:pt>
                <c:pt idx="469">
                  <c:v>6394.03</c:v>
                </c:pt>
                <c:pt idx="470">
                  <c:v>6380.73</c:v>
                </c:pt>
                <c:pt idx="471">
                  <c:v>6420.45</c:v>
                </c:pt>
                <c:pt idx="472">
                  <c:v>6366.1600000000044</c:v>
                </c:pt>
                <c:pt idx="473">
                  <c:v>6327.25</c:v>
                </c:pt>
                <c:pt idx="474">
                  <c:v>6375.64</c:v>
                </c:pt>
                <c:pt idx="475">
                  <c:v>6311.98</c:v>
                </c:pt>
                <c:pt idx="476">
                  <c:v>6307.9299999999994</c:v>
                </c:pt>
                <c:pt idx="477">
                  <c:v>6343.54</c:v>
                </c:pt>
                <c:pt idx="478">
                  <c:v>6455.57</c:v>
                </c:pt>
                <c:pt idx="479">
                  <c:v>6446.01</c:v>
                </c:pt>
                <c:pt idx="480">
                  <c:v>6380.03</c:v>
                </c:pt>
                <c:pt idx="481">
                  <c:v>6380</c:v>
                </c:pt>
                <c:pt idx="482">
                  <c:v>6356.84</c:v>
                </c:pt>
                <c:pt idx="483">
                  <c:v>6353.71</c:v>
                </c:pt>
                <c:pt idx="484">
                  <c:v>6350.9</c:v>
                </c:pt>
                <c:pt idx="485">
                  <c:v>6245.13</c:v>
                </c:pt>
                <c:pt idx="486">
                  <c:v>6242.4</c:v>
                </c:pt>
                <c:pt idx="487">
                  <c:v>6241.92</c:v>
                </c:pt>
                <c:pt idx="488">
                  <c:v>6205.09</c:v>
                </c:pt>
                <c:pt idx="489">
                  <c:v>6158.94</c:v>
                </c:pt>
                <c:pt idx="490">
                  <c:v>6206.6500000000024</c:v>
                </c:pt>
                <c:pt idx="491">
                  <c:v>6195.18</c:v>
                </c:pt>
                <c:pt idx="492">
                  <c:v>6127.24</c:v>
                </c:pt>
                <c:pt idx="493">
                  <c:v>6109.6600000000044</c:v>
                </c:pt>
                <c:pt idx="494">
                  <c:v>6136.55</c:v>
                </c:pt>
                <c:pt idx="495">
                  <c:v>6049.44</c:v>
                </c:pt>
                <c:pt idx="496">
                  <c:v>6032.1200000000044</c:v>
                </c:pt>
                <c:pt idx="497">
                  <c:v>6033.4699999999993</c:v>
                </c:pt>
                <c:pt idx="498">
                  <c:v>6116.05</c:v>
                </c:pt>
                <c:pt idx="499">
                  <c:v>6098.78</c:v>
                </c:pt>
                <c:pt idx="500">
                  <c:v>6140.14</c:v>
                </c:pt>
                <c:pt idx="501">
                  <c:v>6141.14</c:v>
                </c:pt>
                <c:pt idx="502">
                  <c:v>6149.88</c:v>
                </c:pt>
                <c:pt idx="503">
                  <c:v>6119.06</c:v>
                </c:pt>
                <c:pt idx="504">
                  <c:v>6164.98</c:v>
                </c:pt>
                <c:pt idx="505">
                  <c:v>6169.08</c:v>
                </c:pt>
                <c:pt idx="506">
                  <c:v>6148.7</c:v>
                </c:pt>
                <c:pt idx="507">
                  <c:v>6082.56</c:v>
                </c:pt>
                <c:pt idx="508">
                  <c:v>6031.24</c:v>
                </c:pt>
                <c:pt idx="509">
                  <c:v>6035.59</c:v>
                </c:pt>
                <c:pt idx="510">
                  <c:v>6105.35</c:v>
                </c:pt>
                <c:pt idx="511">
                  <c:v>6067.34</c:v>
                </c:pt>
                <c:pt idx="512">
                  <c:v>5972.06</c:v>
                </c:pt>
                <c:pt idx="513">
                  <c:v>5925.54</c:v>
                </c:pt>
                <c:pt idx="514">
                  <c:v>5930.2</c:v>
                </c:pt>
                <c:pt idx="515">
                  <c:v>5945.05</c:v>
                </c:pt>
                <c:pt idx="516">
                  <c:v>5931.38</c:v>
                </c:pt>
                <c:pt idx="517">
                  <c:v>6009.99</c:v>
                </c:pt>
                <c:pt idx="518">
                  <c:v>6118.6100000000024</c:v>
                </c:pt>
                <c:pt idx="519">
                  <c:v>6123.92</c:v>
                </c:pt>
                <c:pt idx="520">
                  <c:v>6142.1200000000044</c:v>
                </c:pt>
                <c:pt idx="521">
                  <c:v>6135.01</c:v>
                </c:pt>
                <c:pt idx="522">
                  <c:v>6095.81</c:v>
                </c:pt>
                <c:pt idx="523">
                  <c:v>6081.84</c:v>
                </c:pt>
                <c:pt idx="524">
                  <c:v>6066.59</c:v>
                </c:pt>
                <c:pt idx="525">
                  <c:v>5987.4</c:v>
                </c:pt>
                <c:pt idx="526">
                  <c:v>5960.1100000000024</c:v>
                </c:pt>
                <c:pt idx="527">
                  <c:v>5969.07</c:v>
                </c:pt>
                <c:pt idx="528">
                  <c:v>5826.2700000000013</c:v>
                </c:pt>
                <c:pt idx="529">
                  <c:v>5830.79</c:v>
                </c:pt>
                <c:pt idx="530">
                  <c:v>5694.1600000000044</c:v>
                </c:pt>
                <c:pt idx="531">
                  <c:v>5748</c:v>
                </c:pt>
                <c:pt idx="532">
                  <c:v>5738.76</c:v>
                </c:pt>
                <c:pt idx="533">
                  <c:v>5717.28</c:v>
                </c:pt>
                <c:pt idx="534">
                  <c:v>5721.31</c:v>
                </c:pt>
                <c:pt idx="535">
                  <c:v>5700.72</c:v>
                </c:pt>
                <c:pt idx="536">
                  <c:v>5661.18</c:v>
                </c:pt>
                <c:pt idx="537">
                  <c:v>5632.9699999999993</c:v>
                </c:pt>
                <c:pt idx="538">
                  <c:v>5764.3</c:v>
                </c:pt>
                <c:pt idx="539">
                  <c:v>5798.41</c:v>
                </c:pt>
                <c:pt idx="540">
                  <c:v>5870.37</c:v>
                </c:pt>
                <c:pt idx="541">
                  <c:v>5858.01</c:v>
                </c:pt>
                <c:pt idx="542">
                  <c:v>5911.74</c:v>
                </c:pt>
                <c:pt idx="543">
                  <c:v>5860.39</c:v>
                </c:pt>
                <c:pt idx="544">
                  <c:v>5849.63</c:v>
                </c:pt>
                <c:pt idx="545">
                  <c:v>5971.06</c:v>
                </c:pt>
                <c:pt idx="546">
                  <c:v>5988.37</c:v>
                </c:pt>
                <c:pt idx="547">
                  <c:v>6075.26</c:v>
                </c:pt>
                <c:pt idx="548">
                  <c:v>6083.6200000000044</c:v>
                </c:pt>
                <c:pt idx="549">
                  <c:v>6030.74</c:v>
                </c:pt>
                <c:pt idx="550">
                  <c:v>6046.2</c:v>
                </c:pt>
                <c:pt idx="551">
                  <c:v>6020.94</c:v>
                </c:pt>
                <c:pt idx="552">
                  <c:v>6106.74</c:v>
                </c:pt>
                <c:pt idx="553">
                  <c:v>6103.42</c:v>
                </c:pt>
                <c:pt idx="554">
                  <c:v>6059.1900000000014</c:v>
                </c:pt>
                <c:pt idx="555">
                  <c:v>6123.52</c:v>
                </c:pt>
                <c:pt idx="556">
                  <c:v>6111.89</c:v>
                </c:pt>
                <c:pt idx="557">
                  <c:v>6128.2</c:v>
                </c:pt>
                <c:pt idx="558">
                  <c:v>6203.84</c:v>
                </c:pt>
                <c:pt idx="559">
                  <c:v>6139.51</c:v>
                </c:pt>
                <c:pt idx="560">
                  <c:v>6203.4699999999993</c:v>
                </c:pt>
                <c:pt idx="561">
                  <c:v>6179.8200000000024</c:v>
                </c:pt>
                <c:pt idx="562">
                  <c:v>6228.95</c:v>
                </c:pt>
                <c:pt idx="563">
                  <c:v>6348.31</c:v>
                </c:pt>
                <c:pt idx="564">
                  <c:v>6350.52</c:v>
                </c:pt>
                <c:pt idx="565">
                  <c:v>6329.52</c:v>
                </c:pt>
                <c:pt idx="566">
                  <c:v>6249.1900000000014</c:v>
                </c:pt>
                <c:pt idx="567">
                  <c:v>6264.3600000000024</c:v>
                </c:pt>
                <c:pt idx="568">
                  <c:v>6266.29</c:v>
                </c:pt>
                <c:pt idx="569">
                  <c:v>6261.18</c:v>
                </c:pt>
                <c:pt idx="570">
                  <c:v>6235.35</c:v>
                </c:pt>
                <c:pt idx="571">
                  <c:v>6258.4699999999993</c:v>
                </c:pt>
                <c:pt idx="572">
                  <c:v>6350.6900000000014</c:v>
                </c:pt>
                <c:pt idx="573">
                  <c:v>6431.42</c:v>
                </c:pt>
                <c:pt idx="574">
                  <c:v>6427.84</c:v>
                </c:pt>
                <c:pt idx="575">
                  <c:v>6471.89</c:v>
                </c:pt>
                <c:pt idx="576">
                  <c:v>6417.2</c:v>
                </c:pt>
                <c:pt idx="577">
                  <c:v>6512.63</c:v>
                </c:pt>
                <c:pt idx="578">
                  <c:v>6534.7700000000013</c:v>
                </c:pt>
                <c:pt idx="579">
                  <c:v>6531.59</c:v>
                </c:pt>
                <c:pt idx="580">
                  <c:v>6524.4</c:v>
                </c:pt>
                <c:pt idx="581">
                  <c:v>6575.53</c:v>
                </c:pt>
                <c:pt idx="582">
                  <c:v>6548.34</c:v>
                </c:pt>
                <c:pt idx="583">
                  <c:v>6462.06</c:v>
                </c:pt>
                <c:pt idx="584">
                  <c:v>6591.7700000000013</c:v>
                </c:pt>
                <c:pt idx="585">
                  <c:v>6616.44</c:v>
                </c:pt>
                <c:pt idx="586">
                  <c:v>6709.87</c:v>
                </c:pt>
                <c:pt idx="587">
                  <c:v>6694.8200000000024</c:v>
                </c:pt>
                <c:pt idx="588">
                  <c:v>6742.39</c:v>
                </c:pt>
                <c:pt idx="589">
                  <c:v>6707.4</c:v>
                </c:pt>
                <c:pt idx="590">
                  <c:v>6735.89</c:v>
                </c:pt>
                <c:pt idx="591">
                  <c:v>6725.6100000000024</c:v>
                </c:pt>
                <c:pt idx="592">
                  <c:v>6682.35</c:v>
                </c:pt>
                <c:pt idx="593">
                  <c:v>6724.18</c:v>
                </c:pt>
                <c:pt idx="594">
                  <c:v>6711.04</c:v>
                </c:pt>
                <c:pt idx="595">
                  <c:v>6498.92</c:v>
                </c:pt>
                <c:pt idx="596">
                  <c:v>6512.29</c:v>
                </c:pt>
                <c:pt idx="597">
                  <c:v>6486.63</c:v>
                </c:pt>
                <c:pt idx="598">
                  <c:v>6381.9699999999993</c:v>
                </c:pt>
                <c:pt idx="599">
                  <c:v>6451.94</c:v>
                </c:pt>
                <c:pt idx="600">
                  <c:v>6532.18</c:v>
                </c:pt>
                <c:pt idx="601">
                  <c:v>6594.6</c:v>
                </c:pt>
                <c:pt idx="602">
                  <c:v>6719.96</c:v>
                </c:pt>
                <c:pt idx="603">
                  <c:v>6720.08</c:v>
                </c:pt>
                <c:pt idx="604">
                  <c:v>6624.1100000000024</c:v>
                </c:pt>
                <c:pt idx="605">
                  <c:v>6630.13</c:v>
                </c:pt>
                <c:pt idx="606">
                  <c:v>6594.92</c:v>
                </c:pt>
                <c:pt idx="607">
                  <c:v>6562.29</c:v>
                </c:pt>
                <c:pt idx="608">
                  <c:v>6612.9699999999993</c:v>
                </c:pt>
                <c:pt idx="609">
                  <c:v>6598.49</c:v>
                </c:pt>
                <c:pt idx="610">
                  <c:v>6683.9299999999994</c:v>
                </c:pt>
                <c:pt idx="611">
                  <c:v>6673.75</c:v>
                </c:pt>
                <c:pt idx="612">
                  <c:v>6686.55</c:v>
                </c:pt>
                <c:pt idx="613">
                  <c:v>6631.51</c:v>
                </c:pt>
                <c:pt idx="614">
                  <c:v>6530.7</c:v>
                </c:pt>
                <c:pt idx="615">
                  <c:v>6474.6900000000014</c:v>
                </c:pt>
                <c:pt idx="616">
                  <c:v>6538.22</c:v>
                </c:pt>
                <c:pt idx="617">
                  <c:v>6561.63</c:v>
                </c:pt>
                <c:pt idx="618">
                  <c:v>6613.39</c:v>
                </c:pt>
                <c:pt idx="619">
                  <c:v>6642.96</c:v>
                </c:pt>
                <c:pt idx="620">
                  <c:v>6553.6600000000044</c:v>
                </c:pt>
                <c:pt idx="621">
                  <c:v>6575.78</c:v>
                </c:pt>
                <c:pt idx="622">
                  <c:v>6494.1500000000024</c:v>
                </c:pt>
                <c:pt idx="623">
                  <c:v>6459.57</c:v>
                </c:pt>
                <c:pt idx="624">
                  <c:v>6486.4699999999993</c:v>
                </c:pt>
                <c:pt idx="625">
                  <c:v>6490.68</c:v>
                </c:pt>
                <c:pt idx="626">
                  <c:v>6544.63</c:v>
                </c:pt>
                <c:pt idx="627">
                  <c:v>6460.01</c:v>
                </c:pt>
                <c:pt idx="628">
                  <c:v>6518.7</c:v>
                </c:pt>
                <c:pt idx="629">
                  <c:v>6504.98</c:v>
                </c:pt>
                <c:pt idx="630">
                  <c:v>6528.57</c:v>
                </c:pt>
                <c:pt idx="631">
                  <c:v>6516.52</c:v>
                </c:pt>
                <c:pt idx="632">
                  <c:v>6458.03</c:v>
                </c:pt>
                <c:pt idx="633">
                  <c:v>6391.26</c:v>
                </c:pt>
                <c:pt idx="634">
                  <c:v>6364.6</c:v>
                </c:pt>
                <c:pt idx="635">
                  <c:v>6376.6200000000044</c:v>
                </c:pt>
                <c:pt idx="636">
                  <c:v>6421.85</c:v>
                </c:pt>
                <c:pt idx="637">
                  <c:v>6453.85</c:v>
                </c:pt>
                <c:pt idx="638">
                  <c:v>6498.03</c:v>
                </c:pt>
                <c:pt idx="639">
                  <c:v>6546.06</c:v>
                </c:pt>
                <c:pt idx="640">
                  <c:v>6613.9699999999993</c:v>
                </c:pt>
                <c:pt idx="641">
                  <c:v>6660.76</c:v>
                </c:pt>
                <c:pt idx="642">
                  <c:v>6665.6</c:v>
                </c:pt>
                <c:pt idx="643">
                  <c:v>6760.8200000000024</c:v>
                </c:pt>
                <c:pt idx="644">
                  <c:v>6781.94</c:v>
                </c:pt>
                <c:pt idx="645">
                  <c:v>6780.64</c:v>
                </c:pt>
                <c:pt idx="646">
                  <c:v>6757.17</c:v>
                </c:pt>
                <c:pt idx="647">
                  <c:v>6808.5</c:v>
                </c:pt>
                <c:pt idx="648">
                  <c:v>6855.74</c:v>
                </c:pt>
                <c:pt idx="649">
                  <c:v>6952.54</c:v>
                </c:pt>
                <c:pt idx="650">
                  <c:v>7000.09</c:v>
                </c:pt>
                <c:pt idx="651">
                  <c:v>6989.46</c:v>
                </c:pt>
                <c:pt idx="652">
                  <c:v>7038.78</c:v>
                </c:pt>
                <c:pt idx="653">
                  <c:v>7102.74</c:v>
                </c:pt>
                <c:pt idx="654">
                  <c:v>7093.05</c:v>
                </c:pt>
                <c:pt idx="655">
                  <c:v>7096.04</c:v>
                </c:pt>
                <c:pt idx="656">
                  <c:v>7059.94</c:v>
                </c:pt>
                <c:pt idx="657">
                  <c:v>7168.98</c:v>
                </c:pt>
                <c:pt idx="658">
                  <c:v>7136.21</c:v>
                </c:pt>
                <c:pt idx="659">
                  <c:v>7171.7700000000013</c:v>
                </c:pt>
                <c:pt idx="660">
                  <c:v>7199.6</c:v>
                </c:pt>
                <c:pt idx="661">
                  <c:v>7242.37</c:v>
                </c:pt>
                <c:pt idx="662">
                  <c:v>7345.04</c:v>
                </c:pt>
                <c:pt idx="663">
                  <c:v>7370.44</c:v>
                </c:pt>
                <c:pt idx="664">
                  <c:v>7474.05</c:v>
                </c:pt>
                <c:pt idx="665">
                  <c:v>7388.94</c:v>
                </c:pt>
                <c:pt idx="666">
                  <c:v>7324.71</c:v>
                </c:pt>
                <c:pt idx="667">
                  <c:v>7361.45</c:v>
                </c:pt>
                <c:pt idx="668">
                  <c:v>7278.96</c:v>
                </c:pt>
                <c:pt idx="669">
                  <c:v>7176.35</c:v>
                </c:pt>
                <c:pt idx="670">
                  <c:v>7069.9</c:v>
                </c:pt>
                <c:pt idx="671">
                  <c:v>7116.83</c:v>
                </c:pt>
                <c:pt idx="672">
                  <c:v>7034.03</c:v>
                </c:pt>
                <c:pt idx="673">
                  <c:v>7074.1500000000024</c:v>
                </c:pt>
                <c:pt idx="674">
                  <c:v>6938.26</c:v>
                </c:pt>
                <c:pt idx="675">
                  <c:v>6843.98</c:v>
                </c:pt>
                <c:pt idx="676">
                  <c:v>6877.01</c:v>
                </c:pt>
                <c:pt idx="677">
                  <c:v>6861.6500000000024</c:v>
                </c:pt>
                <c:pt idx="678">
                  <c:v>6879.51</c:v>
                </c:pt>
                <c:pt idx="679">
                  <c:v>6878.88</c:v>
                </c:pt>
                <c:pt idx="680">
                  <c:v>6846.95</c:v>
                </c:pt>
                <c:pt idx="681">
                  <c:v>6872.84</c:v>
                </c:pt>
                <c:pt idx="682">
                  <c:v>6959.64</c:v>
                </c:pt>
                <c:pt idx="683">
                  <c:v>6715.2700000000013</c:v>
                </c:pt>
                <c:pt idx="684">
                  <c:v>6730.2700000000013</c:v>
                </c:pt>
                <c:pt idx="685">
                  <c:v>6612.74</c:v>
                </c:pt>
                <c:pt idx="686">
                  <c:v>6331.81</c:v>
                </c:pt>
                <c:pt idx="687">
                  <c:v>6444.63</c:v>
                </c:pt>
                <c:pt idx="688">
                  <c:v>6442.9</c:v>
                </c:pt>
                <c:pt idx="689">
                  <c:v>6337.21</c:v>
                </c:pt>
                <c:pt idx="690">
                  <c:v>6469.01</c:v>
                </c:pt>
                <c:pt idx="691">
                  <c:v>6426.39</c:v>
                </c:pt>
                <c:pt idx="692">
                  <c:v>6575.7700000000013</c:v>
                </c:pt>
                <c:pt idx="693">
                  <c:v>6583.04</c:v>
                </c:pt>
                <c:pt idx="694">
                  <c:v>6363.55</c:v>
                </c:pt>
                <c:pt idx="695">
                  <c:v>6299.59</c:v>
                </c:pt>
                <c:pt idx="696">
                  <c:v>6485.1500000000024</c:v>
                </c:pt>
                <c:pt idx="697">
                  <c:v>6452.31</c:v>
                </c:pt>
                <c:pt idx="698">
                  <c:v>6523.68</c:v>
                </c:pt>
                <c:pt idx="699">
                  <c:v>6572.39</c:v>
                </c:pt>
                <c:pt idx="700">
                  <c:v>6540.9299999999994</c:v>
                </c:pt>
                <c:pt idx="701">
                  <c:v>6607.39</c:v>
                </c:pt>
                <c:pt idx="702">
                  <c:v>6704.41</c:v>
                </c:pt>
                <c:pt idx="703">
                  <c:v>6718.5</c:v>
                </c:pt>
                <c:pt idx="704">
                  <c:v>6734.51</c:v>
                </c:pt>
                <c:pt idx="705">
                  <c:v>6659.96</c:v>
                </c:pt>
                <c:pt idx="706">
                  <c:v>6659.07</c:v>
                </c:pt>
                <c:pt idx="707">
                  <c:v>6660.6100000000024</c:v>
                </c:pt>
                <c:pt idx="708">
                  <c:v>6682.46</c:v>
                </c:pt>
                <c:pt idx="709">
                  <c:v>6639.13</c:v>
                </c:pt>
                <c:pt idx="710">
                  <c:v>6634.09</c:v>
                </c:pt>
                <c:pt idx="711">
                  <c:v>6567.6</c:v>
                </c:pt>
                <c:pt idx="712">
                  <c:v>6428.03</c:v>
                </c:pt>
                <c:pt idx="713">
                  <c:v>6257.8</c:v>
                </c:pt>
                <c:pt idx="714">
                  <c:v>6285.31</c:v>
                </c:pt>
                <c:pt idx="715">
                  <c:v>6277.24</c:v>
                </c:pt>
                <c:pt idx="716">
                  <c:v>6443.74</c:v>
                </c:pt>
                <c:pt idx="717">
                  <c:v>6420.01</c:v>
                </c:pt>
                <c:pt idx="718">
                  <c:v>6359.63</c:v>
                </c:pt>
                <c:pt idx="719">
                  <c:v>6390.99</c:v>
                </c:pt>
                <c:pt idx="720">
                  <c:v>6376.39</c:v>
                </c:pt>
                <c:pt idx="721">
                  <c:v>6459.25</c:v>
                </c:pt>
                <c:pt idx="722">
                  <c:v>6480.07</c:v>
                </c:pt>
                <c:pt idx="723">
                  <c:v>6454.58</c:v>
                </c:pt>
                <c:pt idx="724">
                  <c:v>6441.46</c:v>
                </c:pt>
                <c:pt idx="725">
                  <c:v>6471.42</c:v>
                </c:pt>
                <c:pt idx="726">
                  <c:v>6462.3200000000024</c:v>
                </c:pt>
                <c:pt idx="727">
                  <c:v>6442.6100000000024</c:v>
                </c:pt>
                <c:pt idx="728">
                  <c:v>6416.6100000000024</c:v>
                </c:pt>
                <c:pt idx="729">
                  <c:v>6502.14</c:v>
                </c:pt>
                <c:pt idx="730">
                  <c:v>6573.22</c:v>
                </c:pt>
                <c:pt idx="731">
                  <c:v>6578.6100000000024</c:v>
                </c:pt>
                <c:pt idx="732">
                  <c:v>6571.1</c:v>
                </c:pt>
                <c:pt idx="733">
                  <c:v>6611.9</c:v>
                </c:pt>
                <c:pt idx="734">
                  <c:v>6615.13</c:v>
                </c:pt>
                <c:pt idx="735">
                  <c:v>6696.63</c:v>
                </c:pt>
                <c:pt idx="736">
                  <c:v>6733.46</c:v>
                </c:pt>
                <c:pt idx="737">
                  <c:v>6721.08</c:v>
                </c:pt>
                <c:pt idx="738">
                  <c:v>6505.92</c:v>
                </c:pt>
                <c:pt idx="739">
                  <c:v>6590.2</c:v>
                </c:pt>
                <c:pt idx="740">
                  <c:v>6556.33</c:v>
                </c:pt>
                <c:pt idx="741">
                  <c:v>6550.64</c:v>
                </c:pt>
                <c:pt idx="742">
                  <c:v>6526.22</c:v>
                </c:pt>
                <c:pt idx="743">
                  <c:v>6444.76</c:v>
                </c:pt>
                <c:pt idx="744">
                  <c:v>6479.91</c:v>
                </c:pt>
                <c:pt idx="745">
                  <c:v>6587.1200000000044</c:v>
                </c:pt>
                <c:pt idx="746">
                  <c:v>6611.7700000000013</c:v>
                </c:pt>
                <c:pt idx="747">
                  <c:v>6651.46</c:v>
                </c:pt>
                <c:pt idx="748">
                  <c:v>6750.78</c:v>
                </c:pt>
                <c:pt idx="749">
                  <c:v>6734.73</c:v>
                </c:pt>
                <c:pt idx="750">
                  <c:v>6688.4</c:v>
                </c:pt>
                <c:pt idx="751">
                  <c:v>6685.23</c:v>
                </c:pt>
                <c:pt idx="752">
                  <c:v>6693.1100000000024</c:v>
                </c:pt>
                <c:pt idx="753">
                  <c:v>6693.88</c:v>
                </c:pt>
                <c:pt idx="754">
                  <c:v>6625.73</c:v>
                </c:pt>
                <c:pt idx="755">
                  <c:v>6664.87</c:v>
                </c:pt>
                <c:pt idx="756">
                  <c:v>6598.87</c:v>
                </c:pt>
                <c:pt idx="757">
                  <c:v>6681.09</c:v>
                </c:pt>
                <c:pt idx="758">
                  <c:v>6882.48</c:v>
                </c:pt>
                <c:pt idx="759">
                  <c:v>6881.87</c:v>
                </c:pt>
                <c:pt idx="760">
                  <c:v>6877.7700000000013</c:v>
                </c:pt>
                <c:pt idx="761">
                  <c:v>6889.89</c:v>
                </c:pt>
                <c:pt idx="762">
                  <c:v>6885.6</c:v>
                </c:pt>
                <c:pt idx="763">
                  <c:v>6911.21</c:v>
                </c:pt>
                <c:pt idx="764">
                  <c:v>6901.75</c:v>
                </c:pt>
                <c:pt idx="765">
                  <c:v>6946.2700000000013</c:v>
                </c:pt>
                <c:pt idx="766">
                  <c:v>6885.1200000000044</c:v>
                </c:pt>
                <c:pt idx="767">
                  <c:v>6883.05</c:v>
                </c:pt>
                <c:pt idx="768">
                  <c:v>6960.95</c:v>
                </c:pt>
                <c:pt idx="769">
                  <c:v>6956.88</c:v>
                </c:pt>
                <c:pt idx="770">
                  <c:v>6874.98</c:v>
                </c:pt>
                <c:pt idx="771">
                  <c:v>6997.24</c:v>
                </c:pt>
                <c:pt idx="772">
                  <c:v>7006.67</c:v>
                </c:pt>
                <c:pt idx="773">
                  <c:v>6984.58</c:v>
                </c:pt>
                <c:pt idx="774">
                  <c:v>7068.8</c:v>
                </c:pt>
                <c:pt idx="775">
                  <c:v>7076.85</c:v>
                </c:pt>
                <c:pt idx="776">
                  <c:v>7151.42</c:v>
                </c:pt>
                <c:pt idx="777">
                  <c:v>7075.13</c:v>
                </c:pt>
                <c:pt idx="778">
                  <c:v>7017.6</c:v>
                </c:pt>
                <c:pt idx="779">
                  <c:v>6995.83</c:v>
                </c:pt>
                <c:pt idx="780">
                  <c:v>7039.37</c:v>
                </c:pt>
                <c:pt idx="781">
                  <c:v>7040.26</c:v>
                </c:pt>
                <c:pt idx="782">
                  <c:v>7097.42</c:v>
                </c:pt>
                <c:pt idx="783">
                  <c:v>7059.89</c:v>
                </c:pt>
                <c:pt idx="784">
                  <c:v>7080.84</c:v>
                </c:pt>
                <c:pt idx="785">
                  <c:v>7086.74</c:v>
                </c:pt>
                <c:pt idx="786">
                  <c:v>6995.2</c:v>
                </c:pt>
                <c:pt idx="787">
                  <c:v>7021.3200000000024</c:v>
                </c:pt>
                <c:pt idx="788">
                  <c:v>7013.99</c:v>
                </c:pt>
                <c:pt idx="789">
                  <c:v>7078.1</c:v>
                </c:pt>
                <c:pt idx="790">
                  <c:v>7161.6100000000024</c:v>
                </c:pt>
                <c:pt idx="791">
                  <c:v>7120.44</c:v>
                </c:pt>
                <c:pt idx="792">
                  <c:v>7184.6500000000024</c:v>
                </c:pt>
                <c:pt idx="793">
                  <c:v>7178.34</c:v>
                </c:pt>
                <c:pt idx="794">
                  <c:v>7151.13</c:v>
                </c:pt>
                <c:pt idx="795">
                  <c:v>7174.2</c:v>
                </c:pt>
                <c:pt idx="796">
                  <c:v>7136.06</c:v>
                </c:pt>
                <c:pt idx="797">
                  <c:v>7204.04</c:v>
                </c:pt>
                <c:pt idx="798">
                  <c:v>7236.85</c:v>
                </c:pt>
                <c:pt idx="799">
                  <c:v>7257.48</c:v>
                </c:pt>
                <c:pt idx="800">
                  <c:v>7259.54</c:v>
                </c:pt>
                <c:pt idx="801">
                  <c:v>7261.48</c:v>
                </c:pt>
                <c:pt idx="802">
                  <c:v>7309.6900000000014</c:v>
                </c:pt>
                <c:pt idx="803">
                  <c:v>7348.7700000000013</c:v>
                </c:pt>
                <c:pt idx="804">
                  <c:v>7384.6900000000014</c:v>
                </c:pt>
                <c:pt idx="805">
                  <c:v>7427.3600000000024</c:v>
                </c:pt>
                <c:pt idx="806">
                  <c:v>7498.1500000000024</c:v>
                </c:pt>
                <c:pt idx="807">
                  <c:v>7444.94</c:v>
                </c:pt>
                <c:pt idx="808">
                  <c:v>7474.1900000000014</c:v>
                </c:pt>
                <c:pt idx="809">
                  <c:v>7567.72</c:v>
                </c:pt>
                <c:pt idx="810">
                  <c:v>7613.57</c:v>
                </c:pt>
                <c:pt idx="811">
                  <c:v>7647.01</c:v>
                </c:pt>
                <c:pt idx="812">
                  <c:v>7609.9</c:v>
                </c:pt>
                <c:pt idx="813">
                  <c:v>7693.33</c:v>
                </c:pt>
                <c:pt idx="814">
                  <c:v>7686.52</c:v>
                </c:pt>
                <c:pt idx="815">
                  <c:v>7636.3</c:v>
                </c:pt>
                <c:pt idx="816">
                  <c:v>7612.1200000000044</c:v>
                </c:pt>
                <c:pt idx="817">
                  <c:v>7458.56</c:v>
                </c:pt>
                <c:pt idx="818">
                  <c:v>7450.3</c:v>
                </c:pt>
                <c:pt idx="819">
                  <c:v>7480.41</c:v>
                </c:pt>
                <c:pt idx="820">
                  <c:v>7538.8200000000024</c:v>
                </c:pt>
                <c:pt idx="821">
                  <c:v>7624.6200000000044</c:v>
                </c:pt>
                <c:pt idx="822">
                  <c:v>7598.88</c:v>
                </c:pt>
                <c:pt idx="823">
                  <c:v>7648.35</c:v>
                </c:pt>
                <c:pt idx="824">
                  <c:v>7620.94</c:v>
                </c:pt>
                <c:pt idx="825">
                  <c:v>7652.4699999999993</c:v>
                </c:pt>
                <c:pt idx="826">
                  <c:v>7646.81</c:v>
                </c:pt>
                <c:pt idx="827">
                  <c:v>7727.59</c:v>
                </c:pt>
                <c:pt idx="828">
                  <c:v>7733.18</c:v>
                </c:pt>
                <c:pt idx="829">
                  <c:v>7732.9299999999994</c:v>
                </c:pt>
                <c:pt idx="830">
                  <c:v>7823.72</c:v>
                </c:pt>
                <c:pt idx="831">
                  <c:v>7920.8</c:v>
                </c:pt>
                <c:pt idx="832">
                  <c:v>7917.3</c:v>
                </c:pt>
                <c:pt idx="833">
                  <c:v>7934.51</c:v>
                </c:pt>
                <c:pt idx="834">
                  <c:v>7835.57</c:v>
                </c:pt>
                <c:pt idx="835">
                  <c:v>7736.71</c:v>
                </c:pt>
                <c:pt idx="836">
                  <c:v>7790.01</c:v>
                </c:pt>
                <c:pt idx="837">
                  <c:v>7698.52</c:v>
                </c:pt>
                <c:pt idx="838">
                  <c:v>7618.55</c:v>
                </c:pt>
                <c:pt idx="839">
                  <c:v>7761.71</c:v>
                </c:pt>
                <c:pt idx="840">
                  <c:v>7783.5</c:v>
                </c:pt>
                <c:pt idx="841">
                  <c:v>7792.08</c:v>
                </c:pt>
                <c:pt idx="842">
                  <c:v>7833.98</c:v>
                </c:pt>
                <c:pt idx="843">
                  <c:v>7895.18</c:v>
                </c:pt>
                <c:pt idx="844">
                  <c:v>7840.08</c:v>
                </c:pt>
                <c:pt idx="845">
                  <c:v>7842.4699999999993</c:v>
                </c:pt>
                <c:pt idx="846">
                  <c:v>7852.3600000000024</c:v>
                </c:pt>
                <c:pt idx="847">
                  <c:v>7935.54</c:v>
                </c:pt>
                <c:pt idx="848">
                  <c:v>7923.7700000000013</c:v>
                </c:pt>
                <c:pt idx="849">
                  <c:v>7821.3200000000024</c:v>
                </c:pt>
                <c:pt idx="850">
                  <c:v>7751.79</c:v>
                </c:pt>
                <c:pt idx="851">
                  <c:v>7739.91</c:v>
                </c:pt>
                <c:pt idx="852">
                  <c:v>7699.64</c:v>
                </c:pt>
                <c:pt idx="853">
                  <c:v>7701.54</c:v>
                </c:pt>
                <c:pt idx="854">
                  <c:v>7777.03</c:v>
                </c:pt>
                <c:pt idx="855">
                  <c:v>7783.1200000000044</c:v>
                </c:pt>
                <c:pt idx="856">
                  <c:v>7875.75</c:v>
                </c:pt>
                <c:pt idx="857">
                  <c:v>7850.06</c:v>
                </c:pt>
                <c:pt idx="858">
                  <c:v>7842.22</c:v>
                </c:pt>
                <c:pt idx="859">
                  <c:v>7859.53</c:v>
                </c:pt>
                <c:pt idx="860">
                  <c:v>7776.3600000000024</c:v>
                </c:pt>
                <c:pt idx="861">
                  <c:v>7736.83</c:v>
                </c:pt>
                <c:pt idx="862">
                  <c:v>7809.45</c:v>
                </c:pt>
                <c:pt idx="863">
                  <c:v>7900.2</c:v>
                </c:pt>
                <c:pt idx="864">
                  <c:v>7901.96</c:v>
                </c:pt>
                <c:pt idx="865">
                  <c:v>7678.67</c:v>
                </c:pt>
                <c:pt idx="866">
                  <c:v>7670.7700000000013</c:v>
                </c:pt>
                <c:pt idx="867">
                  <c:v>7630.1500000000024</c:v>
                </c:pt>
                <c:pt idx="868">
                  <c:v>7344.56</c:v>
                </c:pt>
                <c:pt idx="869">
                  <c:v>7451.06</c:v>
                </c:pt>
                <c:pt idx="870">
                  <c:v>7480.89</c:v>
                </c:pt>
                <c:pt idx="871">
                  <c:v>7573.87</c:v>
                </c:pt>
                <c:pt idx="872">
                  <c:v>7568.2</c:v>
                </c:pt>
                <c:pt idx="873">
                  <c:v>7629.1500000000024</c:v>
                </c:pt>
                <c:pt idx="874">
                  <c:v>7684</c:v>
                </c:pt>
                <c:pt idx="875">
                  <c:v>7570.2700000000013</c:v>
                </c:pt>
                <c:pt idx="876">
                  <c:v>7695.96</c:v>
                </c:pt>
                <c:pt idx="877">
                  <c:v>7719.8</c:v>
                </c:pt>
                <c:pt idx="878">
                  <c:v>7737.46</c:v>
                </c:pt>
                <c:pt idx="879">
                  <c:v>7736.2</c:v>
                </c:pt>
                <c:pt idx="880">
                  <c:v>7757.03</c:v>
                </c:pt>
                <c:pt idx="881">
                  <c:v>7823.67</c:v>
                </c:pt>
                <c:pt idx="882">
                  <c:v>7859.3200000000024</c:v>
                </c:pt>
                <c:pt idx="883">
                  <c:v>7877.8200000000024</c:v>
                </c:pt>
                <c:pt idx="884">
                  <c:v>7845.17</c:v>
                </c:pt>
                <c:pt idx="885">
                  <c:v>7788.14</c:v>
                </c:pt>
                <c:pt idx="886">
                  <c:v>7848.33</c:v>
                </c:pt>
                <c:pt idx="887">
                  <c:v>7884.41</c:v>
                </c:pt>
                <c:pt idx="888">
                  <c:v>7884.99</c:v>
                </c:pt>
                <c:pt idx="889">
                  <c:v>7932.91</c:v>
                </c:pt>
                <c:pt idx="890">
                  <c:v>8004.6100000000024</c:v>
                </c:pt>
                <c:pt idx="891">
                  <c:v>8056.56</c:v>
                </c:pt>
                <c:pt idx="892">
                  <c:v>8048.39</c:v>
                </c:pt>
                <c:pt idx="893">
                  <c:v>8084.45</c:v>
                </c:pt>
                <c:pt idx="894">
                  <c:v>8075.2</c:v>
                </c:pt>
                <c:pt idx="895">
                  <c:v>8002.3</c:v>
                </c:pt>
                <c:pt idx="896">
                  <c:v>8045.1200000000044</c:v>
                </c:pt>
                <c:pt idx="897">
                  <c:v>8043.54</c:v>
                </c:pt>
                <c:pt idx="898">
                  <c:v>7959.29</c:v>
                </c:pt>
                <c:pt idx="899">
                  <c:v>8003.31</c:v>
                </c:pt>
                <c:pt idx="900">
                  <c:v>7888.63</c:v>
                </c:pt>
                <c:pt idx="901">
                  <c:v>7942.67</c:v>
                </c:pt>
                <c:pt idx="902">
                  <c:v>8010.46</c:v>
                </c:pt>
                <c:pt idx="903">
                  <c:v>8045.01</c:v>
                </c:pt>
                <c:pt idx="904">
                  <c:v>7984.6500000000024</c:v>
                </c:pt>
                <c:pt idx="905">
                  <c:v>8000.04</c:v>
                </c:pt>
                <c:pt idx="906">
                  <c:v>7949.42</c:v>
                </c:pt>
                <c:pt idx="907">
                  <c:v>7875.42</c:v>
                </c:pt>
                <c:pt idx="908">
                  <c:v>7903.04</c:v>
                </c:pt>
                <c:pt idx="909">
                  <c:v>7926.6600000000044</c:v>
                </c:pt>
                <c:pt idx="910">
                  <c:v>8066.06</c:v>
                </c:pt>
                <c:pt idx="911">
                  <c:v>8115.2700000000013</c:v>
                </c:pt>
                <c:pt idx="912">
                  <c:v>8095.84</c:v>
                </c:pt>
                <c:pt idx="913">
                  <c:v>8052.7</c:v>
                </c:pt>
                <c:pt idx="914">
                  <c:v>8096.8600000000024</c:v>
                </c:pt>
                <c:pt idx="915">
                  <c:v>8031.54</c:v>
                </c:pt>
                <c:pt idx="916">
                  <c:v>8030.56</c:v>
                </c:pt>
                <c:pt idx="917">
                  <c:v>7975.03</c:v>
                </c:pt>
                <c:pt idx="918">
                  <c:v>7988.57</c:v>
                </c:pt>
                <c:pt idx="919">
                  <c:v>8037.96</c:v>
                </c:pt>
                <c:pt idx="920">
                  <c:v>8034.14</c:v>
                </c:pt>
                <c:pt idx="921">
                  <c:v>8141.59</c:v>
                </c:pt>
                <c:pt idx="922">
                  <c:v>8188.63</c:v>
                </c:pt>
                <c:pt idx="923">
                  <c:v>8221.7900000000009</c:v>
                </c:pt>
                <c:pt idx="924">
                  <c:v>8216.41</c:v>
                </c:pt>
                <c:pt idx="925">
                  <c:v>8159.9699999999993</c:v>
                </c:pt>
                <c:pt idx="926">
                  <c:v>8156.8200000000024</c:v>
                </c:pt>
                <c:pt idx="927">
                  <c:v>8181.49</c:v>
                </c:pt>
                <c:pt idx="928">
                  <c:v>8147.34</c:v>
                </c:pt>
                <c:pt idx="929">
                  <c:v>8144.95</c:v>
                </c:pt>
                <c:pt idx="930">
                  <c:v>8249.9</c:v>
                </c:pt>
                <c:pt idx="931">
                  <c:v>8294.7900000000009</c:v>
                </c:pt>
                <c:pt idx="932">
                  <c:v>8303.99</c:v>
                </c:pt>
                <c:pt idx="933">
                  <c:v>8314.68</c:v>
                </c:pt>
                <c:pt idx="934">
                  <c:v>8355.26</c:v>
                </c:pt>
                <c:pt idx="935">
                  <c:v>8300.7099999999591</c:v>
                </c:pt>
                <c:pt idx="936">
                  <c:v>8338.8799999999246</c:v>
                </c:pt>
                <c:pt idx="937">
                  <c:v>8370.26</c:v>
                </c:pt>
                <c:pt idx="938">
                  <c:v>8346.39</c:v>
                </c:pt>
                <c:pt idx="939">
                  <c:v>8450.719999999983</c:v>
                </c:pt>
                <c:pt idx="940">
                  <c:v>8573.6400000000049</c:v>
                </c:pt>
                <c:pt idx="941">
                  <c:v>8755.8799999999246</c:v>
                </c:pt>
                <c:pt idx="942">
                  <c:v>8851.99</c:v>
                </c:pt>
                <c:pt idx="943">
                  <c:v>8846.39</c:v>
                </c:pt>
                <c:pt idx="944">
                  <c:v>8812.91</c:v>
                </c:pt>
                <c:pt idx="945">
                  <c:v>8939.19</c:v>
                </c:pt>
                <c:pt idx="946">
                  <c:v>8865.75</c:v>
                </c:pt>
                <c:pt idx="947">
                  <c:v>8844.219999999983</c:v>
                </c:pt>
                <c:pt idx="948">
                  <c:v>8892.83</c:v>
                </c:pt>
                <c:pt idx="949">
                  <c:v>8883.2099999999591</c:v>
                </c:pt>
                <c:pt idx="950">
                  <c:v>8939.49</c:v>
                </c:pt>
                <c:pt idx="951">
                  <c:v>8996.2000000000007</c:v>
                </c:pt>
                <c:pt idx="952">
                  <c:v>9068.98</c:v>
                </c:pt>
                <c:pt idx="953">
                  <c:v>9148.7800000000007</c:v>
                </c:pt>
                <c:pt idx="954">
                  <c:v>9188.31</c:v>
                </c:pt>
                <c:pt idx="955">
                  <c:v>9369.84</c:v>
                </c:pt>
                <c:pt idx="956">
                  <c:v>9384.7300000000068</c:v>
                </c:pt>
                <c:pt idx="957">
                  <c:v>9290.9499999999553</c:v>
                </c:pt>
                <c:pt idx="958">
                  <c:v>9354.41</c:v>
                </c:pt>
                <c:pt idx="959">
                  <c:v>9471.2999999999811</c:v>
                </c:pt>
                <c:pt idx="960">
                  <c:v>9417.32</c:v>
                </c:pt>
                <c:pt idx="961">
                  <c:v>9509.7300000000068</c:v>
                </c:pt>
                <c:pt idx="962">
                  <c:v>9485.3499999999494</c:v>
                </c:pt>
                <c:pt idx="963">
                  <c:v>9473.31</c:v>
                </c:pt>
                <c:pt idx="964">
                  <c:v>9585.9</c:v>
                </c:pt>
                <c:pt idx="965">
                  <c:v>9621.57</c:v>
                </c:pt>
                <c:pt idx="966">
                  <c:v>9744.06</c:v>
                </c:pt>
                <c:pt idx="967">
                  <c:v>9740.129999999981</c:v>
                </c:pt>
                <c:pt idx="968">
                  <c:v>9566.42</c:v>
                </c:pt>
                <c:pt idx="969">
                  <c:v>9162.2800000000007</c:v>
                </c:pt>
                <c:pt idx="970">
                  <c:v>9072.57</c:v>
                </c:pt>
                <c:pt idx="971">
                  <c:v>9287.25</c:v>
                </c:pt>
                <c:pt idx="972">
                  <c:v>8891.8799999999246</c:v>
                </c:pt>
                <c:pt idx="973">
                  <c:v>8950.57</c:v>
                </c:pt>
                <c:pt idx="974">
                  <c:v>9057.82</c:v>
                </c:pt>
                <c:pt idx="975">
                  <c:v>8941.7300000000068</c:v>
                </c:pt>
                <c:pt idx="976">
                  <c:v>8862.31</c:v>
                </c:pt>
                <c:pt idx="977">
                  <c:v>9099.4599999999191</c:v>
                </c:pt>
                <c:pt idx="978">
                  <c:v>9182.6</c:v>
                </c:pt>
                <c:pt idx="979">
                  <c:v>8931.31</c:v>
                </c:pt>
                <c:pt idx="980">
                  <c:v>8938.9599999999191</c:v>
                </c:pt>
                <c:pt idx="981">
                  <c:v>8910.99</c:v>
                </c:pt>
                <c:pt idx="982">
                  <c:v>8593.0400000000009</c:v>
                </c:pt>
                <c:pt idx="983">
                  <c:v>8201.3699999999226</c:v>
                </c:pt>
                <c:pt idx="984">
                  <c:v>8090.29</c:v>
                </c:pt>
                <c:pt idx="985">
                  <c:v>8515.6</c:v>
                </c:pt>
                <c:pt idx="986">
                  <c:v>8479.08</c:v>
                </c:pt>
                <c:pt idx="987">
                  <c:v>8493.4599999999191</c:v>
                </c:pt>
                <c:pt idx="988">
                  <c:v>8732.84</c:v>
                </c:pt>
                <c:pt idx="989">
                  <c:v>8690.09</c:v>
                </c:pt>
                <c:pt idx="990">
                  <c:v>8718.31</c:v>
                </c:pt>
                <c:pt idx="991">
                  <c:v>8727.5499999999811</c:v>
                </c:pt>
                <c:pt idx="992">
                  <c:v>8643.32</c:v>
                </c:pt>
                <c:pt idx="993">
                  <c:v>8771.2099999999591</c:v>
                </c:pt>
                <c:pt idx="994">
                  <c:v>8982.16</c:v>
                </c:pt>
                <c:pt idx="995">
                  <c:v>8979.9599999999191</c:v>
                </c:pt>
                <c:pt idx="996">
                  <c:v>8922.98</c:v>
                </c:pt>
                <c:pt idx="997">
                  <c:v>8913.8499999999494</c:v>
                </c:pt>
                <c:pt idx="998">
                  <c:v>9017.08</c:v>
                </c:pt>
                <c:pt idx="999">
                  <c:v>9018.08</c:v>
                </c:pt>
                <c:pt idx="1000">
                  <c:v>8937.58</c:v>
                </c:pt>
                <c:pt idx="1001">
                  <c:v>9003.1200000000008</c:v>
                </c:pt>
                <c:pt idx="1002">
                  <c:v>9018.1200000000008</c:v>
                </c:pt>
                <c:pt idx="1003">
                  <c:v>8927.42</c:v>
                </c:pt>
                <c:pt idx="1004">
                  <c:v>9031.629999999981</c:v>
                </c:pt>
                <c:pt idx="1005">
                  <c:v>8899.91</c:v>
                </c:pt>
                <c:pt idx="1006">
                  <c:v>8926.3799999999246</c:v>
                </c:pt>
                <c:pt idx="1007">
                  <c:v>8983.0300000000007</c:v>
                </c:pt>
                <c:pt idx="1008">
                  <c:v>9105.2800000000007</c:v>
                </c:pt>
                <c:pt idx="1009">
                  <c:v>9257.4699999999248</c:v>
                </c:pt>
                <c:pt idx="1010">
                  <c:v>9413.65</c:v>
                </c:pt>
                <c:pt idx="1011">
                  <c:v>9411.9499999999553</c:v>
                </c:pt>
                <c:pt idx="1012">
                  <c:v>9476.52</c:v>
                </c:pt>
                <c:pt idx="1013">
                  <c:v>9488.5</c:v>
                </c:pt>
                <c:pt idx="1014">
                  <c:v>9623.25</c:v>
                </c:pt>
                <c:pt idx="1015">
                  <c:v>9700.07</c:v>
                </c:pt>
                <c:pt idx="1016">
                  <c:v>9627.39</c:v>
                </c:pt>
                <c:pt idx="1017">
                  <c:v>9617.26</c:v>
                </c:pt>
                <c:pt idx="1018">
                  <c:v>9717.17</c:v>
                </c:pt>
                <c:pt idx="1019">
                  <c:v>9639.83</c:v>
                </c:pt>
                <c:pt idx="1020">
                  <c:v>9697.67</c:v>
                </c:pt>
                <c:pt idx="1021">
                  <c:v>9496.4699999999248</c:v>
                </c:pt>
                <c:pt idx="1022">
                  <c:v>9518.4499999999553</c:v>
                </c:pt>
                <c:pt idx="1023">
                  <c:v>9592.4699999999248</c:v>
                </c:pt>
                <c:pt idx="1024">
                  <c:v>9562.16</c:v>
                </c:pt>
                <c:pt idx="1025">
                  <c:v>9637.07</c:v>
                </c:pt>
                <c:pt idx="1026">
                  <c:v>9611.719999999983</c:v>
                </c:pt>
                <c:pt idx="1027">
                  <c:v>9360.629999999981</c:v>
                </c:pt>
                <c:pt idx="1028">
                  <c:v>9502.39</c:v>
                </c:pt>
                <c:pt idx="1029">
                  <c:v>9442.6200000000008</c:v>
                </c:pt>
                <c:pt idx="1030">
                  <c:v>9568.26</c:v>
                </c:pt>
                <c:pt idx="1031">
                  <c:v>9631.51</c:v>
                </c:pt>
                <c:pt idx="1032">
                  <c:v>9809.8799999999246</c:v>
                </c:pt>
                <c:pt idx="1033">
                  <c:v>9757.93</c:v>
                </c:pt>
                <c:pt idx="1034">
                  <c:v>9711.3699999999226</c:v>
                </c:pt>
                <c:pt idx="1035">
                  <c:v>9598.2300000000068</c:v>
                </c:pt>
                <c:pt idx="1036">
                  <c:v>9273.09</c:v>
                </c:pt>
                <c:pt idx="1037">
                  <c:v>9308.6</c:v>
                </c:pt>
                <c:pt idx="1038">
                  <c:v>9292.7999999999811</c:v>
                </c:pt>
                <c:pt idx="1039">
                  <c:v>9300.219999999983</c:v>
                </c:pt>
                <c:pt idx="1040">
                  <c:v>8937.58</c:v>
                </c:pt>
                <c:pt idx="1041">
                  <c:v>8970.92</c:v>
                </c:pt>
                <c:pt idx="1042">
                  <c:v>8670.61</c:v>
                </c:pt>
                <c:pt idx="1043">
                  <c:v>8727.2099999999591</c:v>
                </c:pt>
                <c:pt idx="1044">
                  <c:v>8942.93</c:v>
                </c:pt>
                <c:pt idx="1045">
                  <c:v>8905.41</c:v>
                </c:pt>
                <c:pt idx="1046">
                  <c:v>8764.82</c:v>
                </c:pt>
                <c:pt idx="1047">
                  <c:v>8680.7099999999591</c:v>
                </c:pt>
                <c:pt idx="1048">
                  <c:v>8680.8599999999133</c:v>
                </c:pt>
                <c:pt idx="1049">
                  <c:v>8484.11</c:v>
                </c:pt>
                <c:pt idx="1050">
                  <c:v>8499.3699999999226</c:v>
                </c:pt>
                <c:pt idx="1051">
                  <c:v>8342.2000000000007</c:v>
                </c:pt>
                <c:pt idx="1052">
                  <c:v>8528.33</c:v>
                </c:pt>
                <c:pt idx="1053">
                  <c:v>8375.76</c:v>
                </c:pt>
                <c:pt idx="1054">
                  <c:v>8276.26</c:v>
                </c:pt>
                <c:pt idx="1055">
                  <c:v>8447.0300000000007</c:v>
                </c:pt>
                <c:pt idx="1056">
                  <c:v>8586.4</c:v>
                </c:pt>
                <c:pt idx="1057">
                  <c:v>8583.84</c:v>
                </c:pt>
                <c:pt idx="1058">
                  <c:v>8651.2800000000007</c:v>
                </c:pt>
                <c:pt idx="1059">
                  <c:v>8676.9499999999553</c:v>
                </c:pt>
                <c:pt idx="1060">
                  <c:v>8694.41</c:v>
                </c:pt>
                <c:pt idx="1061">
                  <c:v>8722.3799999999246</c:v>
                </c:pt>
                <c:pt idx="1062">
                  <c:v>8598.0300000000007</c:v>
                </c:pt>
                <c:pt idx="1063">
                  <c:v>8638.33</c:v>
                </c:pt>
                <c:pt idx="1064">
                  <c:v>8490.84</c:v>
                </c:pt>
                <c:pt idx="1065">
                  <c:v>8187.95</c:v>
                </c:pt>
                <c:pt idx="1066">
                  <c:v>8118.08</c:v>
                </c:pt>
                <c:pt idx="1067">
                  <c:v>7830.85</c:v>
                </c:pt>
                <c:pt idx="1068">
                  <c:v>7807.39</c:v>
                </c:pt>
                <c:pt idx="1069">
                  <c:v>8014.31</c:v>
                </c:pt>
                <c:pt idx="1070">
                  <c:v>7857.08</c:v>
                </c:pt>
                <c:pt idx="1071">
                  <c:v>7941.44</c:v>
                </c:pt>
                <c:pt idx="1072">
                  <c:v>8135.48</c:v>
                </c:pt>
                <c:pt idx="1073">
                  <c:v>8167.07</c:v>
                </c:pt>
                <c:pt idx="1074">
                  <c:v>8156.39</c:v>
                </c:pt>
                <c:pt idx="1075">
                  <c:v>8313.719999999983</c:v>
                </c:pt>
                <c:pt idx="1076">
                  <c:v>8396.9499999999553</c:v>
                </c:pt>
                <c:pt idx="1077">
                  <c:v>8506.2800000000007</c:v>
                </c:pt>
                <c:pt idx="1078">
                  <c:v>8323.0499999999811</c:v>
                </c:pt>
                <c:pt idx="1079">
                  <c:v>8184.2</c:v>
                </c:pt>
                <c:pt idx="1080">
                  <c:v>8221.1</c:v>
                </c:pt>
                <c:pt idx="1081">
                  <c:v>7883.37</c:v>
                </c:pt>
                <c:pt idx="1082">
                  <c:v>7962.91</c:v>
                </c:pt>
                <c:pt idx="1083">
                  <c:v>8085.06</c:v>
                </c:pt>
                <c:pt idx="1084">
                  <c:v>8057.2700000000013</c:v>
                </c:pt>
                <c:pt idx="1085">
                  <c:v>8029.31</c:v>
                </c:pt>
                <c:pt idx="1086">
                  <c:v>8173.41</c:v>
                </c:pt>
                <c:pt idx="1087">
                  <c:v>8428.84</c:v>
                </c:pt>
                <c:pt idx="1088">
                  <c:v>8179.54</c:v>
                </c:pt>
                <c:pt idx="1089">
                  <c:v>8101.63</c:v>
                </c:pt>
                <c:pt idx="1090">
                  <c:v>8184.6500000000024</c:v>
                </c:pt>
                <c:pt idx="1091">
                  <c:v>8110.2</c:v>
                </c:pt>
                <c:pt idx="1092">
                  <c:v>7581.96</c:v>
                </c:pt>
                <c:pt idx="1093">
                  <c:v>7408.4</c:v>
                </c:pt>
                <c:pt idx="1094">
                  <c:v>7517.05</c:v>
                </c:pt>
                <c:pt idx="1095">
                  <c:v>7739.59</c:v>
                </c:pt>
                <c:pt idx="1096">
                  <c:v>7485.79</c:v>
                </c:pt>
                <c:pt idx="1097">
                  <c:v>7576.42</c:v>
                </c:pt>
                <c:pt idx="1098">
                  <c:v>7543.5</c:v>
                </c:pt>
                <c:pt idx="1099">
                  <c:v>7521.13</c:v>
                </c:pt>
                <c:pt idx="1100">
                  <c:v>7673.99</c:v>
                </c:pt>
                <c:pt idx="1101">
                  <c:v>7553.3</c:v>
                </c:pt>
                <c:pt idx="1102">
                  <c:v>7550.55</c:v>
                </c:pt>
                <c:pt idx="1103">
                  <c:v>7865.28</c:v>
                </c:pt>
                <c:pt idx="1104">
                  <c:v>7876.37</c:v>
                </c:pt>
                <c:pt idx="1105">
                  <c:v>7890.9</c:v>
                </c:pt>
                <c:pt idx="1106">
                  <c:v>8024.41</c:v>
                </c:pt>
                <c:pt idx="1107">
                  <c:v>7894.4699999999993</c:v>
                </c:pt>
                <c:pt idx="1108">
                  <c:v>8085.9299999999994</c:v>
                </c:pt>
                <c:pt idx="1109">
                  <c:v>8108.71</c:v>
                </c:pt>
                <c:pt idx="1110">
                  <c:v>8286.31</c:v>
                </c:pt>
                <c:pt idx="1111">
                  <c:v>8307.67</c:v>
                </c:pt>
                <c:pt idx="1112">
                  <c:v>8462.08</c:v>
                </c:pt>
                <c:pt idx="1113">
                  <c:v>8412.76</c:v>
                </c:pt>
                <c:pt idx="1114">
                  <c:v>8262.8699999999226</c:v>
                </c:pt>
                <c:pt idx="1115">
                  <c:v>8470.11</c:v>
                </c:pt>
                <c:pt idx="1116">
                  <c:v>8483.9499999999553</c:v>
                </c:pt>
                <c:pt idx="1117">
                  <c:v>8658.6400000000049</c:v>
                </c:pt>
                <c:pt idx="1118">
                  <c:v>8531.3799999999246</c:v>
                </c:pt>
                <c:pt idx="1119">
                  <c:v>8299.3699999999226</c:v>
                </c:pt>
                <c:pt idx="1120">
                  <c:v>8381.6</c:v>
                </c:pt>
                <c:pt idx="1121">
                  <c:v>8435.2999999999811</c:v>
                </c:pt>
                <c:pt idx="1122">
                  <c:v>8210.99</c:v>
                </c:pt>
                <c:pt idx="1123">
                  <c:v>8161.39</c:v>
                </c:pt>
                <c:pt idx="1124">
                  <c:v>8005.46</c:v>
                </c:pt>
                <c:pt idx="1125">
                  <c:v>8057.8200000000024</c:v>
                </c:pt>
                <c:pt idx="1126">
                  <c:v>8179.35</c:v>
                </c:pt>
                <c:pt idx="1127">
                  <c:v>8337.6200000000008</c:v>
                </c:pt>
                <c:pt idx="1128">
                  <c:v>8524.99</c:v>
                </c:pt>
                <c:pt idx="1129">
                  <c:v>8865.3499999999494</c:v>
                </c:pt>
                <c:pt idx="1130">
                  <c:v>8795.09</c:v>
                </c:pt>
                <c:pt idx="1131">
                  <c:v>8768.02</c:v>
                </c:pt>
                <c:pt idx="1132">
                  <c:v>8605.9499999999553</c:v>
                </c:pt>
                <c:pt idx="1133">
                  <c:v>8623.48</c:v>
                </c:pt>
                <c:pt idx="1134">
                  <c:v>8572.59</c:v>
                </c:pt>
                <c:pt idx="1135">
                  <c:v>8419.719999999983</c:v>
                </c:pt>
                <c:pt idx="1136">
                  <c:v>8605.32</c:v>
                </c:pt>
                <c:pt idx="1137">
                  <c:v>8596.34</c:v>
                </c:pt>
                <c:pt idx="1138">
                  <c:v>8729.7900000000009</c:v>
                </c:pt>
                <c:pt idx="1139">
                  <c:v>8672.8499999999494</c:v>
                </c:pt>
                <c:pt idx="1140">
                  <c:v>8667.93</c:v>
                </c:pt>
                <c:pt idx="1141">
                  <c:v>8829.4</c:v>
                </c:pt>
                <c:pt idx="1142">
                  <c:v>8909.58</c:v>
                </c:pt>
                <c:pt idx="1143">
                  <c:v>8892.68</c:v>
                </c:pt>
                <c:pt idx="1144">
                  <c:v>8924.7800000000007</c:v>
                </c:pt>
                <c:pt idx="1145">
                  <c:v>9066.0400000000009</c:v>
                </c:pt>
                <c:pt idx="1146">
                  <c:v>9090.43</c:v>
                </c:pt>
                <c:pt idx="1147">
                  <c:v>9074.34</c:v>
                </c:pt>
                <c:pt idx="1148">
                  <c:v>9083.32</c:v>
                </c:pt>
                <c:pt idx="1149">
                  <c:v>9037.25</c:v>
                </c:pt>
                <c:pt idx="1150">
                  <c:v>9008.49</c:v>
                </c:pt>
                <c:pt idx="1151">
                  <c:v>8990.33</c:v>
                </c:pt>
                <c:pt idx="1152">
                  <c:v>8947.83</c:v>
                </c:pt>
                <c:pt idx="1153">
                  <c:v>9079.6</c:v>
                </c:pt>
                <c:pt idx="1154">
                  <c:v>8891.7400000000089</c:v>
                </c:pt>
                <c:pt idx="1155">
                  <c:v>8919.92</c:v>
                </c:pt>
                <c:pt idx="1156">
                  <c:v>8963.629999999981</c:v>
                </c:pt>
                <c:pt idx="1157">
                  <c:v>8837.07</c:v>
                </c:pt>
                <c:pt idx="1158">
                  <c:v>8857.3699999999226</c:v>
                </c:pt>
                <c:pt idx="1159">
                  <c:v>8926.34</c:v>
                </c:pt>
                <c:pt idx="1160">
                  <c:v>8866.6200000000008</c:v>
                </c:pt>
                <c:pt idx="1161">
                  <c:v>8792.39</c:v>
                </c:pt>
                <c:pt idx="1162">
                  <c:v>8830.0499999999811</c:v>
                </c:pt>
                <c:pt idx="1163">
                  <c:v>8989.5300000000007</c:v>
                </c:pt>
                <c:pt idx="1164">
                  <c:v>9018.42</c:v>
                </c:pt>
                <c:pt idx="1165">
                  <c:v>9157.18</c:v>
                </c:pt>
                <c:pt idx="1166">
                  <c:v>9197.41</c:v>
                </c:pt>
                <c:pt idx="1167">
                  <c:v>9295.2000000000007</c:v>
                </c:pt>
                <c:pt idx="1168">
                  <c:v>9068.89</c:v>
                </c:pt>
                <c:pt idx="1169">
                  <c:v>9015.57</c:v>
                </c:pt>
                <c:pt idx="1170">
                  <c:v>9008.0300000000007</c:v>
                </c:pt>
                <c:pt idx="1171">
                  <c:v>8834.7300000000068</c:v>
                </c:pt>
                <c:pt idx="1172">
                  <c:v>8707.83</c:v>
                </c:pt>
                <c:pt idx="1173">
                  <c:v>8778.39</c:v>
                </c:pt>
                <c:pt idx="1174">
                  <c:v>8665.7300000000068</c:v>
                </c:pt>
                <c:pt idx="1175">
                  <c:v>8684.92</c:v>
                </c:pt>
                <c:pt idx="1176">
                  <c:v>8619.08</c:v>
                </c:pt>
                <c:pt idx="1177">
                  <c:v>8724.4699999999248</c:v>
                </c:pt>
                <c:pt idx="1178">
                  <c:v>8579.43</c:v>
                </c:pt>
                <c:pt idx="1179">
                  <c:v>8627.7999999999811</c:v>
                </c:pt>
                <c:pt idx="1180">
                  <c:v>8738.4599999999191</c:v>
                </c:pt>
                <c:pt idx="1181">
                  <c:v>8745.3499999999494</c:v>
                </c:pt>
                <c:pt idx="1182">
                  <c:v>8587.9599999999191</c:v>
                </c:pt>
                <c:pt idx="1183">
                  <c:v>8370</c:v>
                </c:pt>
                <c:pt idx="1184">
                  <c:v>8345.59</c:v>
                </c:pt>
                <c:pt idx="1185">
                  <c:v>8062.31</c:v>
                </c:pt>
                <c:pt idx="1186">
                  <c:v>8105.59</c:v>
                </c:pt>
                <c:pt idx="1187">
                  <c:v>8169.7700000000013</c:v>
                </c:pt>
                <c:pt idx="1188">
                  <c:v>8201.7900000000009</c:v>
                </c:pt>
                <c:pt idx="1189">
                  <c:v>8217.58</c:v>
                </c:pt>
                <c:pt idx="1190">
                  <c:v>8047.74</c:v>
                </c:pt>
                <c:pt idx="1191">
                  <c:v>7902.44</c:v>
                </c:pt>
                <c:pt idx="1192">
                  <c:v>7876.49</c:v>
                </c:pt>
                <c:pt idx="1193">
                  <c:v>7738.1200000000044</c:v>
                </c:pt>
                <c:pt idx="1194">
                  <c:v>7855.06</c:v>
                </c:pt>
                <c:pt idx="1195">
                  <c:v>7811.8</c:v>
                </c:pt>
                <c:pt idx="1196">
                  <c:v>7548.76</c:v>
                </c:pt>
                <c:pt idx="1197">
                  <c:v>7523.54</c:v>
                </c:pt>
                <c:pt idx="1198">
                  <c:v>7407.98</c:v>
                </c:pt>
                <c:pt idx="1199">
                  <c:v>7353.8600000000024</c:v>
                </c:pt>
                <c:pt idx="1200">
                  <c:v>7394.1</c:v>
                </c:pt>
                <c:pt idx="1201">
                  <c:v>7228.41</c:v>
                </c:pt>
                <c:pt idx="1202">
                  <c:v>7341.1100000000024</c:v>
                </c:pt>
                <c:pt idx="1203">
                  <c:v>7051.85</c:v>
                </c:pt>
                <c:pt idx="1204">
                  <c:v>7048.25</c:v>
                </c:pt>
                <c:pt idx="1205">
                  <c:v>7075.6500000000024</c:v>
                </c:pt>
                <c:pt idx="1206">
                  <c:v>7244.76</c:v>
                </c:pt>
                <c:pt idx="1207">
                  <c:v>7156.96</c:v>
                </c:pt>
                <c:pt idx="1208">
                  <c:v>6834.24</c:v>
                </c:pt>
                <c:pt idx="1209">
                  <c:v>6710.64</c:v>
                </c:pt>
                <c:pt idx="1210">
                  <c:v>6974.51</c:v>
                </c:pt>
                <c:pt idx="1211">
                  <c:v>6815.3200000000024</c:v>
                </c:pt>
                <c:pt idx="1212">
                  <c:v>7085.67</c:v>
                </c:pt>
                <c:pt idx="1213">
                  <c:v>7065.6500000000024</c:v>
                </c:pt>
                <c:pt idx="1214">
                  <c:v>7309.83</c:v>
                </c:pt>
                <c:pt idx="1215">
                  <c:v>7368.08</c:v>
                </c:pt>
                <c:pt idx="1216">
                  <c:v>7233.6200000000044</c:v>
                </c:pt>
                <c:pt idx="1217">
                  <c:v>7014.4699999999993</c:v>
                </c:pt>
                <c:pt idx="1218">
                  <c:v>7070.35</c:v>
                </c:pt>
                <c:pt idx="1219">
                  <c:v>7024.06</c:v>
                </c:pt>
                <c:pt idx="1220">
                  <c:v>7002.54</c:v>
                </c:pt>
                <c:pt idx="1221">
                  <c:v>6977.3600000000024</c:v>
                </c:pt>
                <c:pt idx="1222">
                  <c:v>6813.4</c:v>
                </c:pt>
                <c:pt idx="1223">
                  <c:v>7026.24</c:v>
                </c:pt>
                <c:pt idx="1224">
                  <c:v>7024.58</c:v>
                </c:pt>
                <c:pt idx="1225">
                  <c:v>7209.04</c:v>
                </c:pt>
                <c:pt idx="1226">
                  <c:v>7325.6200000000044</c:v>
                </c:pt>
                <c:pt idx="1227">
                  <c:v>7293.8</c:v>
                </c:pt>
                <c:pt idx="1228">
                  <c:v>7292.34</c:v>
                </c:pt>
                <c:pt idx="1229">
                  <c:v>7326.07</c:v>
                </c:pt>
                <c:pt idx="1230">
                  <c:v>7196.5</c:v>
                </c:pt>
                <c:pt idx="1231">
                  <c:v>7000.74</c:v>
                </c:pt>
                <c:pt idx="1232">
                  <c:v>6978.6</c:v>
                </c:pt>
                <c:pt idx="1233">
                  <c:v>7040.9</c:v>
                </c:pt>
                <c:pt idx="1234">
                  <c:v>6918.48</c:v>
                </c:pt>
                <c:pt idx="1235">
                  <c:v>6911.64</c:v>
                </c:pt>
                <c:pt idx="1236">
                  <c:v>7030.72</c:v>
                </c:pt>
                <c:pt idx="1237">
                  <c:v>6964.6</c:v>
                </c:pt>
                <c:pt idx="1238">
                  <c:v>7080.9699999999993</c:v>
                </c:pt>
                <c:pt idx="1239">
                  <c:v>7033.37</c:v>
                </c:pt>
                <c:pt idx="1240">
                  <c:v>7046.1100000000024</c:v>
                </c:pt>
                <c:pt idx="1241">
                  <c:v>6813.09</c:v>
                </c:pt>
                <c:pt idx="1242">
                  <c:v>6699.8200000000024</c:v>
                </c:pt>
                <c:pt idx="1243">
                  <c:v>6584.9299999999994</c:v>
                </c:pt>
                <c:pt idx="1244">
                  <c:v>6412.63</c:v>
                </c:pt>
                <c:pt idx="1245">
                  <c:v>6307.28</c:v>
                </c:pt>
                <c:pt idx="1246">
                  <c:v>6658.6900000000014</c:v>
                </c:pt>
                <c:pt idx="1247">
                  <c:v>6424.7700000000013</c:v>
                </c:pt>
                <c:pt idx="1248">
                  <c:v>6458.01</c:v>
                </c:pt>
                <c:pt idx="1249">
                  <c:v>6251.95</c:v>
                </c:pt>
                <c:pt idx="1250">
                  <c:v>6310.68</c:v>
                </c:pt>
                <c:pt idx="1251">
                  <c:v>6052.45</c:v>
                </c:pt>
                <c:pt idx="1252">
                  <c:v>5756.59</c:v>
                </c:pt>
                <c:pt idx="1253">
                  <c:v>5800.87</c:v>
                </c:pt>
                <c:pt idx="1254">
                  <c:v>5641.95</c:v>
                </c:pt>
                <c:pt idx="1255">
                  <c:v>5970.38</c:v>
                </c:pt>
                <c:pt idx="1256">
                  <c:v>6110.6</c:v>
                </c:pt>
                <c:pt idx="1257">
                  <c:v>6182.21</c:v>
                </c:pt>
                <c:pt idx="1258">
                  <c:v>6132.6</c:v>
                </c:pt>
                <c:pt idx="1259">
                  <c:v>6060.83</c:v>
                </c:pt>
                <c:pt idx="1260">
                  <c:v>5929.63</c:v>
                </c:pt>
                <c:pt idx="1261">
                  <c:v>5719.28</c:v>
                </c:pt>
                <c:pt idx="1262">
                  <c:v>5764.01</c:v>
                </c:pt>
                <c:pt idx="1263">
                  <c:v>5703.72</c:v>
                </c:pt>
                <c:pt idx="1264">
                  <c:v>5742.23</c:v>
                </c:pt>
                <c:pt idx="1265">
                  <c:v>5505.7</c:v>
                </c:pt>
                <c:pt idx="1266">
                  <c:v>5524.6600000000044</c:v>
                </c:pt>
                <c:pt idx="1267">
                  <c:v>5206.4000000000005</c:v>
                </c:pt>
                <c:pt idx="1268">
                  <c:v>5130.71</c:v>
                </c:pt>
                <c:pt idx="1269">
                  <c:v>5020.4399999999996</c:v>
                </c:pt>
                <c:pt idx="1270">
                  <c:v>5291.56</c:v>
                </c:pt>
                <c:pt idx="1271">
                  <c:v>5246.26</c:v>
                </c:pt>
                <c:pt idx="1272">
                  <c:v>5075.9699999999993</c:v>
                </c:pt>
                <c:pt idx="1273">
                  <c:v>4960.4000000000005</c:v>
                </c:pt>
                <c:pt idx="1274">
                  <c:v>4931.84</c:v>
                </c:pt>
                <c:pt idx="1275">
                  <c:v>4942.72</c:v>
                </c:pt>
                <c:pt idx="1276">
                  <c:v>4862.59</c:v>
                </c:pt>
                <c:pt idx="1277">
                  <c:v>4730.51</c:v>
                </c:pt>
                <c:pt idx="1278">
                  <c:v>4579.6200000000044</c:v>
                </c:pt>
                <c:pt idx="1279">
                  <c:v>4366.87</c:v>
                </c:pt>
                <c:pt idx="1280">
                  <c:v>4399.9699999999993</c:v>
                </c:pt>
                <c:pt idx="1281">
                  <c:v>4406.5200000000004</c:v>
                </c:pt>
                <c:pt idx="1282">
                  <c:v>4683.6400000000003</c:v>
                </c:pt>
                <c:pt idx="1283">
                  <c:v>4870.6600000000044</c:v>
                </c:pt>
                <c:pt idx="1284">
                  <c:v>4995.0600000000004</c:v>
                </c:pt>
                <c:pt idx="1285">
                  <c:v>4992.63</c:v>
                </c:pt>
                <c:pt idx="1286">
                  <c:v>4978.26</c:v>
                </c:pt>
                <c:pt idx="1287">
                  <c:v>4694.1200000000044</c:v>
                </c:pt>
                <c:pt idx="1288">
                  <c:v>4742.33</c:v>
                </c:pt>
                <c:pt idx="1289">
                  <c:v>4740.2700000000013</c:v>
                </c:pt>
                <c:pt idx="1290">
                  <c:v>4638.57</c:v>
                </c:pt>
                <c:pt idx="1291">
                  <c:v>4615.57</c:v>
                </c:pt>
                <c:pt idx="1292">
                  <c:v>4437.83</c:v>
                </c:pt>
                <c:pt idx="1293">
                  <c:v>4452.7</c:v>
                </c:pt>
                <c:pt idx="1294">
                  <c:v>4439.8</c:v>
                </c:pt>
                <c:pt idx="1295">
                  <c:v>4305.18</c:v>
                </c:pt>
                <c:pt idx="1296">
                  <c:v>4284.09</c:v>
                </c:pt>
                <c:pt idx="1297">
                  <c:v>4089.9300000000012</c:v>
                </c:pt>
                <c:pt idx="1298">
                  <c:v>4171.1000000000004</c:v>
                </c:pt>
                <c:pt idx="1299">
                  <c:v>4160.54</c:v>
                </c:pt>
                <c:pt idx="1300">
                  <c:v>4266.49</c:v>
                </c:pt>
                <c:pt idx="1301">
                  <c:v>4271.8</c:v>
                </c:pt>
                <c:pt idx="1302">
                  <c:v>4453.75</c:v>
                </c:pt>
                <c:pt idx="1303">
                  <c:v>4460.49</c:v>
                </c:pt>
                <c:pt idx="1304">
                  <c:v>4518.4299999999994</c:v>
                </c:pt>
                <c:pt idx="1305">
                  <c:v>4356.9800000000005</c:v>
                </c:pt>
                <c:pt idx="1306">
                  <c:v>4307.26</c:v>
                </c:pt>
                <c:pt idx="1307">
                  <c:v>4254.96</c:v>
                </c:pt>
                <c:pt idx="1308">
                  <c:v>4225.07</c:v>
                </c:pt>
                <c:pt idx="1309">
                  <c:v>4418.33</c:v>
                </c:pt>
                <c:pt idx="1310">
                  <c:v>4472.6600000000044</c:v>
                </c:pt>
                <c:pt idx="1311">
                  <c:v>4658.87</c:v>
                </c:pt>
                <c:pt idx="1312">
                  <c:v>4655.57</c:v>
                </c:pt>
                <c:pt idx="1313">
                  <c:v>4481.2700000000013</c:v>
                </c:pt>
                <c:pt idx="1314">
                  <c:v>4613.72</c:v>
                </c:pt>
                <c:pt idx="1315">
                  <c:v>4616.8900000000003</c:v>
                </c:pt>
                <c:pt idx="1316">
                  <c:v>4648.0200000000004</c:v>
                </c:pt>
                <c:pt idx="1317">
                  <c:v>4694.8100000000004</c:v>
                </c:pt>
                <c:pt idx="1318">
                  <c:v>4694.5200000000004</c:v>
                </c:pt>
                <c:pt idx="1319">
                  <c:v>4535.54</c:v>
                </c:pt>
                <c:pt idx="1320">
                  <c:v>4405.8600000000024</c:v>
                </c:pt>
                <c:pt idx="1321">
                  <c:v>4423.09</c:v>
                </c:pt>
                <c:pt idx="1322">
                  <c:v>4413.45</c:v>
                </c:pt>
                <c:pt idx="1323">
                  <c:v>4425.08</c:v>
                </c:pt>
                <c:pt idx="1324">
                  <c:v>4416.1600000000044</c:v>
                </c:pt>
                <c:pt idx="1325">
                  <c:v>4589.04</c:v>
                </c:pt>
                <c:pt idx="1326">
                  <c:v>4591.22</c:v>
                </c:pt>
                <c:pt idx="1327">
                  <c:v>4698.3100000000004</c:v>
                </c:pt>
                <c:pt idx="1328">
                  <c:v>4727.26</c:v>
                </c:pt>
                <c:pt idx="1329">
                  <c:v>4789.84</c:v>
                </c:pt>
                <c:pt idx="1330">
                  <c:v>4535.79</c:v>
                </c:pt>
                <c:pt idx="1331">
                  <c:v>4502.74</c:v>
                </c:pt>
                <c:pt idx="1332">
                  <c:v>4467.53</c:v>
                </c:pt>
                <c:pt idx="1333">
                  <c:v>4453.9000000000005</c:v>
                </c:pt>
                <c:pt idx="1334">
                  <c:v>4532.3600000000024</c:v>
                </c:pt>
                <c:pt idx="1335">
                  <c:v>4521.4699999999993</c:v>
                </c:pt>
                <c:pt idx="1336">
                  <c:v>4320.7700000000013</c:v>
                </c:pt>
                <c:pt idx="1337">
                  <c:v>4353.7</c:v>
                </c:pt>
                <c:pt idx="1338">
                  <c:v>4366.1000000000004</c:v>
                </c:pt>
                <c:pt idx="1339">
                  <c:v>4366.76</c:v>
                </c:pt>
                <c:pt idx="1340">
                  <c:v>4242.6100000000024</c:v>
                </c:pt>
                <c:pt idx="1341">
                  <c:v>4247.9699999999993</c:v>
                </c:pt>
                <c:pt idx="1342">
                  <c:v>4259.9800000000005</c:v>
                </c:pt>
                <c:pt idx="1343">
                  <c:v>4372.8100000000004</c:v>
                </c:pt>
                <c:pt idx="1344">
                  <c:v>4389.9699999999993</c:v>
                </c:pt>
                <c:pt idx="1345">
                  <c:v>4363.25</c:v>
                </c:pt>
                <c:pt idx="1346">
                  <c:v>4471.25</c:v>
                </c:pt>
                <c:pt idx="1347">
                  <c:v>4494.59</c:v>
                </c:pt>
                <c:pt idx="1348">
                  <c:v>4526.1000000000004</c:v>
                </c:pt>
                <c:pt idx="1349">
                  <c:v>4575.95</c:v>
                </c:pt>
                <c:pt idx="1350">
                  <c:v>4466.42</c:v>
                </c:pt>
                <c:pt idx="1351">
                  <c:v>4592.5</c:v>
                </c:pt>
                <c:pt idx="1352">
                  <c:v>4591.26</c:v>
                </c:pt>
                <c:pt idx="1353">
                  <c:v>4491.78</c:v>
                </c:pt>
                <c:pt idx="1354">
                  <c:v>4498.37</c:v>
                </c:pt>
                <c:pt idx="1355">
                  <c:v>4528.87</c:v>
                </c:pt>
                <c:pt idx="1356">
                  <c:v>4436.9399999999996</c:v>
                </c:pt>
                <c:pt idx="1357">
                  <c:v>4477.78</c:v>
                </c:pt>
                <c:pt idx="1358">
                  <c:v>4430.18</c:v>
                </c:pt>
                <c:pt idx="1359">
                  <c:v>4493.74</c:v>
                </c:pt>
                <c:pt idx="1360">
                  <c:v>4518.5600000000004</c:v>
                </c:pt>
                <c:pt idx="1361">
                  <c:v>4557.1500000000024</c:v>
                </c:pt>
                <c:pt idx="1362">
                  <c:v>4425.83</c:v>
                </c:pt>
                <c:pt idx="1363">
                  <c:v>4435.34</c:v>
                </c:pt>
                <c:pt idx="1364">
                  <c:v>4541.42</c:v>
                </c:pt>
                <c:pt idx="1365">
                  <c:v>4637.2</c:v>
                </c:pt>
                <c:pt idx="1366">
                  <c:v>4653.63</c:v>
                </c:pt>
                <c:pt idx="1367">
                  <c:v>4628.24</c:v>
                </c:pt>
                <c:pt idx="1368">
                  <c:v>4671.0200000000004</c:v>
                </c:pt>
                <c:pt idx="1369">
                  <c:v>4759.96</c:v>
                </c:pt>
                <c:pt idx="1370">
                  <c:v>4754.6500000000024</c:v>
                </c:pt>
                <c:pt idx="1371">
                  <c:v>4897.3900000000003</c:v>
                </c:pt>
                <c:pt idx="1372">
                  <c:v>4971.3200000000024</c:v>
                </c:pt>
                <c:pt idx="1373">
                  <c:v>5041.3900000000003</c:v>
                </c:pt>
                <c:pt idx="1374">
                  <c:v>5047.54</c:v>
                </c:pt>
                <c:pt idx="1375">
                  <c:v>5035.9299999999994</c:v>
                </c:pt>
                <c:pt idx="1376">
                  <c:v>4961.6200000000044</c:v>
                </c:pt>
                <c:pt idx="1377">
                  <c:v>5124.18</c:v>
                </c:pt>
                <c:pt idx="1378">
                  <c:v>5242.18</c:v>
                </c:pt>
                <c:pt idx="1379">
                  <c:v>5346.38</c:v>
                </c:pt>
                <c:pt idx="1380">
                  <c:v>5386.56</c:v>
                </c:pt>
                <c:pt idx="1381">
                  <c:v>5390.7</c:v>
                </c:pt>
                <c:pt idx="1382">
                  <c:v>5206.05</c:v>
                </c:pt>
                <c:pt idx="1383">
                  <c:v>5210.84</c:v>
                </c:pt>
                <c:pt idx="1384">
                  <c:v>5314.45</c:v>
                </c:pt>
                <c:pt idx="1385">
                  <c:v>5473.78</c:v>
                </c:pt>
                <c:pt idx="1386">
                  <c:v>5529.63</c:v>
                </c:pt>
                <c:pt idx="1387">
                  <c:v>5556.22</c:v>
                </c:pt>
                <c:pt idx="1388">
                  <c:v>5576.85</c:v>
                </c:pt>
                <c:pt idx="1389">
                  <c:v>5443.56</c:v>
                </c:pt>
                <c:pt idx="1390">
                  <c:v>5667.8</c:v>
                </c:pt>
                <c:pt idx="1391">
                  <c:v>5781.96</c:v>
                </c:pt>
                <c:pt idx="1392">
                  <c:v>5857.64</c:v>
                </c:pt>
                <c:pt idx="1393">
                  <c:v>5892.68</c:v>
                </c:pt>
                <c:pt idx="1394">
                  <c:v>5875.1900000000014</c:v>
                </c:pt>
                <c:pt idx="1395">
                  <c:v>5997.17</c:v>
                </c:pt>
                <c:pt idx="1396">
                  <c:v>5755.38</c:v>
                </c:pt>
                <c:pt idx="1397">
                  <c:v>5781.6600000000044</c:v>
                </c:pt>
                <c:pt idx="1398">
                  <c:v>5881.41</c:v>
                </c:pt>
                <c:pt idx="1399">
                  <c:v>5886.1100000000024</c:v>
                </c:pt>
                <c:pt idx="1400">
                  <c:v>5875.24</c:v>
                </c:pt>
                <c:pt idx="1401">
                  <c:v>5880.7700000000013</c:v>
                </c:pt>
                <c:pt idx="1402">
                  <c:v>5705.05</c:v>
                </c:pt>
                <c:pt idx="1403">
                  <c:v>5596.73</c:v>
                </c:pt>
                <c:pt idx="1404">
                  <c:v>5614.06</c:v>
                </c:pt>
                <c:pt idx="1405">
                  <c:v>5992.57</c:v>
                </c:pt>
                <c:pt idx="1406">
                  <c:v>6330.4</c:v>
                </c:pt>
                <c:pt idx="1407">
                  <c:v>6379.94</c:v>
                </c:pt>
                <c:pt idx="1408">
                  <c:v>6566.7</c:v>
                </c:pt>
                <c:pt idx="1409">
                  <c:v>6572.87</c:v>
                </c:pt>
                <c:pt idx="1410">
                  <c:v>6583.87</c:v>
                </c:pt>
                <c:pt idx="1411">
                  <c:v>6647.5</c:v>
                </c:pt>
                <c:pt idx="1412">
                  <c:v>6432.55</c:v>
                </c:pt>
                <c:pt idx="1413">
                  <c:v>6485.14</c:v>
                </c:pt>
                <c:pt idx="1414">
                  <c:v>6364.17</c:v>
                </c:pt>
                <c:pt idx="1415">
                  <c:v>6489.09</c:v>
                </c:pt>
                <c:pt idx="1416">
                  <c:v>6577.81</c:v>
                </c:pt>
                <c:pt idx="1417">
                  <c:v>6655.59</c:v>
                </c:pt>
                <c:pt idx="1418">
                  <c:v>6703.6200000000044</c:v>
                </c:pt>
                <c:pt idx="1419">
                  <c:v>6718.81</c:v>
                </c:pt>
                <c:pt idx="1420">
                  <c:v>6737.29</c:v>
                </c:pt>
                <c:pt idx="1421">
                  <c:v>6734.46</c:v>
                </c:pt>
                <c:pt idx="1422">
                  <c:v>6683.1100000000024</c:v>
                </c:pt>
                <c:pt idx="1423">
                  <c:v>6890.44</c:v>
                </c:pt>
                <c:pt idx="1424">
                  <c:v>6954.1</c:v>
                </c:pt>
                <c:pt idx="1425">
                  <c:v>6949.08</c:v>
                </c:pt>
                <c:pt idx="1426">
                  <c:v>6893.14</c:v>
                </c:pt>
                <c:pt idx="1427">
                  <c:v>6786.06</c:v>
                </c:pt>
                <c:pt idx="1428">
                  <c:v>6767.1</c:v>
                </c:pt>
                <c:pt idx="1429">
                  <c:v>6856.74</c:v>
                </c:pt>
                <c:pt idx="1430">
                  <c:v>6628.02</c:v>
                </c:pt>
                <c:pt idx="1431">
                  <c:v>6414.39</c:v>
                </c:pt>
                <c:pt idx="1432">
                  <c:v>6462.2700000000013</c:v>
                </c:pt>
                <c:pt idx="1433">
                  <c:v>6567.37</c:v>
                </c:pt>
                <c:pt idx="1434">
                  <c:v>6448.23</c:v>
                </c:pt>
                <c:pt idx="1435">
                  <c:v>6225.56</c:v>
                </c:pt>
                <c:pt idx="1436">
                  <c:v>6220.81</c:v>
                </c:pt>
                <c:pt idx="1437">
                  <c:v>6195.91</c:v>
                </c:pt>
                <c:pt idx="1438">
                  <c:v>6144.53</c:v>
                </c:pt>
                <c:pt idx="1439">
                  <c:v>6231.1500000000024</c:v>
                </c:pt>
                <c:pt idx="1440">
                  <c:v>6341.21</c:v>
                </c:pt>
                <c:pt idx="1441">
                  <c:v>6197.4699999999993</c:v>
                </c:pt>
                <c:pt idx="1442">
                  <c:v>6380.08</c:v>
                </c:pt>
                <c:pt idx="1443">
                  <c:v>6457.6100000000024</c:v>
                </c:pt>
                <c:pt idx="1444">
                  <c:v>6463.56</c:v>
                </c:pt>
                <c:pt idx="1445">
                  <c:v>6391.1500000000024</c:v>
                </c:pt>
                <c:pt idx="1446">
                  <c:v>6432.1600000000044</c:v>
                </c:pt>
                <c:pt idx="1447">
                  <c:v>6578.9699999999993</c:v>
                </c:pt>
                <c:pt idx="1448">
                  <c:v>6667.53</c:v>
                </c:pt>
                <c:pt idx="1449">
                  <c:v>6665.4</c:v>
                </c:pt>
                <c:pt idx="1450">
                  <c:v>6649.91</c:v>
                </c:pt>
                <c:pt idx="1451">
                  <c:v>6715.22</c:v>
                </c:pt>
                <c:pt idx="1452">
                  <c:v>6668.14</c:v>
                </c:pt>
                <c:pt idx="1453">
                  <c:v>6748.18</c:v>
                </c:pt>
                <c:pt idx="1454">
                  <c:v>6769.8600000000024</c:v>
                </c:pt>
                <c:pt idx="1455">
                  <c:v>6530.8200000000024</c:v>
                </c:pt>
                <c:pt idx="1456">
                  <c:v>6639.41</c:v>
                </c:pt>
                <c:pt idx="1457">
                  <c:v>6738.6</c:v>
                </c:pt>
                <c:pt idx="1458">
                  <c:v>6780.3</c:v>
                </c:pt>
                <c:pt idx="1459">
                  <c:v>6850.99</c:v>
                </c:pt>
                <c:pt idx="1460">
                  <c:v>6938.8600000000024</c:v>
                </c:pt>
                <c:pt idx="1461">
                  <c:v>6953.34</c:v>
                </c:pt>
                <c:pt idx="1462">
                  <c:v>6985.3200000000024</c:v>
                </c:pt>
                <c:pt idx="1463">
                  <c:v>6980.88</c:v>
                </c:pt>
                <c:pt idx="1464">
                  <c:v>6973.28</c:v>
                </c:pt>
                <c:pt idx="1465">
                  <c:v>7028.4299999999994</c:v>
                </c:pt>
                <c:pt idx="1466">
                  <c:v>7142.63</c:v>
                </c:pt>
                <c:pt idx="1467">
                  <c:v>7083.63</c:v>
                </c:pt>
                <c:pt idx="1468">
                  <c:v>7027.1100000000024</c:v>
                </c:pt>
                <c:pt idx="1469">
                  <c:v>7077.71</c:v>
                </c:pt>
                <c:pt idx="1470">
                  <c:v>7056.71</c:v>
                </c:pt>
                <c:pt idx="1471">
                  <c:v>6955.87</c:v>
                </c:pt>
                <c:pt idx="1472">
                  <c:v>6848.24</c:v>
                </c:pt>
                <c:pt idx="1473">
                  <c:v>6868.6500000000024</c:v>
                </c:pt>
                <c:pt idx="1474">
                  <c:v>6882.87</c:v>
                </c:pt>
                <c:pt idx="1475">
                  <c:v>6909.02</c:v>
                </c:pt>
                <c:pt idx="1476">
                  <c:v>6898.9</c:v>
                </c:pt>
                <c:pt idx="1477">
                  <c:v>7034.96</c:v>
                </c:pt>
                <c:pt idx="1478">
                  <c:v>7069.51</c:v>
                </c:pt>
                <c:pt idx="1479">
                  <c:v>6931.8</c:v>
                </c:pt>
                <c:pt idx="1480">
                  <c:v>6789.7700000000013</c:v>
                </c:pt>
                <c:pt idx="1481">
                  <c:v>6788.58</c:v>
                </c:pt>
                <c:pt idx="1482">
                  <c:v>6733.23</c:v>
                </c:pt>
                <c:pt idx="1483">
                  <c:v>6654.8</c:v>
                </c:pt>
                <c:pt idx="1484">
                  <c:v>6838.25</c:v>
                </c:pt>
                <c:pt idx="1485">
                  <c:v>6809.41</c:v>
                </c:pt>
                <c:pt idx="1486">
                  <c:v>6719.21</c:v>
                </c:pt>
                <c:pt idx="1487">
                  <c:v>6690.75</c:v>
                </c:pt>
                <c:pt idx="1488">
                  <c:v>6809.8600000000024</c:v>
                </c:pt>
                <c:pt idx="1489">
                  <c:v>6825.95</c:v>
                </c:pt>
                <c:pt idx="1490">
                  <c:v>7019.75</c:v>
                </c:pt>
                <c:pt idx="1491">
                  <c:v>7039.7700000000013</c:v>
                </c:pt>
                <c:pt idx="1492">
                  <c:v>7104.6500000000024</c:v>
                </c:pt>
                <c:pt idx="1493">
                  <c:v>7153.13</c:v>
                </c:pt>
                <c:pt idx="1494">
                  <c:v>7224.59</c:v>
                </c:pt>
                <c:pt idx="1495">
                  <c:v>7313.99</c:v>
                </c:pt>
                <c:pt idx="1496">
                  <c:v>7250.72</c:v>
                </c:pt>
                <c:pt idx="1497">
                  <c:v>7332.08</c:v>
                </c:pt>
                <c:pt idx="1498">
                  <c:v>7337.14</c:v>
                </c:pt>
                <c:pt idx="1499">
                  <c:v>7256.95</c:v>
                </c:pt>
                <c:pt idx="1500">
                  <c:v>7346.26</c:v>
                </c:pt>
                <c:pt idx="1501">
                  <c:v>7440.24</c:v>
                </c:pt>
                <c:pt idx="1502">
                  <c:v>7477.3</c:v>
                </c:pt>
                <c:pt idx="1503">
                  <c:v>7526.55</c:v>
                </c:pt>
                <c:pt idx="1504">
                  <c:v>7502.46</c:v>
                </c:pt>
                <c:pt idx="1505">
                  <c:v>7469.03</c:v>
                </c:pt>
                <c:pt idx="1506">
                  <c:v>7376.76</c:v>
                </c:pt>
                <c:pt idx="1507">
                  <c:v>7324.22</c:v>
                </c:pt>
                <c:pt idx="1508">
                  <c:v>7345.22</c:v>
                </c:pt>
                <c:pt idx="1509">
                  <c:v>7284.6100000000024</c:v>
                </c:pt>
                <c:pt idx="1510">
                  <c:v>7429.98</c:v>
                </c:pt>
                <c:pt idx="1511">
                  <c:v>7509.17</c:v>
                </c:pt>
                <c:pt idx="1512">
                  <c:v>7545.29</c:v>
                </c:pt>
                <c:pt idx="1513">
                  <c:v>7411.88</c:v>
                </c:pt>
                <c:pt idx="1514">
                  <c:v>7437.98</c:v>
                </c:pt>
                <c:pt idx="1515">
                  <c:v>7536.05</c:v>
                </c:pt>
                <c:pt idx="1516">
                  <c:v>7608.6600000000044</c:v>
                </c:pt>
                <c:pt idx="1517">
                  <c:v>7503.31</c:v>
                </c:pt>
                <c:pt idx="1518">
                  <c:v>7571.96</c:v>
                </c:pt>
                <c:pt idx="1519">
                  <c:v>7599.88</c:v>
                </c:pt>
                <c:pt idx="1520">
                  <c:v>7596.6</c:v>
                </c:pt>
                <c:pt idx="1521">
                  <c:v>7695.75</c:v>
                </c:pt>
                <c:pt idx="1522">
                  <c:v>7710.4</c:v>
                </c:pt>
                <c:pt idx="1523">
                  <c:v>7715.1</c:v>
                </c:pt>
                <c:pt idx="1524">
                  <c:v>7751.3200000000024</c:v>
                </c:pt>
                <c:pt idx="1525">
                  <c:v>7753.52</c:v>
                </c:pt>
                <c:pt idx="1526">
                  <c:v>7701.5</c:v>
                </c:pt>
                <c:pt idx="1527">
                  <c:v>7607.9299999999994</c:v>
                </c:pt>
                <c:pt idx="1528">
                  <c:v>7649.28</c:v>
                </c:pt>
                <c:pt idx="1529">
                  <c:v>7668.4</c:v>
                </c:pt>
                <c:pt idx="1530">
                  <c:v>7657.34</c:v>
                </c:pt>
                <c:pt idx="1531">
                  <c:v>7533.95</c:v>
                </c:pt>
                <c:pt idx="1532">
                  <c:v>7355.6900000000014</c:v>
                </c:pt>
                <c:pt idx="1533">
                  <c:v>7340.08</c:v>
                </c:pt>
                <c:pt idx="1534">
                  <c:v>7335.18</c:v>
                </c:pt>
                <c:pt idx="1535">
                  <c:v>7322.9299999999994</c:v>
                </c:pt>
                <c:pt idx="1536">
                  <c:v>7467.04</c:v>
                </c:pt>
                <c:pt idx="1537">
                  <c:v>7417.46</c:v>
                </c:pt>
                <c:pt idx="1538">
                  <c:v>7463.05</c:v>
                </c:pt>
                <c:pt idx="1539">
                  <c:v>7536.7</c:v>
                </c:pt>
                <c:pt idx="1540">
                  <c:v>7593.49</c:v>
                </c:pt>
                <c:pt idx="1541">
                  <c:v>7668.06</c:v>
                </c:pt>
                <c:pt idx="1542">
                  <c:v>7670.9299999999994</c:v>
                </c:pt>
                <c:pt idx="1543">
                  <c:v>7665.63</c:v>
                </c:pt>
                <c:pt idx="1544">
                  <c:v>7792.68</c:v>
                </c:pt>
                <c:pt idx="1545">
                  <c:v>7733.21</c:v>
                </c:pt>
                <c:pt idx="1546">
                  <c:v>7766.6900000000014</c:v>
                </c:pt>
                <c:pt idx="1547">
                  <c:v>7759.98</c:v>
                </c:pt>
                <c:pt idx="1548">
                  <c:v>7682.9699999999993</c:v>
                </c:pt>
                <c:pt idx="1549">
                  <c:v>7687.1500000000024</c:v>
                </c:pt>
                <c:pt idx="1550">
                  <c:v>7714.56</c:v>
                </c:pt>
                <c:pt idx="1551">
                  <c:v>7756.31</c:v>
                </c:pt>
                <c:pt idx="1552">
                  <c:v>7739.1600000000044</c:v>
                </c:pt>
                <c:pt idx="1553">
                  <c:v>7490.91</c:v>
                </c:pt>
                <c:pt idx="1554">
                  <c:v>7582.21</c:v>
                </c:pt>
                <c:pt idx="1555">
                  <c:v>7649.23</c:v>
                </c:pt>
                <c:pt idx="1556">
                  <c:v>7677.6200000000044</c:v>
                </c:pt>
                <c:pt idx="1557">
                  <c:v>7684.67</c:v>
                </c:pt>
                <c:pt idx="1558">
                  <c:v>7650.91</c:v>
                </c:pt>
                <c:pt idx="1559">
                  <c:v>7775.64</c:v>
                </c:pt>
                <c:pt idx="1560">
                  <c:v>7768.71</c:v>
                </c:pt>
                <c:pt idx="1561">
                  <c:v>7797.42</c:v>
                </c:pt>
                <c:pt idx="1562">
                  <c:v>7677.91</c:v>
                </c:pt>
                <c:pt idx="1563">
                  <c:v>7795.07</c:v>
                </c:pt>
                <c:pt idx="1564">
                  <c:v>7819.13</c:v>
                </c:pt>
                <c:pt idx="1565">
                  <c:v>7807.6200000000044</c:v>
                </c:pt>
                <c:pt idx="1566">
                  <c:v>7751.6</c:v>
                </c:pt>
                <c:pt idx="1567">
                  <c:v>7742.17</c:v>
                </c:pt>
                <c:pt idx="1568">
                  <c:v>7753.63</c:v>
                </c:pt>
                <c:pt idx="1569">
                  <c:v>7787.2700000000013</c:v>
                </c:pt>
                <c:pt idx="1570">
                  <c:v>7856</c:v>
                </c:pt>
                <c:pt idx="1571">
                  <c:v>7901.5</c:v>
                </c:pt>
                <c:pt idx="1572">
                  <c:v>7963.54</c:v>
                </c:pt>
                <c:pt idx="1573">
                  <c:v>7972.59</c:v>
                </c:pt>
                <c:pt idx="1574">
                  <c:v>8057.49</c:v>
                </c:pt>
                <c:pt idx="1575">
                  <c:v>8053.83</c:v>
                </c:pt>
                <c:pt idx="1576">
                  <c:v>8112.28</c:v>
                </c:pt>
                <c:pt idx="1577">
                  <c:v>8188.1100000000024</c:v>
                </c:pt>
                <c:pt idx="1578">
                  <c:v>8207.8499999999494</c:v>
                </c:pt>
                <c:pt idx="1579">
                  <c:v>8211.4</c:v>
                </c:pt>
                <c:pt idx="1580">
                  <c:v>8327.6200000000008</c:v>
                </c:pt>
                <c:pt idx="1581">
                  <c:v>8237.42</c:v>
                </c:pt>
                <c:pt idx="1582">
                  <c:v>8280.9</c:v>
                </c:pt>
                <c:pt idx="1583">
                  <c:v>8323.82</c:v>
                </c:pt>
                <c:pt idx="1584">
                  <c:v>8309.3699999999226</c:v>
                </c:pt>
                <c:pt idx="1585">
                  <c:v>8196.56</c:v>
                </c:pt>
                <c:pt idx="1586">
                  <c:v>8289.98</c:v>
                </c:pt>
                <c:pt idx="1587">
                  <c:v>8356.89</c:v>
                </c:pt>
                <c:pt idx="1588">
                  <c:v>8337.82</c:v>
                </c:pt>
                <c:pt idx="1589">
                  <c:v>8249</c:v>
                </c:pt>
                <c:pt idx="1590">
                  <c:v>8220.93</c:v>
                </c:pt>
                <c:pt idx="1591">
                  <c:v>8127.87</c:v>
                </c:pt>
                <c:pt idx="1592">
                  <c:v>7927.31</c:v>
                </c:pt>
                <c:pt idx="1593">
                  <c:v>7872.99</c:v>
                </c:pt>
                <c:pt idx="1594">
                  <c:v>7598.81</c:v>
                </c:pt>
                <c:pt idx="1595">
                  <c:v>7560.03</c:v>
                </c:pt>
                <c:pt idx="1596">
                  <c:v>7694.58</c:v>
                </c:pt>
                <c:pt idx="1597">
                  <c:v>7640.44</c:v>
                </c:pt>
                <c:pt idx="1598">
                  <c:v>7524.67</c:v>
                </c:pt>
                <c:pt idx="1599">
                  <c:v>7429.6100000000024</c:v>
                </c:pt>
                <c:pt idx="1600">
                  <c:v>7547.98</c:v>
                </c:pt>
                <c:pt idx="1601">
                  <c:v>7542.04</c:v>
                </c:pt>
                <c:pt idx="1602">
                  <c:v>7217.83</c:v>
                </c:pt>
                <c:pt idx="1603">
                  <c:v>7212.87</c:v>
                </c:pt>
                <c:pt idx="1604">
                  <c:v>7215.88</c:v>
                </c:pt>
                <c:pt idx="1605">
                  <c:v>7361.04</c:v>
                </c:pt>
                <c:pt idx="1606">
                  <c:v>7441.84</c:v>
                </c:pt>
                <c:pt idx="1607">
                  <c:v>7560.04</c:v>
                </c:pt>
                <c:pt idx="1608">
                  <c:v>7597.44</c:v>
                </c:pt>
                <c:pt idx="1609">
                  <c:v>7529.67</c:v>
                </c:pt>
                <c:pt idx="1610">
                  <c:v>7426.96</c:v>
                </c:pt>
                <c:pt idx="1611">
                  <c:v>7436.1</c:v>
                </c:pt>
                <c:pt idx="1612">
                  <c:v>7577.75</c:v>
                </c:pt>
                <c:pt idx="1613">
                  <c:v>7597.6200000000044</c:v>
                </c:pt>
                <c:pt idx="1614">
                  <c:v>7629.52</c:v>
                </c:pt>
                <c:pt idx="1615">
                  <c:v>7569.8</c:v>
                </c:pt>
                <c:pt idx="1616">
                  <c:v>7666.26</c:v>
                </c:pt>
                <c:pt idx="1617">
                  <c:v>7762.2700000000013</c:v>
                </c:pt>
                <c:pt idx="1618">
                  <c:v>7770.59</c:v>
                </c:pt>
                <c:pt idx="1619">
                  <c:v>7779.08</c:v>
                </c:pt>
                <c:pt idx="1620">
                  <c:v>7749.6600000000044</c:v>
                </c:pt>
                <c:pt idx="1621">
                  <c:v>7748.33</c:v>
                </c:pt>
                <c:pt idx="1622">
                  <c:v>7634.92</c:v>
                </c:pt>
                <c:pt idx="1623">
                  <c:v>7695.63</c:v>
                </c:pt>
                <c:pt idx="1624">
                  <c:v>7847.84</c:v>
                </c:pt>
                <c:pt idx="1625">
                  <c:v>7886.34</c:v>
                </c:pt>
                <c:pt idx="1626">
                  <c:v>7897.91</c:v>
                </c:pt>
                <c:pt idx="1627">
                  <c:v>7835.98</c:v>
                </c:pt>
                <c:pt idx="1628">
                  <c:v>7811.87</c:v>
                </c:pt>
                <c:pt idx="1629">
                  <c:v>7822.71</c:v>
                </c:pt>
                <c:pt idx="1630">
                  <c:v>7838.1</c:v>
                </c:pt>
                <c:pt idx="1631">
                  <c:v>7876.8600000000024</c:v>
                </c:pt>
                <c:pt idx="1632">
                  <c:v>7947.45</c:v>
                </c:pt>
                <c:pt idx="1633">
                  <c:v>7962.22</c:v>
                </c:pt>
                <c:pt idx="1634">
                  <c:v>7920.06</c:v>
                </c:pt>
                <c:pt idx="1635">
                  <c:v>8013.09</c:v>
                </c:pt>
                <c:pt idx="1636">
                  <c:v>8025.9299999999994</c:v>
                </c:pt>
                <c:pt idx="1637">
                  <c:v>8089.6500000000024</c:v>
                </c:pt>
                <c:pt idx="1638">
                  <c:v>8121.78</c:v>
                </c:pt>
                <c:pt idx="1639">
                  <c:v>8057.6</c:v>
                </c:pt>
                <c:pt idx="1640">
                  <c:v>8092.03</c:v>
                </c:pt>
                <c:pt idx="1641">
                  <c:v>8117.75</c:v>
                </c:pt>
                <c:pt idx="1642">
                  <c:v>8029.73</c:v>
                </c:pt>
                <c:pt idx="1643">
                  <c:v>8097.13</c:v>
                </c:pt>
                <c:pt idx="1644">
                  <c:v>8171.94</c:v>
                </c:pt>
                <c:pt idx="1645">
                  <c:v>8111.57</c:v>
                </c:pt>
                <c:pt idx="1646">
                  <c:v>7854.22</c:v>
                </c:pt>
                <c:pt idx="1647">
                  <c:v>7900.42</c:v>
                </c:pt>
                <c:pt idx="1648">
                  <c:v>7990.53</c:v>
                </c:pt>
                <c:pt idx="1649">
                  <c:v>7978.6900000000014</c:v>
                </c:pt>
                <c:pt idx="1650">
                  <c:v>8004.89</c:v>
                </c:pt>
                <c:pt idx="1651">
                  <c:v>8158.14</c:v>
                </c:pt>
                <c:pt idx="1652">
                  <c:v>8146.44</c:v>
                </c:pt>
                <c:pt idx="1653">
                  <c:v>8081.55</c:v>
                </c:pt>
                <c:pt idx="1654">
                  <c:v>8054.05</c:v>
                </c:pt>
                <c:pt idx="1655">
                  <c:v>8004.25</c:v>
                </c:pt>
                <c:pt idx="1656">
                  <c:v>7952.17</c:v>
                </c:pt>
                <c:pt idx="1657">
                  <c:v>7930.7700000000013</c:v>
                </c:pt>
                <c:pt idx="1658">
                  <c:v>7696.9</c:v>
                </c:pt>
                <c:pt idx="1659">
                  <c:v>7579.48</c:v>
                </c:pt>
                <c:pt idx="1660">
                  <c:v>7567.1</c:v>
                </c:pt>
                <c:pt idx="1661">
                  <c:v>7664.73</c:v>
                </c:pt>
                <c:pt idx="1662">
                  <c:v>7608.44</c:v>
                </c:pt>
                <c:pt idx="1663">
                  <c:v>7602.7</c:v>
                </c:pt>
                <c:pt idx="1664">
                  <c:v>7770.57</c:v>
                </c:pt>
                <c:pt idx="1665">
                  <c:v>7772.13</c:v>
                </c:pt>
                <c:pt idx="1666">
                  <c:v>7598.72</c:v>
                </c:pt>
                <c:pt idx="1667">
                  <c:v>7585.3</c:v>
                </c:pt>
                <c:pt idx="1668">
                  <c:v>7559.1600000000044</c:v>
                </c:pt>
                <c:pt idx="1669">
                  <c:v>7424.4299999999994</c:v>
                </c:pt>
                <c:pt idx="1670">
                  <c:v>7237.71</c:v>
                </c:pt>
                <c:pt idx="1671">
                  <c:v>7322.73</c:v>
                </c:pt>
                <c:pt idx="1672">
                  <c:v>7086.37</c:v>
                </c:pt>
                <c:pt idx="1673">
                  <c:v>7167.35</c:v>
                </c:pt>
                <c:pt idx="1674">
                  <c:v>7243.1600000000044</c:v>
                </c:pt>
                <c:pt idx="1675">
                  <c:v>7295.3200000000024</c:v>
                </c:pt>
                <c:pt idx="1676">
                  <c:v>7373.98</c:v>
                </c:pt>
                <c:pt idx="1677">
                  <c:v>7289.33</c:v>
                </c:pt>
                <c:pt idx="1678">
                  <c:v>7195.71</c:v>
                </c:pt>
                <c:pt idx="1679">
                  <c:v>7360.28</c:v>
                </c:pt>
                <c:pt idx="1680">
                  <c:v>7344.59</c:v>
                </c:pt>
                <c:pt idx="1681">
                  <c:v>7157.83</c:v>
                </c:pt>
                <c:pt idx="1682">
                  <c:v>7151.99</c:v>
                </c:pt>
                <c:pt idx="1683">
                  <c:v>7071.67</c:v>
                </c:pt>
                <c:pt idx="1684">
                  <c:v>7181.7700000000013</c:v>
                </c:pt>
                <c:pt idx="1685">
                  <c:v>7299.49</c:v>
                </c:pt>
                <c:pt idx="1686">
                  <c:v>7387.4</c:v>
                </c:pt>
                <c:pt idx="1687">
                  <c:v>7454.06</c:v>
                </c:pt>
                <c:pt idx="1688">
                  <c:v>7515.78</c:v>
                </c:pt>
                <c:pt idx="1689">
                  <c:v>7493.1100000000024</c:v>
                </c:pt>
                <c:pt idx="1690">
                  <c:v>7635.56</c:v>
                </c:pt>
                <c:pt idx="1691">
                  <c:v>7612.68</c:v>
                </c:pt>
                <c:pt idx="1692">
                  <c:v>7582.1500000000024</c:v>
                </c:pt>
                <c:pt idx="1693">
                  <c:v>7589.89</c:v>
                </c:pt>
                <c:pt idx="1694">
                  <c:v>7474.71</c:v>
                </c:pt>
                <c:pt idx="1695">
                  <c:v>7500.79</c:v>
                </c:pt>
                <c:pt idx="1696">
                  <c:v>7423.57</c:v>
                </c:pt>
                <c:pt idx="1697">
                  <c:v>7329.37</c:v>
                </c:pt>
                <c:pt idx="1698">
                  <c:v>7254.06</c:v>
                </c:pt>
                <c:pt idx="1699">
                  <c:v>7330.74</c:v>
                </c:pt>
                <c:pt idx="1700">
                  <c:v>7439.96</c:v>
                </c:pt>
                <c:pt idx="1701">
                  <c:v>7548.48</c:v>
                </c:pt>
                <c:pt idx="1702">
                  <c:v>7534.46</c:v>
                </c:pt>
                <c:pt idx="1703">
                  <c:v>7608.85</c:v>
                </c:pt>
                <c:pt idx="1704">
                  <c:v>7647.25</c:v>
                </c:pt>
                <c:pt idx="1705">
                  <c:v>7639.55</c:v>
                </c:pt>
                <c:pt idx="1706">
                  <c:v>7597.42</c:v>
                </c:pt>
                <c:pt idx="1707">
                  <c:v>7714.51</c:v>
                </c:pt>
                <c:pt idx="1708">
                  <c:v>7704.52</c:v>
                </c:pt>
                <c:pt idx="1709">
                  <c:v>7664.57</c:v>
                </c:pt>
                <c:pt idx="1710">
                  <c:v>7649.83</c:v>
                </c:pt>
                <c:pt idx="1711">
                  <c:v>7712.03</c:v>
                </c:pt>
                <c:pt idx="1712">
                  <c:v>7701.29</c:v>
                </c:pt>
                <c:pt idx="1713">
                  <c:v>7666.34</c:v>
                </c:pt>
                <c:pt idx="1714">
                  <c:v>7761.22</c:v>
                </c:pt>
                <c:pt idx="1715">
                  <c:v>7787.45</c:v>
                </c:pt>
                <c:pt idx="1716">
                  <c:v>7748.01</c:v>
                </c:pt>
                <c:pt idx="1717">
                  <c:v>7784.81</c:v>
                </c:pt>
                <c:pt idx="1718">
                  <c:v>7798.99</c:v>
                </c:pt>
                <c:pt idx="1719">
                  <c:v>7760.63</c:v>
                </c:pt>
                <c:pt idx="1720">
                  <c:v>7911.68</c:v>
                </c:pt>
                <c:pt idx="1721">
                  <c:v>7957.53</c:v>
                </c:pt>
                <c:pt idx="1722">
                  <c:v>7972.6600000000044</c:v>
                </c:pt>
                <c:pt idx="1723">
                  <c:v>7936.85</c:v>
                </c:pt>
                <c:pt idx="1724">
                  <c:v>7963.3</c:v>
                </c:pt>
                <c:pt idx="1725">
                  <c:v>8034.49</c:v>
                </c:pt>
                <c:pt idx="1726">
                  <c:v>7976.74</c:v>
                </c:pt>
                <c:pt idx="1727">
                  <c:v>7895.03</c:v>
                </c:pt>
                <c:pt idx="1728">
                  <c:v>7829.79</c:v>
                </c:pt>
                <c:pt idx="1729">
                  <c:v>7891.58</c:v>
                </c:pt>
                <c:pt idx="1730">
                  <c:v>7941.22</c:v>
                </c:pt>
                <c:pt idx="1731">
                  <c:v>7931.09</c:v>
                </c:pt>
                <c:pt idx="1732">
                  <c:v>7924.1</c:v>
                </c:pt>
                <c:pt idx="1733">
                  <c:v>7928.94</c:v>
                </c:pt>
                <c:pt idx="1734">
                  <c:v>7927.31</c:v>
                </c:pt>
                <c:pt idx="1735">
                  <c:v>7975.9299999999994</c:v>
                </c:pt>
                <c:pt idx="1736">
                  <c:v>7940.64</c:v>
                </c:pt>
                <c:pt idx="1737">
                  <c:v>7736.98</c:v>
                </c:pt>
                <c:pt idx="1738">
                  <c:v>7689.74</c:v>
                </c:pt>
                <c:pt idx="1739">
                  <c:v>7722.91</c:v>
                </c:pt>
                <c:pt idx="1740">
                  <c:v>7741.2</c:v>
                </c:pt>
                <c:pt idx="1741">
                  <c:v>7616.28</c:v>
                </c:pt>
                <c:pt idx="1742">
                  <c:v>7668.25</c:v>
                </c:pt>
                <c:pt idx="1743">
                  <c:v>7720.8200000000024</c:v>
                </c:pt>
                <c:pt idx="1744">
                  <c:v>7830.21</c:v>
                </c:pt>
                <c:pt idx="1745">
                  <c:v>7890.95</c:v>
                </c:pt>
                <c:pt idx="1746">
                  <c:v>7884.4</c:v>
                </c:pt>
                <c:pt idx="1747">
                  <c:v>7851.31</c:v>
                </c:pt>
                <c:pt idx="1748">
                  <c:v>7835.54</c:v>
                </c:pt>
                <c:pt idx="1749">
                  <c:v>7890.1100000000024</c:v>
                </c:pt>
                <c:pt idx="1750">
                  <c:v>8091.3</c:v>
                </c:pt>
                <c:pt idx="1751">
                  <c:v>8132.6</c:v>
                </c:pt>
                <c:pt idx="1752">
                  <c:v>8163.8200000000024</c:v>
                </c:pt>
                <c:pt idx="1753">
                  <c:v>8099.75</c:v>
                </c:pt>
                <c:pt idx="1754">
                  <c:v>8158.33</c:v>
                </c:pt>
                <c:pt idx="1755">
                  <c:v>8186.96</c:v>
                </c:pt>
                <c:pt idx="1756">
                  <c:v>8196.4</c:v>
                </c:pt>
                <c:pt idx="1757">
                  <c:v>8202.5400000000009</c:v>
                </c:pt>
                <c:pt idx="1758">
                  <c:v>8166.6200000000044</c:v>
                </c:pt>
                <c:pt idx="1759">
                  <c:v>8191.54</c:v>
                </c:pt>
                <c:pt idx="1760">
                  <c:v>8189.44</c:v>
                </c:pt>
                <c:pt idx="1761">
                  <c:v>8240.89</c:v>
                </c:pt>
                <c:pt idx="1762">
                  <c:v>8237.7800000000007</c:v>
                </c:pt>
                <c:pt idx="1763">
                  <c:v>8244.18</c:v>
                </c:pt>
                <c:pt idx="1764">
                  <c:v>8246.1</c:v>
                </c:pt>
                <c:pt idx="1765">
                  <c:v>8200.43</c:v>
                </c:pt>
                <c:pt idx="1766">
                  <c:v>8284.0300000000007</c:v>
                </c:pt>
                <c:pt idx="1767">
                  <c:v>8283.92</c:v>
                </c:pt>
                <c:pt idx="1768">
                  <c:v>8244.19</c:v>
                </c:pt>
                <c:pt idx="1769">
                  <c:v>8176.76</c:v>
                </c:pt>
                <c:pt idx="1770">
                  <c:v>8090.22</c:v>
                </c:pt>
                <c:pt idx="1771">
                  <c:v>8106.6600000000044</c:v>
                </c:pt>
                <c:pt idx="1772">
                  <c:v>8215.4499999999553</c:v>
                </c:pt>
                <c:pt idx="1773">
                  <c:v>8205.2999999999811</c:v>
                </c:pt>
                <c:pt idx="1774">
                  <c:v>8060.54</c:v>
                </c:pt>
                <c:pt idx="1775">
                  <c:v>8046.23</c:v>
                </c:pt>
                <c:pt idx="1776">
                  <c:v>8124.6200000000044</c:v>
                </c:pt>
                <c:pt idx="1777">
                  <c:v>8131.23</c:v>
                </c:pt>
                <c:pt idx="1778">
                  <c:v>8168.06</c:v>
                </c:pt>
                <c:pt idx="1779">
                  <c:v>8306.98</c:v>
                </c:pt>
                <c:pt idx="1780">
                  <c:v>8343.2300000000068</c:v>
                </c:pt>
                <c:pt idx="1781">
                  <c:v>8291.0400000000009</c:v>
                </c:pt>
                <c:pt idx="1782">
                  <c:v>8354.0499999999811</c:v>
                </c:pt>
                <c:pt idx="1783">
                  <c:v>8287.09</c:v>
                </c:pt>
                <c:pt idx="1784">
                  <c:v>8379.75</c:v>
                </c:pt>
                <c:pt idx="1785">
                  <c:v>8344.76</c:v>
                </c:pt>
                <c:pt idx="1786">
                  <c:v>8293.9</c:v>
                </c:pt>
                <c:pt idx="1787">
                  <c:v>8357.8499999999494</c:v>
                </c:pt>
                <c:pt idx="1788">
                  <c:v>8449.34</c:v>
                </c:pt>
                <c:pt idx="1789">
                  <c:v>8430.58</c:v>
                </c:pt>
                <c:pt idx="1790">
                  <c:v>8445.629999999981</c:v>
                </c:pt>
                <c:pt idx="1791">
                  <c:v>8450.629999999981</c:v>
                </c:pt>
                <c:pt idx="1792">
                  <c:v>8436.9499999999553</c:v>
                </c:pt>
                <c:pt idx="1793">
                  <c:v>8316.0499999999811</c:v>
                </c:pt>
                <c:pt idx="1794">
                  <c:v>8240.65</c:v>
                </c:pt>
                <c:pt idx="1795">
                  <c:v>8312.2099999999591</c:v>
                </c:pt>
                <c:pt idx="1796">
                  <c:v>8255.5400000000009</c:v>
                </c:pt>
                <c:pt idx="1797">
                  <c:v>8283.4499999999553</c:v>
                </c:pt>
                <c:pt idx="1798">
                  <c:v>8306.1200000000008</c:v>
                </c:pt>
                <c:pt idx="1799">
                  <c:v>8374.91</c:v>
                </c:pt>
                <c:pt idx="1800">
                  <c:v>8328.629999999981</c:v>
                </c:pt>
                <c:pt idx="1801">
                  <c:v>8297.0499999999811</c:v>
                </c:pt>
                <c:pt idx="1802">
                  <c:v>8349.99</c:v>
                </c:pt>
                <c:pt idx="1803">
                  <c:v>8312.15</c:v>
                </c:pt>
                <c:pt idx="1804">
                  <c:v>8367.17</c:v>
                </c:pt>
                <c:pt idx="1805">
                  <c:v>8372.48</c:v>
                </c:pt>
                <c:pt idx="1806">
                  <c:v>8520.11</c:v>
                </c:pt>
                <c:pt idx="1807">
                  <c:v>8585.77</c:v>
                </c:pt>
                <c:pt idx="1808">
                  <c:v>8624.01</c:v>
                </c:pt>
                <c:pt idx="1809">
                  <c:v>8702.2300000000068</c:v>
                </c:pt>
                <c:pt idx="1810">
                  <c:v>8704.39</c:v>
                </c:pt>
                <c:pt idx="1811">
                  <c:v>8703.7900000000009</c:v>
                </c:pt>
                <c:pt idx="1812">
                  <c:v>8753.84</c:v>
                </c:pt>
                <c:pt idx="1813">
                  <c:v>8718.83</c:v>
                </c:pt>
                <c:pt idx="1814">
                  <c:v>8736.59</c:v>
                </c:pt>
                <c:pt idx="1815">
                  <c:v>8740.43</c:v>
                </c:pt>
                <c:pt idx="1816">
                  <c:v>8756.7099999999591</c:v>
                </c:pt>
                <c:pt idx="1817">
                  <c:v>8782.2000000000007</c:v>
                </c:pt>
                <c:pt idx="1818">
                  <c:v>8817.9</c:v>
                </c:pt>
                <c:pt idx="1819">
                  <c:v>8768.719999999983</c:v>
                </c:pt>
                <c:pt idx="1820">
                  <c:v>8827.7900000000009</c:v>
                </c:pt>
                <c:pt idx="1821">
                  <c:v>8860.49</c:v>
                </c:pt>
                <c:pt idx="1822">
                  <c:v>8898.8699999999226</c:v>
                </c:pt>
                <c:pt idx="1823">
                  <c:v>8861.1</c:v>
                </c:pt>
                <c:pt idx="1824">
                  <c:v>8892.31</c:v>
                </c:pt>
                <c:pt idx="1825">
                  <c:v>8870.76</c:v>
                </c:pt>
                <c:pt idx="1826">
                  <c:v>8866.3499999999494</c:v>
                </c:pt>
                <c:pt idx="1827">
                  <c:v>8907.91</c:v>
                </c:pt>
                <c:pt idx="1828">
                  <c:v>8972.5</c:v>
                </c:pt>
                <c:pt idx="1829">
                  <c:v>9025.2999999999811</c:v>
                </c:pt>
                <c:pt idx="1830">
                  <c:v>8997.19</c:v>
                </c:pt>
                <c:pt idx="1831">
                  <c:v>8846.31</c:v>
                </c:pt>
                <c:pt idx="1832">
                  <c:v>8883.2099999999591</c:v>
                </c:pt>
                <c:pt idx="1833">
                  <c:v>8782.719999999983</c:v>
                </c:pt>
                <c:pt idx="1834">
                  <c:v>8817.8799999999246</c:v>
                </c:pt>
                <c:pt idx="1835">
                  <c:v>8931.3599999999133</c:v>
                </c:pt>
                <c:pt idx="1836">
                  <c:v>8965</c:v>
                </c:pt>
                <c:pt idx="1837">
                  <c:v>8975.58</c:v>
                </c:pt>
                <c:pt idx="1838">
                  <c:v>8972.51</c:v>
                </c:pt>
                <c:pt idx="1839">
                  <c:v>8925.09</c:v>
                </c:pt>
                <c:pt idx="1840">
                  <c:v>8988</c:v>
                </c:pt>
                <c:pt idx="1841">
                  <c:v>9086.02</c:v>
                </c:pt>
                <c:pt idx="1842">
                  <c:v>9022.17</c:v>
                </c:pt>
                <c:pt idx="1843">
                  <c:v>8954.3799999999246</c:v>
                </c:pt>
                <c:pt idx="1844">
                  <c:v>8947.7900000000009</c:v>
                </c:pt>
                <c:pt idx="1845">
                  <c:v>8991.39</c:v>
                </c:pt>
                <c:pt idx="1846">
                  <c:v>9055.59</c:v>
                </c:pt>
                <c:pt idx="1847">
                  <c:v>9102.33</c:v>
                </c:pt>
                <c:pt idx="1848">
                  <c:v>9145.3499999999494</c:v>
                </c:pt>
                <c:pt idx="1849">
                  <c:v>9111.4599999999191</c:v>
                </c:pt>
                <c:pt idx="1850">
                  <c:v>9006.82</c:v>
                </c:pt>
                <c:pt idx="1851">
                  <c:v>8836.56</c:v>
                </c:pt>
                <c:pt idx="1852">
                  <c:v>8609.8599999999133</c:v>
                </c:pt>
                <c:pt idx="1853">
                  <c:v>8685.4699999999248</c:v>
                </c:pt>
                <c:pt idx="1854">
                  <c:v>8721.93</c:v>
                </c:pt>
                <c:pt idx="1855">
                  <c:v>8712.9599999999191</c:v>
                </c:pt>
                <c:pt idx="1856">
                  <c:v>8683.8799999999246</c:v>
                </c:pt>
                <c:pt idx="1857">
                  <c:v>8843.84</c:v>
                </c:pt>
                <c:pt idx="1858">
                  <c:v>8839.219999999983</c:v>
                </c:pt>
                <c:pt idx="1859">
                  <c:v>8673.67</c:v>
                </c:pt>
                <c:pt idx="1860">
                  <c:v>8528.94</c:v>
                </c:pt>
                <c:pt idx="1861">
                  <c:v>8541.6400000000049</c:v>
                </c:pt>
                <c:pt idx="1862">
                  <c:v>8599.65</c:v>
                </c:pt>
                <c:pt idx="1863">
                  <c:v>8727.56</c:v>
                </c:pt>
                <c:pt idx="1864">
                  <c:v>8619.9</c:v>
                </c:pt>
                <c:pt idx="1865">
                  <c:v>8738.3699999999226</c:v>
                </c:pt>
                <c:pt idx="1866">
                  <c:v>8784.4</c:v>
                </c:pt>
                <c:pt idx="1867">
                  <c:v>8713.7900000000009</c:v>
                </c:pt>
                <c:pt idx="1868">
                  <c:v>8747.75</c:v>
                </c:pt>
                <c:pt idx="1869">
                  <c:v>8750.02</c:v>
                </c:pt>
                <c:pt idx="1870">
                  <c:v>8642.9</c:v>
                </c:pt>
                <c:pt idx="1871">
                  <c:v>8567.82</c:v>
                </c:pt>
                <c:pt idx="1872">
                  <c:v>8520.02</c:v>
                </c:pt>
                <c:pt idx="1873">
                  <c:v>8234.7800000000007</c:v>
                </c:pt>
                <c:pt idx="1874">
                  <c:v>8324.58</c:v>
                </c:pt>
                <c:pt idx="1875">
                  <c:v>8282.69</c:v>
                </c:pt>
                <c:pt idx="1876">
                  <c:v>8394.75</c:v>
                </c:pt>
                <c:pt idx="1877">
                  <c:v>8467.7099999999591</c:v>
                </c:pt>
                <c:pt idx="1878">
                  <c:v>8508.0400000000009</c:v>
                </c:pt>
                <c:pt idx="1879">
                  <c:v>8545.08</c:v>
                </c:pt>
                <c:pt idx="1880">
                  <c:v>8576.4</c:v>
                </c:pt>
                <c:pt idx="1881">
                  <c:v>8610.39</c:v>
                </c:pt>
                <c:pt idx="1882">
                  <c:v>8553.06</c:v>
                </c:pt>
                <c:pt idx="1883">
                  <c:v>8596.57</c:v>
                </c:pt>
                <c:pt idx="1884">
                  <c:v>8646.31</c:v>
                </c:pt>
                <c:pt idx="1885">
                  <c:v>8683.2999999999811</c:v>
                </c:pt>
                <c:pt idx="1886">
                  <c:v>8705.129999999981</c:v>
                </c:pt>
                <c:pt idx="1887">
                  <c:v>8851.98</c:v>
                </c:pt>
                <c:pt idx="1888">
                  <c:v>8901.719999999983</c:v>
                </c:pt>
                <c:pt idx="1889">
                  <c:v>8894.5400000000009</c:v>
                </c:pt>
                <c:pt idx="1890">
                  <c:v>8880.27</c:v>
                </c:pt>
                <c:pt idx="1891">
                  <c:v>8732.59</c:v>
                </c:pt>
                <c:pt idx="1892">
                  <c:v>8780.2000000000007</c:v>
                </c:pt>
                <c:pt idx="1893">
                  <c:v>8802.7300000000068</c:v>
                </c:pt>
                <c:pt idx="1894">
                  <c:v>8718.1200000000008</c:v>
                </c:pt>
                <c:pt idx="1895">
                  <c:v>8714.48</c:v>
                </c:pt>
                <c:pt idx="1896">
                  <c:v>8638.5499999999811</c:v>
                </c:pt>
                <c:pt idx="1897">
                  <c:v>8813.2800000000007</c:v>
                </c:pt>
                <c:pt idx="1898">
                  <c:v>8957.65</c:v>
                </c:pt>
                <c:pt idx="1899">
                  <c:v>8969.43</c:v>
                </c:pt>
                <c:pt idx="1900">
                  <c:v>8950.75</c:v>
                </c:pt>
                <c:pt idx="1901">
                  <c:v>8948.1400000000049</c:v>
                </c:pt>
                <c:pt idx="1902">
                  <c:v>9049.25</c:v>
                </c:pt>
                <c:pt idx="1903">
                  <c:v>9040.77</c:v>
                </c:pt>
                <c:pt idx="1904">
                  <c:v>9007.8699999999226</c:v>
                </c:pt>
                <c:pt idx="1905">
                  <c:v>8946.08</c:v>
                </c:pt>
                <c:pt idx="1906">
                  <c:v>8947.3499999999494</c:v>
                </c:pt>
                <c:pt idx="1907">
                  <c:v>9018.61</c:v>
                </c:pt>
                <c:pt idx="1908">
                  <c:v>8977.2300000000068</c:v>
                </c:pt>
                <c:pt idx="1909">
                  <c:v>9035.48</c:v>
                </c:pt>
                <c:pt idx="1910">
                  <c:v>9023.2800000000007</c:v>
                </c:pt>
                <c:pt idx="1911">
                  <c:v>9020.4</c:v>
                </c:pt>
                <c:pt idx="1912">
                  <c:v>9033.68</c:v>
                </c:pt>
                <c:pt idx="1913">
                  <c:v>9006.61</c:v>
                </c:pt>
                <c:pt idx="1914">
                  <c:v>8911.7099999999591</c:v>
                </c:pt>
                <c:pt idx="1915">
                  <c:v>8884.09</c:v>
                </c:pt>
                <c:pt idx="1916">
                  <c:v>8944.84</c:v>
                </c:pt>
                <c:pt idx="1917">
                  <c:v>8892.8799999999246</c:v>
                </c:pt>
                <c:pt idx="1918">
                  <c:v>8837.0300000000007</c:v>
                </c:pt>
                <c:pt idx="1919">
                  <c:v>8747.51</c:v>
                </c:pt>
                <c:pt idx="1920">
                  <c:v>8756.61</c:v>
                </c:pt>
                <c:pt idx="1921">
                  <c:v>8727.09</c:v>
                </c:pt>
                <c:pt idx="1922">
                  <c:v>8788.4</c:v>
                </c:pt>
                <c:pt idx="1923">
                  <c:v>8810</c:v>
                </c:pt>
                <c:pt idx="1924">
                  <c:v>8823.68</c:v>
                </c:pt>
                <c:pt idx="1925">
                  <c:v>8988.84</c:v>
                </c:pt>
                <c:pt idx="1926">
                  <c:v>9062.3499999999494</c:v>
                </c:pt>
                <c:pt idx="1927">
                  <c:v>8991.3599999999133</c:v>
                </c:pt>
                <c:pt idx="1928">
                  <c:v>9046.2800000000007</c:v>
                </c:pt>
                <c:pt idx="1929">
                  <c:v>9057.1</c:v>
                </c:pt>
                <c:pt idx="1930">
                  <c:v>9007.5300000000007</c:v>
                </c:pt>
                <c:pt idx="1931">
                  <c:v>9000.94</c:v>
                </c:pt>
                <c:pt idx="1932">
                  <c:v>8837.82</c:v>
                </c:pt>
                <c:pt idx="1933">
                  <c:v>8712.9499999999553</c:v>
                </c:pt>
                <c:pt idx="1934">
                  <c:v>8829.2099999999591</c:v>
                </c:pt>
                <c:pt idx="1935">
                  <c:v>8831.4499999999553</c:v>
                </c:pt>
                <c:pt idx="1936">
                  <c:v>8654.43</c:v>
                </c:pt>
                <c:pt idx="1937">
                  <c:v>8636.1</c:v>
                </c:pt>
                <c:pt idx="1938">
                  <c:v>8530.68</c:v>
                </c:pt>
                <c:pt idx="1939">
                  <c:v>8597.6200000000008</c:v>
                </c:pt>
                <c:pt idx="1940">
                  <c:v>8621.0400000000009</c:v>
                </c:pt>
                <c:pt idx="1941">
                  <c:v>8567.2800000000007</c:v>
                </c:pt>
                <c:pt idx="1942">
                  <c:v>8532.83</c:v>
                </c:pt>
                <c:pt idx="1943">
                  <c:v>8500.16</c:v>
                </c:pt>
                <c:pt idx="1944">
                  <c:v>8478.8599999999133</c:v>
                </c:pt>
                <c:pt idx="1945">
                  <c:v>8573.3799999999246</c:v>
                </c:pt>
                <c:pt idx="1946">
                  <c:v>8652.59</c:v>
                </c:pt>
                <c:pt idx="1947">
                  <c:v>8739.82</c:v>
                </c:pt>
                <c:pt idx="1948">
                  <c:v>8774.719999999983</c:v>
                </c:pt>
                <c:pt idx="1949">
                  <c:v>8784.44</c:v>
                </c:pt>
                <c:pt idx="1950">
                  <c:v>8824.44</c:v>
                </c:pt>
                <c:pt idx="1951">
                  <c:v>8773.42</c:v>
                </c:pt>
                <c:pt idx="1952">
                  <c:v>8749.5499999999811</c:v>
                </c:pt>
                <c:pt idx="1953">
                  <c:v>8665.8499999999494</c:v>
                </c:pt>
                <c:pt idx="1954">
                  <c:v>8491.01</c:v>
                </c:pt>
                <c:pt idx="1955">
                  <c:v>8488.06</c:v>
                </c:pt>
                <c:pt idx="1956">
                  <c:v>8481.3499999999494</c:v>
                </c:pt>
                <c:pt idx="1957">
                  <c:v>8574.91</c:v>
                </c:pt>
                <c:pt idx="1958">
                  <c:v>8538.57</c:v>
                </c:pt>
                <c:pt idx="1959">
                  <c:v>8524.57</c:v>
                </c:pt>
                <c:pt idx="1960">
                  <c:v>8706.17</c:v>
                </c:pt>
                <c:pt idx="1961">
                  <c:v>8717.1400000000049</c:v>
                </c:pt>
                <c:pt idx="1962">
                  <c:v>8765.32</c:v>
                </c:pt>
                <c:pt idx="1963">
                  <c:v>8683.51</c:v>
                </c:pt>
                <c:pt idx="1964">
                  <c:v>8794.2400000000089</c:v>
                </c:pt>
                <c:pt idx="1965">
                  <c:v>8817.49</c:v>
                </c:pt>
                <c:pt idx="1966">
                  <c:v>8767.2000000000007</c:v>
                </c:pt>
                <c:pt idx="1967">
                  <c:v>8644.18</c:v>
                </c:pt>
                <c:pt idx="1968">
                  <c:v>8701.3799999999246</c:v>
                </c:pt>
                <c:pt idx="1969">
                  <c:v>8584.719999999983</c:v>
                </c:pt>
                <c:pt idx="1970">
                  <c:v>8456.8599999999133</c:v>
                </c:pt>
                <c:pt idx="1971">
                  <c:v>8317.27</c:v>
                </c:pt>
                <c:pt idx="1972">
                  <c:v>7853.13</c:v>
                </c:pt>
                <c:pt idx="1973">
                  <c:v>7552.8</c:v>
                </c:pt>
                <c:pt idx="1974">
                  <c:v>7493.1200000000044</c:v>
                </c:pt>
                <c:pt idx="1975">
                  <c:v>7736.3200000000024</c:v>
                </c:pt>
                <c:pt idx="1976">
                  <c:v>7719.09</c:v>
                </c:pt>
                <c:pt idx="1977">
                  <c:v>7637.02</c:v>
                </c:pt>
                <c:pt idx="1978">
                  <c:v>7819.39</c:v>
                </c:pt>
                <c:pt idx="1979">
                  <c:v>7798.59</c:v>
                </c:pt>
                <c:pt idx="1980">
                  <c:v>7741.76</c:v>
                </c:pt>
                <c:pt idx="1981">
                  <c:v>7614.9699999999993</c:v>
                </c:pt>
                <c:pt idx="1982">
                  <c:v>7342.96</c:v>
                </c:pt>
                <c:pt idx="1983">
                  <c:v>7312.59</c:v>
                </c:pt>
                <c:pt idx="1984">
                  <c:v>7550.23</c:v>
                </c:pt>
                <c:pt idx="1985">
                  <c:v>7502.9299999999994</c:v>
                </c:pt>
                <c:pt idx="1986">
                  <c:v>7410.87</c:v>
                </c:pt>
                <c:pt idx="1987">
                  <c:v>7445.1</c:v>
                </c:pt>
                <c:pt idx="1988">
                  <c:v>7578.01</c:v>
                </c:pt>
                <c:pt idx="1989">
                  <c:v>7646.1900000000014</c:v>
                </c:pt>
                <c:pt idx="1990">
                  <c:v>7741.3600000000024</c:v>
                </c:pt>
              </c:numCache>
            </c:numRef>
          </c:val>
        </c:ser>
        <c:marker val="1"/>
        <c:axId val="53631232"/>
        <c:axId val="54993280"/>
      </c:lineChart>
      <c:catAx>
        <c:axId val="53631232"/>
        <c:scaling>
          <c:orientation val="minMax"/>
        </c:scaling>
        <c:axPos val="b"/>
        <c:numFmt formatCode="General" sourceLinked="1"/>
        <c:tickLblPos val="nextTo"/>
        <c:crossAx val="54993280"/>
        <c:crosses val="autoZero"/>
        <c:auto val="1"/>
        <c:lblAlgn val="ctr"/>
        <c:lblOffset val="100"/>
        <c:tickLblSkip val="252"/>
        <c:tickMarkSkip val="252"/>
      </c:catAx>
      <c:valAx>
        <c:axId val="54993280"/>
        <c:scaling>
          <c:orientation val="minMax"/>
          <c:max val="10000"/>
          <c:min val="4000"/>
        </c:scaling>
        <c:axPos val="l"/>
        <c:majorGridlines/>
        <c:numFmt formatCode="General" sourceLinked="1"/>
        <c:tickLblPos val="nextTo"/>
        <c:crossAx val="53631232"/>
        <c:crosses val="autoZero"/>
        <c:crossBetween val="between"/>
      </c:valAx>
    </c:plotArea>
    <c:legend>
      <c:legendPos val="r"/>
      <c:layout/>
    </c:legend>
    <c:plotVisOnly val="1"/>
  </c:chart>
  <c:spPr>
    <a:solidFill>
      <a:schemeClr val="bg1"/>
    </a:solidFill>
  </c:sp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lineChart>
        <c:grouping val="standard"/>
        <c:ser>
          <c:idx val="0"/>
          <c:order val="0"/>
          <c:tx>
            <c:strRef>
              <c:f>Sheet2!$A$4</c:f>
              <c:strCache>
                <c:ptCount val="1"/>
                <c:pt idx="0">
                  <c:v>2003-2004</c:v>
                </c:pt>
              </c:strCache>
            </c:strRef>
          </c:tx>
          <c:spPr>
            <a:ln>
              <a:solidFill>
                <a:srgbClr val="0070C0"/>
              </a:solidFill>
            </a:ln>
          </c:spPr>
          <c:marker>
            <c:symbol val="none"/>
          </c:marker>
          <c:val>
            <c:numRef>
              <c:f>Sheet2!$B$4:$IQ$4</c:f>
              <c:numCache>
                <c:formatCode>General</c:formatCode>
                <c:ptCount val="250"/>
                <c:pt idx="0">
                  <c:v>5691.79</c:v>
                </c:pt>
                <c:pt idx="1">
                  <c:v>5715.95</c:v>
                </c:pt>
                <c:pt idx="2">
                  <c:v>5673.18</c:v>
                </c:pt>
                <c:pt idx="3">
                  <c:v>5625.63</c:v>
                </c:pt>
                <c:pt idx="4">
                  <c:v>5639.03</c:v>
                </c:pt>
                <c:pt idx="5">
                  <c:v>5727.01</c:v>
                </c:pt>
                <c:pt idx="6">
                  <c:v>5680.6900000000014</c:v>
                </c:pt>
                <c:pt idx="7">
                  <c:v>5623.43</c:v>
                </c:pt>
                <c:pt idx="8">
                  <c:v>5645.28</c:v>
                </c:pt>
                <c:pt idx="9">
                  <c:v>5623.22</c:v>
                </c:pt>
                <c:pt idx="10">
                  <c:v>5699.26</c:v>
                </c:pt>
                <c:pt idx="11">
                  <c:v>5747.14</c:v>
                </c:pt>
                <c:pt idx="12">
                  <c:v>5750.81</c:v>
                </c:pt>
                <c:pt idx="13">
                  <c:v>5757.91</c:v>
                </c:pt>
                <c:pt idx="14">
                  <c:v>5675.75</c:v>
                </c:pt>
                <c:pt idx="15">
                  <c:v>5684.01</c:v>
                </c:pt>
                <c:pt idx="16">
                  <c:v>5722.3600000000024</c:v>
                </c:pt>
                <c:pt idx="17">
                  <c:v>5688.23</c:v>
                </c:pt>
                <c:pt idx="18">
                  <c:v>5650.1100000000024</c:v>
                </c:pt>
                <c:pt idx="19">
                  <c:v>5643.5</c:v>
                </c:pt>
                <c:pt idx="20">
                  <c:v>5611.41</c:v>
                </c:pt>
                <c:pt idx="21">
                  <c:v>5581.6600000000044</c:v>
                </c:pt>
                <c:pt idx="22">
                  <c:v>5699.8600000000024</c:v>
                </c:pt>
                <c:pt idx="23">
                  <c:v>5747.79</c:v>
                </c:pt>
                <c:pt idx="24">
                  <c:v>5851.2</c:v>
                </c:pt>
                <c:pt idx="25">
                  <c:v>5856.68</c:v>
                </c:pt>
                <c:pt idx="26">
                  <c:v>5821.8</c:v>
                </c:pt>
                <c:pt idx="27">
                  <c:v>5869.88</c:v>
                </c:pt>
                <c:pt idx="28">
                  <c:v>5972.4699999999993</c:v>
                </c:pt>
                <c:pt idx="29">
                  <c:v>5938.42</c:v>
                </c:pt>
                <c:pt idx="30">
                  <c:v>5924.38</c:v>
                </c:pt>
                <c:pt idx="31">
                  <c:v>6035.74</c:v>
                </c:pt>
                <c:pt idx="32">
                  <c:v>6042.71</c:v>
                </c:pt>
                <c:pt idx="33">
                  <c:v>6077.89</c:v>
                </c:pt>
                <c:pt idx="34">
                  <c:v>6061.46</c:v>
                </c:pt>
                <c:pt idx="35">
                  <c:v>6041.8600000000024</c:v>
                </c:pt>
                <c:pt idx="36">
                  <c:v>5952.23</c:v>
                </c:pt>
                <c:pt idx="37">
                  <c:v>5918.14</c:v>
                </c:pt>
                <c:pt idx="38">
                  <c:v>5958.55</c:v>
                </c:pt>
                <c:pt idx="39">
                  <c:v>6075.45</c:v>
                </c:pt>
                <c:pt idx="40">
                  <c:v>6095.87</c:v>
                </c:pt>
                <c:pt idx="41">
                  <c:v>6108.13</c:v>
                </c:pt>
                <c:pt idx="42">
                  <c:v>6045.1200000000044</c:v>
                </c:pt>
                <c:pt idx="43">
                  <c:v>6087.45</c:v>
                </c:pt>
                <c:pt idx="44">
                  <c:v>6108.99</c:v>
                </c:pt>
                <c:pt idx="45">
                  <c:v>6142.3200000000024</c:v>
                </c:pt>
                <c:pt idx="46">
                  <c:v>6013.4</c:v>
                </c:pt>
                <c:pt idx="47">
                  <c:v>6056.83</c:v>
                </c:pt>
                <c:pt idx="48">
                  <c:v>6059.03</c:v>
                </c:pt>
                <c:pt idx="49">
                  <c:v>6022.08</c:v>
                </c:pt>
                <c:pt idx="50">
                  <c:v>5982.75</c:v>
                </c:pt>
                <c:pt idx="51">
                  <c:v>6035.44</c:v>
                </c:pt>
                <c:pt idx="52">
                  <c:v>6044.7699999999995</c:v>
                </c:pt>
                <c:pt idx="53">
                  <c:v>5952.3200000000024</c:v>
                </c:pt>
                <c:pt idx="54">
                  <c:v>5939.4699999999993</c:v>
                </c:pt>
                <c:pt idx="55">
                  <c:v>5865.51</c:v>
                </c:pt>
                <c:pt idx="56">
                  <c:v>5834.24</c:v>
                </c:pt>
                <c:pt idx="57">
                  <c:v>5830.06</c:v>
                </c:pt>
                <c:pt idx="58">
                  <c:v>5821.58</c:v>
                </c:pt>
                <c:pt idx="59">
                  <c:v>5861.18</c:v>
                </c:pt>
                <c:pt idx="60">
                  <c:v>5860.6100000000024</c:v>
                </c:pt>
                <c:pt idx="61">
                  <c:v>5740.57</c:v>
                </c:pt>
                <c:pt idx="62">
                  <c:v>5771.7699999999995</c:v>
                </c:pt>
                <c:pt idx="63">
                  <c:v>5870.17</c:v>
                </c:pt>
                <c:pt idx="64">
                  <c:v>5911.45</c:v>
                </c:pt>
                <c:pt idx="65">
                  <c:v>5884.9699999999993</c:v>
                </c:pt>
                <c:pt idx="66">
                  <c:v>5920.46</c:v>
                </c:pt>
                <c:pt idx="67">
                  <c:v>5900.05</c:v>
                </c:pt>
                <c:pt idx="68">
                  <c:v>5847.1500000000024</c:v>
                </c:pt>
                <c:pt idx="69">
                  <c:v>5859.56</c:v>
                </c:pt>
                <c:pt idx="70">
                  <c:v>5803.42</c:v>
                </c:pt>
                <c:pt idx="71">
                  <c:v>5867.05</c:v>
                </c:pt>
                <c:pt idx="72">
                  <c:v>5858.3200000000024</c:v>
                </c:pt>
                <c:pt idx="73">
                  <c:v>5924.24</c:v>
                </c:pt>
                <c:pt idx="74">
                  <c:v>5887.23</c:v>
                </c:pt>
                <c:pt idx="75">
                  <c:v>5752.01</c:v>
                </c:pt>
                <c:pt idx="76">
                  <c:v>5768.76</c:v>
                </c:pt>
                <c:pt idx="77">
                  <c:v>5759.23</c:v>
                </c:pt>
                <c:pt idx="78">
                  <c:v>5835.1100000000024</c:v>
                </c:pt>
                <c:pt idx="79">
                  <c:v>5845.51</c:v>
                </c:pt>
                <c:pt idx="80">
                  <c:v>5857.87</c:v>
                </c:pt>
                <c:pt idx="81">
                  <c:v>5853.7</c:v>
                </c:pt>
                <c:pt idx="82">
                  <c:v>5857.21</c:v>
                </c:pt>
                <c:pt idx="83">
                  <c:v>5804.89</c:v>
                </c:pt>
                <c:pt idx="84">
                  <c:v>5866.75</c:v>
                </c:pt>
                <c:pt idx="85">
                  <c:v>5890.6900000000014</c:v>
                </c:pt>
                <c:pt idx="86">
                  <c:v>6041.56</c:v>
                </c:pt>
                <c:pt idx="87">
                  <c:v>6125.42</c:v>
                </c:pt>
                <c:pt idx="88">
                  <c:v>6144.01</c:v>
                </c:pt>
                <c:pt idx="89">
                  <c:v>6141.25</c:v>
                </c:pt>
                <c:pt idx="90">
                  <c:v>6169.17</c:v>
                </c:pt>
                <c:pt idx="91">
                  <c:v>6226.98</c:v>
                </c:pt>
                <c:pt idx="92">
                  <c:v>6219.71</c:v>
                </c:pt>
                <c:pt idx="93">
                  <c:v>6210.22</c:v>
                </c:pt>
                <c:pt idx="94">
                  <c:v>6274.9699999999993</c:v>
                </c:pt>
                <c:pt idx="95">
                  <c:v>6264.37</c:v>
                </c:pt>
                <c:pt idx="96">
                  <c:v>6269.71</c:v>
                </c:pt>
                <c:pt idx="97">
                  <c:v>6384.63</c:v>
                </c:pt>
                <c:pt idx="98">
                  <c:v>6386.25</c:v>
                </c:pt>
                <c:pt idx="99">
                  <c:v>6312.6500000000024</c:v>
                </c:pt>
                <c:pt idx="100">
                  <c:v>6375.38</c:v>
                </c:pt>
                <c:pt idx="101">
                  <c:v>6319.96</c:v>
                </c:pt>
                <c:pt idx="102">
                  <c:v>6252.23</c:v>
                </c:pt>
                <c:pt idx="103">
                  <c:v>6241.39</c:v>
                </c:pt>
                <c:pt idx="104">
                  <c:v>6268.14</c:v>
                </c:pt>
                <c:pt idx="105">
                  <c:v>6353.35</c:v>
                </c:pt>
                <c:pt idx="106">
                  <c:v>6463.09</c:v>
                </c:pt>
                <c:pt idx="107">
                  <c:v>6488.34</c:v>
                </c:pt>
                <c:pt idx="108">
                  <c:v>6454.39</c:v>
                </c:pt>
                <c:pt idx="109">
                  <c:v>6436.95</c:v>
                </c:pt>
                <c:pt idx="110">
                  <c:v>6549.18</c:v>
                </c:pt>
                <c:pt idx="111">
                  <c:v>6565.37</c:v>
                </c:pt>
                <c:pt idx="112">
                  <c:v>6600.4699999999993</c:v>
                </c:pt>
                <c:pt idx="113">
                  <c:v>6605.85</c:v>
                </c:pt>
                <c:pt idx="114">
                  <c:v>6681.52</c:v>
                </c:pt>
                <c:pt idx="115">
                  <c:v>6665.54</c:v>
                </c:pt>
                <c:pt idx="116">
                  <c:v>6665.89</c:v>
                </c:pt>
                <c:pt idx="117">
                  <c:v>6589.23</c:v>
                </c:pt>
                <c:pt idx="118">
                  <c:v>6644.28</c:v>
                </c:pt>
                <c:pt idx="119">
                  <c:v>6693.25</c:v>
                </c:pt>
                <c:pt idx="120">
                  <c:v>6750.54</c:v>
                </c:pt>
                <c:pt idx="121">
                  <c:v>6888.43</c:v>
                </c:pt>
                <c:pt idx="122">
                  <c:v>6975.26</c:v>
                </c:pt>
                <c:pt idx="123">
                  <c:v>6932.17</c:v>
                </c:pt>
                <c:pt idx="124">
                  <c:v>7034.1</c:v>
                </c:pt>
                <c:pt idx="125">
                  <c:v>6943.68</c:v>
                </c:pt>
                <c:pt idx="126">
                  <c:v>6901.48</c:v>
                </c:pt>
                <c:pt idx="127">
                  <c:v>6973.9</c:v>
                </c:pt>
                <c:pt idx="128">
                  <c:v>6874.91</c:v>
                </c:pt>
                <c:pt idx="129">
                  <c:v>6879.1100000000024</c:v>
                </c:pt>
                <c:pt idx="130">
                  <c:v>6800.24</c:v>
                </c:pt>
                <c:pt idx="131">
                  <c:v>6635.98</c:v>
                </c:pt>
                <c:pt idx="132">
                  <c:v>6589.72</c:v>
                </c:pt>
                <c:pt idx="133">
                  <c:v>6577.98</c:v>
                </c:pt>
                <c:pt idx="134">
                  <c:v>6787.03</c:v>
                </c:pt>
                <c:pt idx="135">
                  <c:v>6815.09</c:v>
                </c:pt>
                <c:pt idx="136">
                  <c:v>6359.92</c:v>
                </c:pt>
                <c:pt idx="137">
                  <c:v>6172.89</c:v>
                </c:pt>
                <c:pt idx="138">
                  <c:v>6213.56</c:v>
                </c:pt>
                <c:pt idx="139">
                  <c:v>6156.73</c:v>
                </c:pt>
                <c:pt idx="140">
                  <c:v>6132.6200000000044</c:v>
                </c:pt>
                <c:pt idx="141">
                  <c:v>6474.1100000000024</c:v>
                </c:pt>
                <c:pt idx="142">
                  <c:v>6494.71</c:v>
                </c:pt>
                <c:pt idx="143">
                  <c:v>6522.1900000000014</c:v>
                </c:pt>
                <c:pt idx="144">
                  <c:v>6523.49</c:v>
                </c:pt>
                <c:pt idx="145">
                  <c:v>6545.54</c:v>
                </c:pt>
                <c:pt idx="146">
                  <c:v>6682.73</c:v>
                </c:pt>
                <c:pt idx="147">
                  <c:v>6635.54</c:v>
                </c:pt>
                <c:pt idx="148">
                  <c:v>6646.74</c:v>
                </c:pt>
                <c:pt idx="149">
                  <c:v>6672.8600000000024</c:v>
                </c:pt>
                <c:pt idx="150">
                  <c:v>6620.3600000000024</c:v>
                </c:pt>
                <c:pt idx="151">
                  <c:v>6777.78</c:v>
                </c:pt>
                <c:pt idx="152">
                  <c:v>6794.33</c:v>
                </c:pt>
                <c:pt idx="153">
                  <c:v>6880.18</c:v>
                </c:pt>
                <c:pt idx="154">
                  <c:v>6736.79</c:v>
                </c:pt>
                <c:pt idx="155">
                  <c:v>6818.2</c:v>
                </c:pt>
                <c:pt idx="156">
                  <c:v>6779.18</c:v>
                </c:pt>
                <c:pt idx="157">
                  <c:v>6799.9699999999993</c:v>
                </c:pt>
                <c:pt idx="158">
                  <c:v>6810.25</c:v>
                </c:pt>
                <c:pt idx="159">
                  <c:v>6732.09</c:v>
                </c:pt>
                <c:pt idx="160">
                  <c:v>6748.1</c:v>
                </c:pt>
                <c:pt idx="161">
                  <c:v>6710.7</c:v>
                </c:pt>
                <c:pt idx="162">
                  <c:v>6646.8</c:v>
                </c:pt>
                <c:pt idx="163">
                  <c:v>6574.75</c:v>
                </c:pt>
                <c:pt idx="164">
                  <c:v>6402.21</c:v>
                </c:pt>
                <c:pt idx="165">
                  <c:v>6117.81</c:v>
                </c:pt>
                <c:pt idx="166">
                  <c:v>6029.7699999999995</c:v>
                </c:pt>
                <c:pt idx="167">
                  <c:v>6188.1500000000024</c:v>
                </c:pt>
                <c:pt idx="168">
                  <c:v>5854.23</c:v>
                </c:pt>
                <c:pt idx="169">
                  <c:v>5909.79</c:v>
                </c:pt>
                <c:pt idx="170">
                  <c:v>6040.26</c:v>
                </c:pt>
                <c:pt idx="171">
                  <c:v>5825.05</c:v>
                </c:pt>
                <c:pt idx="172">
                  <c:v>5886.3600000000024</c:v>
                </c:pt>
                <c:pt idx="173">
                  <c:v>5958.79</c:v>
                </c:pt>
                <c:pt idx="174">
                  <c:v>5918.09</c:v>
                </c:pt>
                <c:pt idx="175">
                  <c:v>5777.3200000000024</c:v>
                </c:pt>
                <c:pt idx="176">
                  <c:v>5482.96</c:v>
                </c:pt>
                <c:pt idx="177">
                  <c:v>5557.68</c:v>
                </c:pt>
                <c:pt idx="178">
                  <c:v>5860.58</c:v>
                </c:pt>
                <c:pt idx="179">
                  <c:v>5815.33</c:v>
                </c:pt>
                <c:pt idx="180">
                  <c:v>5964.94</c:v>
                </c:pt>
                <c:pt idx="181">
                  <c:v>5942.08</c:v>
                </c:pt>
                <c:pt idx="182">
                  <c:v>5958.38</c:v>
                </c:pt>
                <c:pt idx="183">
                  <c:v>6027.2699999999995</c:v>
                </c:pt>
                <c:pt idx="184">
                  <c:v>6033.05</c:v>
                </c:pt>
                <c:pt idx="185">
                  <c:v>6137.26</c:v>
                </c:pt>
                <c:pt idx="186">
                  <c:v>5977.84</c:v>
                </c:pt>
                <c:pt idx="187">
                  <c:v>5986.2</c:v>
                </c:pt>
                <c:pt idx="188">
                  <c:v>5875.67</c:v>
                </c:pt>
                <c:pt idx="189">
                  <c:v>5671.45</c:v>
                </c:pt>
                <c:pt idx="190">
                  <c:v>5724.89</c:v>
                </c:pt>
                <c:pt idx="191">
                  <c:v>5935.8200000000024</c:v>
                </c:pt>
                <c:pt idx="192">
                  <c:v>5986.76</c:v>
                </c:pt>
                <c:pt idx="193">
                  <c:v>5965.7</c:v>
                </c:pt>
                <c:pt idx="194">
                  <c:v>5867.51</c:v>
                </c:pt>
                <c:pt idx="195">
                  <c:v>5735.07</c:v>
                </c:pt>
                <c:pt idx="196">
                  <c:v>5574.08</c:v>
                </c:pt>
                <c:pt idx="197">
                  <c:v>5646.49</c:v>
                </c:pt>
                <c:pt idx="198">
                  <c:v>5560.1600000000044</c:v>
                </c:pt>
                <c:pt idx="199">
                  <c:v>5664.35</c:v>
                </c:pt>
                <c:pt idx="200">
                  <c:v>5569.29</c:v>
                </c:pt>
                <c:pt idx="201">
                  <c:v>5556.54</c:v>
                </c:pt>
                <c:pt idx="202">
                  <c:v>5729.3</c:v>
                </c:pt>
                <c:pt idx="203">
                  <c:v>5779.09</c:v>
                </c:pt>
                <c:pt idx="204">
                  <c:v>5802.55</c:v>
                </c:pt>
                <c:pt idx="205">
                  <c:v>5709.84</c:v>
                </c:pt>
                <c:pt idx="206">
                  <c:v>5741.52</c:v>
                </c:pt>
                <c:pt idx="207">
                  <c:v>5839.44</c:v>
                </c:pt>
                <c:pt idx="208">
                  <c:v>5836.91</c:v>
                </c:pt>
                <c:pt idx="209">
                  <c:v>5746.7</c:v>
                </c:pt>
                <c:pt idx="210">
                  <c:v>5659.78</c:v>
                </c:pt>
                <c:pt idx="211">
                  <c:v>5733.57</c:v>
                </c:pt>
                <c:pt idx="212">
                  <c:v>5727.78</c:v>
                </c:pt>
                <c:pt idx="213">
                  <c:v>5713.39</c:v>
                </c:pt>
                <c:pt idx="214">
                  <c:v>5777.72</c:v>
                </c:pt>
                <c:pt idx="215">
                  <c:v>5758.74</c:v>
                </c:pt>
                <c:pt idx="216">
                  <c:v>5685.57</c:v>
                </c:pt>
                <c:pt idx="217">
                  <c:v>5623.6500000000024</c:v>
                </c:pt>
                <c:pt idx="218">
                  <c:v>5542.8</c:v>
                </c:pt>
                <c:pt idx="219">
                  <c:v>5502.14</c:v>
                </c:pt>
                <c:pt idx="220">
                  <c:v>5489.1</c:v>
                </c:pt>
                <c:pt idx="221">
                  <c:v>5325.68</c:v>
                </c:pt>
                <c:pt idx="222">
                  <c:v>5409.13</c:v>
                </c:pt>
                <c:pt idx="223">
                  <c:v>5387.96</c:v>
                </c:pt>
                <c:pt idx="224">
                  <c:v>5373.85</c:v>
                </c:pt>
                <c:pt idx="225">
                  <c:v>5331.71</c:v>
                </c:pt>
                <c:pt idx="226">
                  <c:v>5398.6100000000024</c:v>
                </c:pt>
                <c:pt idx="227">
                  <c:v>5383.57</c:v>
                </c:pt>
                <c:pt idx="228">
                  <c:v>5349.6600000000044</c:v>
                </c:pt>
                <c:pt idx="229">
                  <c:v>5420.57</c:v>
                </c:pt>
                <c:pt idx="230">
                  <c:v>5350.4</c:v>
                </c:pt>
                <c:pt idx="231">
                  <c:v>5367.22</c:v>
                </c:pt>
                <c:pt idx="232">
                  <c:v>5316.87</c:v>
                </c:pt>
                <c:pt idx="233">
                  <c:v>5427.6100000000024</c:v>
                </c:pt>
                <c:pt idx="234">
                  <c:v>5399.1600000000044</c:v>
                </c:pt>
                <c:pt idx="235">
                  <c:v>5399.45</c:v>
                </c:pt>
                <c:pt idx="236">
                  <c:v>5393.73</c:v>
                </c:pt>
                <c:pt idx="237">
                  <c:v>5367.34</c:v>
                </c:pt>
                <c:pt idx="238">
                  <c:v>5368.02</c:v>
                </c:pt>
                <c:pt idx="239">
                  <c:v>5389.93</c:v>
                </c:pt>
                <c:pt idx="240">
                  <c:v>5352.01</c:v>
                </c:pt>
                <c:pt idx="241">
                  <c:v>5342.49</c:v>
                </c:pt>
                <c:pt idx="242">
                  <c:v>5427.75</c:v>
                </c:pt>
                <c:pt idx="243">
                  <c:v>5602.99</c:v>
                </c:pt>
                <c:pt idx="244">
                  <c:v>5622.8600000000024</c:v>
                </c:pt>
                <c:pt idx="245">
                  <c:v>5660.9699999999993</c:v>
                </c:pt>
                <c:pt idx="246">
                  <c:v>5813.39</c:v>
                </c:pt>
                <c:pt idx="247">
                  <c:v>5797.71</c:v>
                </c:pt>
                <c:pt idx="248">
                  <c:v>5788.94</c:v>
                </c:pt>
                <c:pt idx="249">
                  <c:v>5765.54</c:v>
                </c:pt>
              </c:numCache>
            </c:numRef>
          </c:val>
        </c:ser>
        <c:marker val="1"/>
        <c:axId val="52792704"/>
        <c:axId val="54133888"/>
      </c:lineChart>
      <c:catAx>
        <c:axId val="52792704"/>
        <c:scaling>
          <c:orientation val="minMax"/>
        </c:scaling>
        <c:axPos val="b"/>
        <c:tickLblPos val="nextTo"/>
        <c:crossAx val="54133888"/>
        <c:crosses val="autoZero"/>
        <c:auto val="1"/>
        <c:lblAlgn val="ctr"/>
        <c:lblOffset val="100"/>
      </c:catAx>
      <c:valAx>
        <c:axId val="54133888"/>
        <c:scaling>
          <c:orientation val="minMax"/>
          <c:max val="10000"/>
          <c:min val="4000"/>
        </c:scaling>
        <c:axPos val="l"/>
        <c:majorGridlines/>
        <c:numFmt formatCode="General" sourceLinked="1"/>
        <c:tickLblPos val="nextTo"/>
        <c:crossAx val="52792704"/>
        <c:crosses val="autoZero"/>
        <c:crossBetween val="between"/>
      </c:valAx>
    </c:plotArea>
    <c:legend>
      <c:legendPos val="b"/>
      <c:layout/>
    </c:legend>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lineChart>
        <c:grouping val="standard"/>
        <c:ser>
          <c:idx val="1"/>
          <c:order val="0"/>
          <c:tx>
            <c:strRef>
              <c:f>Sheet2!$A$5</c:f>
              <c:strCache>
                <c:ptCount val="1"/>
                <c:pt idx="0">
                  <c:v>2004-2005</c:v>
                </c:pt>
              </c:strCache>
            </c:strRef>
          </c:tx>
          <c:spPr>
            <a:ln>
              <a:solidFill>
                <a:srgbClr val="C00000"/>
              </a:solidFill>
            </a:ln>
          </c:spPr>
          <c:marker>
            <c:symbol val="none"/>
          </c:marker>
          <c:val>
            <c:numRef>
              <c:f>Sheet2!$B$5:$IQ$5</c:f>
              <c:numCache>
                <c:formatCode>General</c:formatCode>
                <c:ptCount val="250"/>
                <c:pt idx="0">
                  <c:v>5858.14</c:v>
                </c:pt>
                <c:pt idx="1">
                  <c:v>5852.85</c:v>
                </c:pt>
                <c:pt idx="2">
                  <c:v>5761.14</c:v>
                </c:pt>
                <c:pt idx="3">
                  <c:v>5775.99</c:v>
                </c:pt>
                <c:pt idx="4">
                  <c:v>5846.83</c:v>
                </c:pt>
                <c:pt idx="5">
                  <c:v>5846.02</c:v>
                </c:pt>
                <c:pt idx="6">
                  <c:v>5842.93</c:v>
                </c:pt>
                <c:pt idx="7">
                  <c:v>5846.1900000000014</c:v>
                </c:pt>
                <c:pt idx="8">
                  <c:v>5928.22</c:v>
                </c:pt>
                <c:pt idx="9">
                  <c:v>5919.7699999999995</c:v>
                </c:pt>
                <c:pt idx="10">
                  <c:v>5871.07</c:v>
                </c:pt>
                <c:pt idx="11">
                  <c:v>5891.05</c:v>
                </c:pt>
                <c:pt idx="12">
                  <c:v>5818.39</c:v>
                </c:pt>
                <c:pt idx="13">
                  <c:v>5864.54</c:v>
                </c:pt>
                <c:pt idx="14">
                  <c:v>5949.26</c:v>
                </c:pt>
                <c:pt idx="15">
                  <c:v>5970.18</c:v>
                </c:pt>
                <c:pt idx="16">
                  <c:v>5937.25</c:v>
                </c:pt>
                <c:pt idx="17">
                  <c:v>5892.21</c:v>
                </c:pt>
                <c:pt idx="18">
                  <c:v>5849.22</c:v>
                </c:pt>
                <c:pt idx="19">
                  <c:v>5809.75</c:v>
                </c:pt>
                <c:pt idx="20">
                  <c:v>5845.6900000000014</c:v>
                </c:pt>
                <c:pt idx="21">
                  <c:v>5945.35</c:v>
                </c:pt>
                <c:pt idx="22">
                  <c:v>6077.96</c:v>
                </c:pt>
                <c:pt idx="23">
                  <c:v>6081.01</c:v>
                </c:pt>
                <c:pt idx="24">
                  <c:v>6060.6100000000024</c:v>
                </c:pt>
                <c:pt idx="25">
                  <c:v>6103</c:v>
                </c:pt>
                <c:pt idx="26">
                  <c:v>6102.1600000000044</c:v>
                </c:pt>
                <c:pt idx="27">
                  <c:v>6089.28</c:v>
                </c:pt>
                <c:pt idx="28">
                  <c:v>5979.56</c:v>
                </c:pt>
                <c:pt idx="29">
                  <c:v>5963.07</c:v>
                </c:pt>
                <c:pt idx="30">
                  <c:v>5831.07</c:v>
                </c:pt>
                <c:pt idx="31">
                  <c:v>5820.8200000000024</c:v>
                </c:pt>
                <c:pt idx="32">
                  <c:v>5772.1200000000044</c:v>
                </c:pt>
                <c:pt idx="33">
                  <c:v>5807.79</c:v>
                </c:pt>
                <c:pt idx="34">
                  <c:v>5788.34</c:v>
                </c:pt>
                <c:pt idx="35">
                  <c:v>5797.24</c:v>
                </c:pt>
                <c:pt idx="36">
                  <c:v>5774.67</c:v>
                </c:pt>
                <c:pt idx="37">
                  <c:v>5662.88</c:v>
                </c:pt>
                <c:pt idx="38">
                  <c:v>5650.9699999999993</c:v>
                </c:pt>
                <c:pt idx="39">
                  <c:v>5695.56</c:v>
                </c:pt>
                <c:pt idx="40">
                  <c:v>5705.93</c:v>
                </c:pt>
                <c:pt idx="41">
                  <c:v>5656.17</c:v>
                </c:pt>
                <c:pt idx="42">
                  <c:v>5759.6100000000024</c:v>
                </c:pt>
                <c:pt idx="43">
                  <c:v>5862.85</c:v>
                </c:pt>
                <c:pt idx="44">
                  <c:v>5860.73</c:v>
                </c:pt>
                <c:pt idx="45">
                  <c:v>5931.31</c:v>
                </c:pt>
                <c:pt idx="46">
                  <c:v>5937.46</c:v>
                </c:pt>
                <c:pt idx="47">
                  <c:v>5945.2</c:v>
                </c:pt>
                <c:pt idx="48">
                  <c:v>5948.49</c:v>
                </c:pt>
                <c:pt idx="49">
                  <c:v>5874.52</c:v>
                </c:pt>
                <c:pt idx="50">
                  <c:v>5917.1600000000044</c:v>
                </c:pt>
                <c:pt idx="51">
                  <c:v>5906.6900000000014</c:v>
                </c:pt>
                <c:pt idx="52">
                  <c:v>5910.85</c:v>
                </c:pt>
                <c:pt idx="53">
                  <c:v>6028.68</c:v>
                </c:pt>
                <c:pt idx="54">
                  <c:v>6049.49</c:v>
                </c:pt>
                <c:pt idx="55">
                  <c:v>6026.55</c:v>
                </c:pt>
                <c:pt idx="56">
                  <c:v>5838.42</c:v>
                </c:pt>
                <c:pt idx="57">
                  <c:v>5851.1</c:v>
                </c:pt>
                <c:pt idx="58">
                  <c:v>5911.31</c:v>
                </c:pt>
                <c:pt idx="59">
                  <c:v>5855.24</c:v>
                </c:pt>
                <c:pt idx="60">
                  <c:v>5778.6500000000024</c:v>
                </c:pt>
                <c:pt idx="61">
                  <c:v>5785.26</c:v>
                </c:pt>
                <c:pt idx="62">
                  <c:v>5844.76</c:v>
                </c:pt>
                <c:pt idx="63">
                  <c:v>5798.6200000000044</c:v>
                </c:pt>
                <c:pt idx="64">
                  <c:v>5867.95</c:v>
                </c:pt>
                <c:pt idx="65">
                  <c:v>5893.2699999999995</c:v>
                </c:pt>
                <c:pt idx="66">
                  <c:v>5919.17</c:v>
                </c:pt>
                <c:pt idx="67">
                  <c:v>5925.28</c:v>
                </c:pt>
                <c:pt idx="68">
                  <c:v>5892.51</c:v>
                </c:pt>
                <c:pt idx="69">
                  <c:v>5913.9699999999993</c:v>
                </c:pt>
                <c:pt idx="70">
                  <c:v>5911.63</c:v>
                </c:pt>
                <c:pt idx="71">
                  <c:v>5878.89</c:v>
                </c:pt>
                <c:pt idx="72">
                  <c:v>5909.6500000000024</c:v>
                </c:pt>
                <c:pt idx="73">
                  <c:v>6002.58</c:v>
                </c:pt>
                <c:pt idx="74">
                  <c:v>6019.23</c:v>
                </c:pt>
                <c:pt idx="75">
                  <c:v>6009.3200000000024</c:v>
                </c:pt>
                <c:pt idx="76">
                  <c:v>5985.94</c:v>
                </c:pt>
                <c:pt idx="77">
                  <c:v>5987.85</c:v>
                </c:pt>
                <c:pt idx="78">
                  <c:v>6001.52</c:v>
                </c:pt>
                <c:pt idx="79">
                  <c:v>5997.67</c:v>
                </c:pt>
                <c:pt idx="80">
                  <c:v>6019.42</c:v>
                </c:pt>
                <c:pt idx="81">
                  <c:v>5985.94</c:v>
                </c:pt>
                <c:pt idx="82">
                  <c:v>6000.57</c:v>
                </c:pt>
                <c:pt idx="83">
                  <c:v>6088.49</c:v>
                </c:pt>
                <c:pt idx="84">
                  <c:v>6100.8600000000024</c:v>
                </c:pt>
                <c:pt idx="85">
                  <c:v>6139.6900000000014</c:v>
                </c:pt>
                <c:pt idx="86">
                  <c:v>6143.1200000000044</c:v>
                </c:pt>
                <c:pt idx="87">
                  <c:v>6060.46</c:v>
                </c:pt>
                <c:pt idx="88">
                  <c:v>5988.37</c:v>
                </c:pt>
                <c:pt idx="89">
                  <c:v>5982.1200000000044</c:v>
                </c:pt>
                <c:pt idx="90">
                  <c:v>5935.99</c:v>
                </c:pt>
                <c:pt idx="91">
                  <c:v>5942.85</c:v>
                </c:pt>
                <c:pt idx="92">
                  <c:v>5975.6600000000044</c:v>
                </c:pt>
                <c:pt idx="93">
                  <c:v>5879.08</c:v>
                </c:pt>
                <c:pt idx="94">
                  <c:v>5853.94</c:v>
                </c:pt>
                <c:pt idx="95">
                  <c:v>5889.52</c:v>
                </c:pt>
                <c:pt idx="96">
                  <c:v>5945.2699999999995</c:v>
                </c:pt>
                <c:pt idx="97">
                  <c:v>5933.57</c:v>
                </c:pt>
                <c:pt idx="98">
                  <c:v>5895.35</c:v>
                </c:pt>
                <c:pt idx="99">
                  <c:v>5888.1</c:v>
                </c:pt>
                <c:pt idx="100">
                  <c:v>5848.91</c:v>
                </c:pt>
                <c:pt idx="101">
                  <c:v>5771.48</c:v>
                </c:pt>
                <c:pt idx="102">
                  <c:v>5782.75</c:v>
                </c:pt>
                <c:pt idx="103">
                  <c:v>5835.37</c:v>
                </c:pt>
                <c:pt idx="104">
                  <c:v>5842.76</c:v>
                </c:pt>
                <c:pt idx="105">
                  <c:v>5879.93</c:v>
                </c:pt>
                <c:pt idx="106">
                  <c:v>5994.23</c:v>
                </c:pt>
                <c:pt idx="107">
                  <c:v>5981.54</c:v>
                </c:pt>
                <c:pt idx="108">
                  <c:v>6018.6900000000014</c:v>
                </c:pt>
                <c:pt idx="109">
                  <c:v>6034.6</c:v>
                </c:pt>
                <c:pt idx="110">
                  <c:v>6112.4</c:v>
                </c:pt>
                <c:pt idx="111">
                  <c:v>6122.39</c:v>
                </c:pt>
                <c:pt idx="112">
                  <c:v>6143.49</c:v>
                </c:pt>
                <c:pt idx="113">
                  <c:v>6072.1600000000044</c:v>
                </c:pt>
                <c:pt idx="114">
                  <c:v>6115.43</c:v>
                </c:pt>
                <c:pt idx="115">
                  <c:v>6142.78</c:v>
                </c:pt>
                <c:pt idx="116">
                  <c:v>6107.17</c:v>
                </c:pt>
                <c:pt idx="117">
                  <c:v>6121.52</c:v>
                </c:pt>
                <c:pt idx="118">
                  <c:v>6128.34</c:v>
                </c:pt>
                <c:pt idx="119">
                  <c:v>6207.83</c:v>
                </c:pt>
                <c:pt idx="120">
                  <c:v>6259.6900000000014</c:v>
                </c:pt>
                <c:pt idx="121">
                  <c:v>6225.25</c:v>
                </c:pt>
                <c:pt idx="122">
                  <c:v>6202.38</c:v>
                </c:pt>
                <c:pt idx="123">
                  <c:v>6193.6200000000044</c:v>
                </c:pt>
                <c:pt idx="124">
                  <c:v>6220.52</c:v>
                </c:pt>
                <c:pt idx="125">
                  <c:v>6173.34</c:v>
                </c:pt>
                <c:pt idx="126">
                  <c:v>6213.28</c:v>
                </c:pt>
                <c:pt idx="127">
                  <c:v>6192.53</c:v>
                </c:pt>
                <c:pt idx="128">
                  <c:v>6204.23</c:v>
                </c:pt>
                <c:pt idx="129">
                  <c:v>6155.51</c:v>
                </c:pt>
                <c:pt idx="130">
                  <c:v>6063.48</c:v>
                </c:pt>
                <c:pt idx="131">
                  <c:v>6072.3600000000024</c:v>
                </c:pt>
                <c:pt idx="132">
                  <c:v>6032.4699999999993</c:v>
                </c:pt>
                <c:pt idx="133">
                  <c:v>6043.95</c:v>
                </c:pt>
                <c:pt idx="134">
                  <c:v>6058.96</c:v>
                </c:pt>
                <c:pt idx="135">
                  <c:v>6018.79</c:v>
                </c:pt>
                <c:pt idx="136">
                  <c:v>6019.49</c:v>
                </c:pt>
                <c:pt idx="137">
                  <c:v>6001</c:v>
                </c:pt>
                <c:pt idx="138">
                  <c:v>6065.91</c:v>
                </c:pt>
                <c:pt idx="139">
                  <c:v>6048.74</c:v>
                </c:pt>
                <c:pt idx="140">
                  <c:v>5961.24</c:v>
                </c:pt>
                <c:pt idx="141">
                  <c:v>5957.98</c:v>
                </c:pt>
                <c:pt idx="142">
                  <c:v>6005.88</c:v>
                </c:pt>
                <c:pt idx="143">
                  <c:v>6028.75</c:v>
                </c:pt>
                <c:pt idx="144">
                  <c:v>6019.93</c:v>
                </c:pt>
                <c:pt idx="145">
                  <c:v>6013.49</c:v>
                </c:pt>
                <c:pt idx="146">
                  <c:v>5971.76</c:v>
                </c:pt>
                <c:pt idx="147">
                  <c:v>6024.07</c:v>
                </c:pt>
                <c:pt idx="148">
                  <c:v>5979.42</c:v>
                </c:pt>
                <c:pt idx="149">
                  <c:v>5993.89</c:v>
                </c:pt>
                <c:pt idx="150">
                  <c:v>5998.08</c:v>
                </c:pt>
                <c:pt idx="151">
                  <c:v>5976.68</c:v>
                </c:pt>
                <c:pt idx="152">
                  <c:v>5888.37</c:v>
                </c:pt>
                <c:pt idx="153">
                  <c:v>5715.1600000000044</c:v>
                </c:pt>
                <c:pt idx="154">
                  <c:v>5748.35</c:v>
                </c:pt>
                <c:pt idx="155">
                  <c:v>5693.01</c:v>
                </c:pt>
                <c:pt idx="156">
                  <c:v>5721.99</c:v>
                </c:pt>
                <c:pt idx="157">
                  <c:v>5747.09</c:v>
                </c:pt>
                <c:pt idx="158">
                  <c:v>5758.31</c:v>
                </c:pt>
                <c:pt idx="159">
                  <c:v>5805.25</c:v>
                </c:pt>
                <c:pt idx="160">
                  <c:v>5778.2699999999995</c:v>
                </c:pt>
                <c:pt idx="161">
                  <c:v>5842.2699999999995</c:v>
                </c:pt>
                <c:pt idx="162">
                  <c:v>5818.07</c:v>
                </c:pt>
                <c:pt idx="163">
                  <c:v>5818.22</c:v>
                </c:pt>
                <c:pt idx="164">
                  <c:v>5803.68</c:v>
                </c:pt>
                <c:pt idx="165">
                  <c:v>5927.5</c:v>
                </c:pt>
                <c:pt idx="166">
                  <c:v>5967.96</c:v>
                </c:pt>
                <c:pt idx="167">
                  <c:v>5966.85</c:v>
                </c:pt>
                <c:pt idx="168">
                  <c:v>5949.8</c:v>
                </c:pt>
                <c:pt idx="169">
                  <c:v>5917.13</c:v>
                </c:pt>
                <c:pt idx="170">
                  <c:v>5934.6</c:v>
                </c:pt>
                <c:pt idx="171">
                  <c:v>5981.48</c:v>
                </c:pt>
                <c:pt idx="172">
                  <c:v>5925.88</c:v>
                </c:pt>
                <c:pt idx="173">
                  <c:v>5894.01</c:v>
                </c:pt>
                <c:pt idx="174">
                  <c:v>5890.83</c:v>
                </c:pt>
                <c:pt idx="175">
                  <c:v>5970.71</c:v>
                </c:pt>
                <c:pt idx="176">
                  <c:v>5954.6900000000014</c:v>
                </c:pt>
                <c:pt idx="177">
                  <c:v>5885.45</c:v>
                </c:pt>
                <c:pt idx="178">
                  <c:v>5909.1</c:v>
                </c:pt>
                <c:pt idx="179">
                  <c:v>5888.53</c:v>
                </c:pt>
                <c:pt idx="180">
                  <c:v>5939.42</c:v>
                </c:pt>
                <c:pt idx="181">
                  <c:v>5991.55</c:v>
                </c:pt>
                <c:pt idx="182">
                  <c:v>6009.52</c:v>
                </c:pt>
                <c:pt idx="183">
                  <c:v>6011.56</c:v>
                </c:pt>
                <c:pt idx="184">
                  <c:v>5971.6200000000044</c:v>
                </c:pt>
                <c:pt idx="185">
                  <c:v>6039.48</c:v>
                </c:pt>
                <c:pt idx="186">
                  <c:v>6107.95</c:v>
                </c:pt>
                <c:pt idx="187">
                  <c:v>6137.57</c:v>
                </c:pt>
                <c:pt idx="188">
                  <c:v>6105.79</c:v>
                </c:pt>
                <c:pt idx="189">
                  <c:v>6161.6600000000044</c:v>
                </c:pt>
                <c:pt idx="190">
                  <c:v>6145.92</c:v>
                </c:pt>
                <c:pt idx="191">
                  <c:v>6192.35</c:v>
                </c:pt>
                <c:pt idx="192">
                  <c:v>6231.05</c:v>
                </c:pt>
                <c:pt idx="193">
                  <c:v>6205.76</c:v>
                </c:pt>
                <c:pt idx="194">
                  <c:v>6252.1</c:v>
                </c:pt>
                <c:pt idx="195">
                  <c:v>6282.41</c:v>
                </c:pt>
                <c:pt idx="196">
                  <c:v>6293.56</c:v>
                </c:pt>
                <c:pt idx="197">
                  <c:v>6296.89</c:v>
                </c:pt>
                <c:pt idx="198">
                  <c:v>6278.46</c:v>
                </c:pt>
                <c:pt idx="199">
                  <c:v>6357.83</c:v>
                </c:pt>
                <c:pt idx="200">
                  <c:v>6373.8600000000024</c:v>
                </c:pt>
                <c:pt idx="201">
                  <c:v>6340.6900000000014</c:v>
                </c:pt>
                <c:pt idx="202">
                  <c:v>6302.99</c:v>
                </c:pt>
                <c:pt idx="203">
                  <c:v>6316.84</c:v>
                </c:pt>
                <c:pt idx="204">
                  <c:v>6231.6500000000024</c:v>
                </c:pt>
                <c:pt idx="205">
                  <c:v>6241.94</c:v>
                </c:pt>
                <c:pt idx="206">
                  <c:v>6272.14</c:v>
                </c:pt>
                <c:pt idx="207">
                  <c:v>6271.2</c:v>
                </c:pt>
                <c:pt idx="208">
                  <c:v>6232.04</c:v>
                </c:pt>
                <c:pt idx="209">
                  <c:v>6222.05</c:v>
                </c:pt>
                <c:pt idx="210">
                  <c:v>6212.6</c:v>
                </c:pt>
                <c:pt idx="211">
                  <c:v>6201.4</c:v>
                </c:pt>
                <c:pt idx="212">
                  <c:v>6298.8600000000024</c:v>
                </c:pt>
                <c:pt idx="213">
                  <c:v>6358.81</c:v>
                </c:pt>
                <c:pt idx="214">
                  <c:v>6377.09</c:v>
                </c:pt>
                <c:pt idx="215">
                  <c:v>6418.35</c:v>
                </c:pt>
                <c:pt idx="216">
                  <c:v>6410.59</c:v>
                </c:pt>
                <c:pt idx="217">
                  <c:v>6416.34</c:v>
                </c:pt>
                <c:pt idx="218">
                  <c:v>6423.81</c:v>
                </c:pt>
                <c:pt idx="219">
                  <c:v>6394.03</c:v>
                </c:pt>
                <c:pt idx="220">
                  <c:v>6380.73</c:v>
                </c:pt>
                <c:pt idx="221">
                  <c:v>6420.45</c:v>
                </c:pt>
                <c:pt idx="222">
                  <c:v>6366.1600000000044</c:v>
                </c:pt>
                <c:pt idx="223">
                  <c:v>6327.25</c:v>
                </c:pt>
                <c:pt idx="224">
                  <c:v>6375.64</c:v>
                </c:pt>
                <c:pt idx="225">
                  <c:v>6311.98</c:v>
                </c:pt>
                <c:pt idx="226">
                  <c:v>6307.93</c:v>
                </c:pt>
                <c:pt idx="227">
                  <c:v>6343.54</c:v>
                </c:pt>
                <c:pt idx="228">
                  <c:v>6455.57</c:v>
                </c:pt>
                <c:pt idx="229">
                  <c:v>6446.01</c:v>
                </c:pt>
                <c:pt idx="230">
                  <c:v>6380.03</c:v>
                </c:pt>
                <c:pt idx="231">
                  <c:v>6380</c:v>
                </c:pt>
                <c:pt idx="232">
                  <c:v>6356.84</c:v>
                </c:pt>
                <c:pt idx="233">
                  <c:v>6353.71</c:v>
                </c:pt>
                <c:pt idx="234">
                  <c:v>6350.9</c:v>
                </c:pt>
                <c:pt idx="235">
                  <c:v>6245.13</c:v>
                </c:pt>
                <c:pt idx="236">
                  <c:v>6242.4</c:v>
                </c:pt>
                <c:pt idx="237">
                  <c:v>6241.92</c:v>
                </c:pt>
                <c:pt idx="238">
                  <c:v>6205.09</c:v>
                </c:pt>
                <c:pt idx="239">
                  <c:v>6158.94</c:v>
                </c:pt>
                <c:pt idx="240">
                  <c:v>6206.6500000000024</c:v>
                </c:pt>
                <c:pt idx="241">
                  <c:v>6195.18</c:v>
                </c:pt>
                <c:pt idx="242">
                  <c:v>6127.24</c:v>
                </c:pt>
                <c:pt idx="243">
                  <c:v>6109.6600000000044</c:v>
                </c:pt>
                <c:pt idx="244">
                  <c:v>6136.55</c:v>
                </c:pt>
                <c:pt idx="245">
                  <c:v>6049.44</c:v>
                </c:pt>
                <c:pt idx="246">
                  <c:v>6032.1200000000044</c:v>
                </c:pt>
                <c:pt idx="247">
                  <c:v>6033.4699999999993</c:v>
                </c:pt>
              </c:numCache>
            </c:numRef>
          </c:val>
        </c:ser>
        <c:marker val="1"/>
        <c:axId val="54145408"/>
        <c:axId val="54146944"/>
      </c:lineChart>
      <c:catAx>
        <c:axId val="54145408"/>
        <c:scaling>
          <c:orientation val="minMax"/>
        </c:scaling>
        <c:axPos val="b"/>
        <c:tickLblPos val="nextTo"/>
        <c:crossAx val="54146944"/>
        <c:crosses val="autoZero"/>
        <c:auto val="1"/>
        <c:lblAlgn val="ctr"/>
        <c:lblOffset val="100"/>
      </c:catAx>
      <c:valAx>
        <c:axId val="54146944"/>
        <c:scaling>
          <c:orientation val="minMax"/>
          <c:max val="10000"/>
          <c:min val="4000"/>
        </c:scaling>
        <c:axPos val="l"/>
        <c:majorGridlines/>
        <c:numFmt formatCode="General" sourceLinked="1"/>
        <c:tickLblPos val="nextTo"/>
        <c:crossAx val="54145408"/>
        <c:crosses val="autoZero"/>
        <c:crossBetween val="between"/>
      </c:valAx>
    </c:plotArea>
    <c:legend>
      <c:legendPos val="b"/>
      <c:layout/>
    </c:legend>
    <c:plotVisOnly val="1"/>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lineChart>
        <c:grouping val="standard"/>
        <c:ser>
          <c:idx val="2"/>
          <c:order val="0"/>
          <c:tx>
            <c:strRef>
              <c:f>Sheet2!$A$6</c:f>
              <c:strCache>
                <c:ptCount val="1"/>
                <c:pt idx="0">
                  <c:v>2005-2006</c:v>
                </c:pt>
              </c:strCache>
            </c:strRef>
          </c:tx>
          <c:spPr>
            <a:ln>
              <a:solidFill>
                <a:srgbClr val="FF0000"/>
              </a:solidFill>
            </a:ln>
          </c:spPr>
          <c:marker>
            <c:symbol val="none"/>
          </c:marker>
          <c:val>
            <c:numRef>
              <c:f>Sheet2!$B$6:$IQ$6</c:f>
              <c:numCache>
                <c:formatCode>General</c:formatCode>
                <c:ptCount val="250"/>
                <c:pt idx="0">
                  <c:v>6116.05</c:v>
                </c:pt>
                <c:pt idx="1">
                  <c:v>6098.78</c:v>
                </c:pt>
                <c:pt idx="2">
                  <c:v>6140.14</c:v>
                </c:pt>
                <c:pt idx="3">
                  <c:v>6141.14</c:v>
                </c:pt>
                <c:pt idx="4">
                  <c:v>6149.88</c:v>
                </c:pt>
                <c:pt idx="5">
                  <c:v>6119.06</c:v>
                </c:pt>
                <c:pt idx="6">
                  <c:v>6164.98</c:v>
                </c:pt>
                <c:pt idx="7">
                  <c:v>6169.08</c:v>
                </c:pt>
                <c:pt idx="8">
                  <c:v>6148.7</c:v>
                </c:pt>
                <c:pt idx="9">
                  <c:v>6082.56</c:v>
                </c:pt>
                <c:pt idx="10">
                  <c:v>6031.24</c:v>
                </c:pt>
                <c:pt idx="11">
                  <c:v>6035.59</c:v>
                </c:pt>
                <c:pt idx="12">
                  <c:v>6105.35</c:v>
                </c:pt>
                <c:pt idx="13">
                  <c:v>6067.34</c:v>
                </c:pt>
                <c:pt idx="14">
                  <c:v>5972.06</c:v>
                </c:pt>
                <c:pt idx="15">
                  <c:v>5925.54</c:v>
                </c:pt>
                <c:pt idx="16">
                  <c:v>5930.2</c:v>
                </c:pt>
                <c:pt idx="17">
                  <c:v>5945.05</c:v>
                </c:pt>
                <c:pt idx="18">
                  <c:v>5931.38</c:v>
                </c:pt>
                <c:pt idx="19">
                  <c:v>6009.99</c:v>
                </c:pt>
                <c:pt idx="20">
                  <c:v>6118.6100000000024</c:v>
                </c:pt>
                <c:pt idx="21">
                  <c:v>6123.92</c:v>
                </c:pt>
                <c:pt idx="22">
                  <c:v>6142.1200000000044</c:v>
                </c:pt>
                <c:pt idx="23">
                  <c:v>6135.01</c:v>
                </c:pt>
                <c:pt idx="24">
                  <c:v>6095.81</c:v>
                </c:pt>
                <c:pt idx="25">
                  <c:v>6081.84</c:v>
                </c:pt>
                <c:pt idx="26">
                  <c:v>6066.59</c:v>
                </c:pt>
                <c:pt idx="27">
                  <c:v>5987.4</c:v>
                </c:pt>
                <c:pt idx="28">
                  <c:v>5960.1100000000024</c:v>
                </c:pt>
                <c:pt idx="29">
                  <c:v>5969.07</c:v>
                </c:pt>
                <c:pt idx="30">
                  <c:v>5826.2699999999995</c:v>
                </c:pt>
                <c:pt idx="31">
                  <c:v>5830.79</c:v>
                </c:pt>
                <c:pt idx="32">
                  <c:v>5694.1600000000044</c:v>
                </c:pt>
                <c:pt idx="33">
                  <c:v>5748</c:v>
                </c:pt>
                <c:pt idx="34">
                  <c:v>5738.76</c:v>
                </c:pt>
                <c:pt idx="35">
                  <c:v>5717.28</c:v>
                </c:pt>
                <c:pt idx="36">
                  <c:v>5721.31</c:v>
                </c:pt>
                <c:pt idx="37">
                  <c:v>5700.72</c:v>
                </c:pt>
                <c:pt idx="38">
                  <c:v>5661.18</c:v>
                </c:pt>
                <c:pt idx="39">
                  <c:v>5632.9699999999993</c:v>
                </c:pt>
                <c:pt idx="40">
                  <c:v>5764.3</c:v>
                </c:pt>
                <c:pt idx="41">
                  <c:v>5798.41</c:v>
                </c:pt>
                <c:pt idx="42">
                  <c:v>5870.37</c:v>
                </c:pt>
                <c:pt idx="43">
                  <c:v>5858.01</c:v>
                </c:pt>
                <c:pt idx="44">
                  <c:v>5911.74</c:v>
                </c:pt>
                <c:pt idx="45">
                  <c:v>5860.39</c:v>
                </c:pt>
                <c:pt idx="46">
                  <c:v>5849.63</c:v>
                </c:pt>
                <c:pt idx="47">
                  <c:v>5971.06</c:v>
                </c:pt>
                <c:pt idx="48">
                  <c:v>5988.37</c:v>
                </c:pt>
                <c:pt idx="49">
                  <c:v>6075.26</c:v>
                </c:pt>
                <c:pt idx="50">
                  <c:v>6083.6200000000044</c:v>
                </c:pt>
                <c:pt idx="51">
                  <c:v>6030.74</c:v>
                </c:pt>
                <c:pt idx="52">
                  <c:v>6046.2</c:v>
                </c:pt>
                <c:pt idx="53">
                  <c:v>6020.94</c:v>
                </c:pt>
                <c:pt idx="54">
                  <c:v>6106.74</c:v>
                </c:pt>
                <c:pt idx="55">
                  <c:v>6103.42</c:v>
                </c:pt>
                <c:pt idx="56">
                  <c:v>6059.1900000000014</c:v>
                </c:pt>
                <c:pt idx="57">
                  <c:v>6123.52</c:v>
                </c:pt>
                <c:pt idx="58">
                  <c:v>6111.89</c:v>
                </c:pt>
                <c:pt idx="59">
                  <c:v>6128.2</c:v>
                </c:pt>
                <c:pt idx="60">
                  <c:v>6203.84</c:v>
                </c:pt>
                <c:pt idx="61">
                  <c:v>6139.51</c:v>
                </c:pt>
                <c:pt idx="62">
                  <c:v>6203.4699999999993</c:v>
                </c:pt>
                <c:pt idx="63">
                  <c:v>6179.8200000000024</c:v>
                </c:pt>
                <c:pt idx="64">
                  <c:v>6228.95</c:v>
                </c:pt>
                <c:pt idx="65">
                  <c:v>6348.31</c:v>
                </c:pt>
                <c:pt idx="66">
                  <c:v>6350.52</c:v>
                </c:pt>
                <c:pt idx="67">
                  <c:v>6329.52</c:v>
                </c:pt>
                <c:pt idx="68">
                  <c:v>6249.1900000000014</c:v>
                </c:pt>
                <c:pt idx="69">
                  <c:v>6264.3600000000024</c:v>
                </c:pt>
                <c:pt idx="70">
                  <c:v>6266.29</c:v>
                </c:pt>
                <c:pt idx="71">
                  <c:v>6261.18</c:v>
                </c:pt>
                <c:pt idx="72">
                  <c:v>6235.35</c:v>
                </c:pt>
                <c:pt idx="73">
                  <c:v>6258.4699999999993</c:v>
                </c:pt>
                <c:pt idx="74">
                  <c:v>6350.6900000000014</c:v>
                </c:pt>
                <c:pt idx="75">
                  <c:v>6431.42</c:v>
                </c:pt>
                <c:pt idx="76">
                  <c:v>6427.84</c:v>
                </c:pt>
                <c:pt idx="77">
                  <c:v>6471.89</c:v>
                </c:pt>
                <c:pt idx="78">
                  <c:v>6417.2</c:v>
                </c:pt>
                <c:pt idx="79">
                  <c:v>6512.63</c:v>
                </c:pt>
                <c:pt idx="80">
                  <c:v>6534.7699999999995</c:v>
                </c:pt>
                <c:pt idx="81">
                  <c:v>6531.59</c:v>
                </c:pt>
                <c:pt idx="82">
                  <c:v>6524.4</c:v>
                </c:pt>
                <c:pt idx="83">
                  <c:v>6575.53</c:v>
                </c:pt>
                <c:pt idx="84">
                  <c:v>6548.34</c:v>
                </c:pt>
                <c:pt idx="85">
                  <c:v>6462.06</c:v>
                </c:pt>
                <c:pt idx="86">
                  <c:v>6591.7699999999995</c:v>
                </c:pt>
                <c:pt idx="87">
                  <c:v>6616.44</c:v>
                </c:pt>
                <c:pt idx="88">
                  <c:v>6709.87</c:v>
                </c:pt>
                <c:pt idx="89">
                  <c:v>6694.8200000000024</c:v>
                </c:pt>
                <c:pt idx="90">
                  <c:v>6742.39</c:v>
                </c:pt>
                <c:pt idx="91">
                  <c:v>6707.4</c:v>
                </c:pt>
                <c:pt idx="92">
                  <c:v>6735.89</c:v>
                </c:pt>
                <c:pt idx="93">
                  <c:v>6725.6100000000024</c:v>
                </c:pt>
                <c:pt idx="94">
                  <c:v>6682.35</c:v>
                </c:pt>
                <c:pt idx="95">
                  <c:v>6724.18</c:v>
                </c:pt>
                <c:pt idx="96">
                  <c:v>6711.04</c:v>
                </c:pt>
                <c:pt idx="97">
                  <c:v>6498.92</c:v>
                </c:pt>
                <c:pt idx="98">
                  <c:v>6512.29</c:v>
                </c:pt>
                <c:pt idx="99">
                  <c:v>6486.63</c:v>
                </c:pt>
                <c:pt idx="100">
                  <c:v>6381.9699999999993</c:v>
                </c:pt>
                <c:pt idx="101">
                  <c:v>6451.94</c:v>
                </c:pt>
                <c:pt idx="102">
                  <c:v>6532.18</c:v>
                </c:pt>
                <c:pt idx="103">
                  <c:v>6594.6</c:v>
                </c:pt>
                <c:pt idx="104">
                  <c:v>6719.96</c:v>
                </c:pt>
                <c:pt idx="105">
                  <c:v>6720.08</c:v>
                </c:pt>
                <c:pt idx="106">
                  <c:v>6624.1100000000024</c:v>
                </c:pt>
                <c:pt idx="107">
                  <c:v>6630.13</c:v>
                </c:pt>
                <c:pt idx="108">
                  <c:v>6594.92</c:v>
                </c:pt>
                <c:pt idx="109">
                  <c:v>6562.29</c:v>
                </c:pt>
                <c:pt idx="110">
                  <c:v>6612.9699999999993</c:v>
                </c:pt>
                <c:pt idx="111">
                  <c:v>6598.49</c:v>
                </c:pt>
                <c:pt idx="112">
                  <c:v>6683.93</c:v>
                </c:pt>
                <c:pt idx="113">
                  <c:v>6673.75</c:v>
                </c:pt>
                <c:pt idx="114">
                  <c:v>6686.55</c:v>
                </c:pt>
                <c:pt idx="115">
                  <c:v>6631.51</c:v>
                </c:pt>
                <c:pt idx="116">
                  <c:v>6530.7</c:v>
                </c:pt>
                <c:pt idx="117">
                  <c:v>6474.6900000000014</c:v>
                </c:pt>
                <c:pt idx="118">
                  <c:v>6538.22</c:v>
                </c:pt>
                <c:pt idx="119">
                  <c:v>6561.63</c:v>
                </c:pt>
                <c:pt idx="120">
                  <c:v>6613.39</c:v>
                </c:pt>
                <c:pt idx="121">
                  <c:v>6642.96</c:v>
                </c:pt>
                <c:pt idx="122">
                  <c:v>6553.6600000000044</c:v>
                </c:pt>
                <c:pt idx="123">
                  <c:v>6575.78</c:v>
                </c:pt>
                <c:pt idx="124">
                  <c:v>6494.1500000000024</c:v>
                </c:pt>
                <c:pt idx="125">
                  <c:v>6459.57</c:v>
                </c:pt>
                <c:pt idx="126">
                  <c:v>6486.4699999999993</c:v>
                </c:pt>
                <c:pt idx="127">
                  <c:v>6490.68</c:v>
                </c:pt>
                <c:pt idx="128">
                  <c:v>6544.63</c:v>
                </c:pt>
                <c:pt idx="129">
                  <c:v>6460.01</c:v>
                </c:pt>
                <c:pt idx="130">
                  <c:v>6518.7</c:v>
                </c:pt>
                <c:pt idx="131">
                  <c:v>6504.98</c:v>
                </c:pt>
                <c:pt idx="132">
                  <c:v>6528.57</c:v>
                </c:pt>
                <c:pt idx="133">
                  <c:v>6516.52</c:v>
                </c:pt>
                <c:pt idx="134">
                  <c:v>6458.03</c:v>
                </c:pt>
                <c:pt idx="135">
                  <c:v>6391.26</c:v>
                </c:pt>
                <c:pt idx="136">
                  <c:v>6364.6</c:v>
                </c:pt>
                <c:pt idx="137">
                  <c:v>6376.6200000000044</c:v>
                </c:pt>
                <c:pt idx="138">
                  <c:v>6421.85</c:v>
                </c:pt>
                <c:pt idx="139">
                  <c:v>6453.85</c:v>
                </c:pt>
                <c:pt idx="140">
                  <c:v>6498.03</c:v>
                </c:pt>
                <c:pt idx="141">
                  <c:v>6546.06</c:v>
                </c:pt>
                <c:pt idx="142">
                  <c:v>6613.9699999999993</c:v>
                </c:pt>
                <c:pt idx="143">
                  <c:v>6660.76</c:v>
                </c:pt>
                <c:pt idx="144">
                  <c:v>6665.6</c:v>
                </c:pt>
                <c:pt idx="145">
                  <c:v>6760.8200000000024</c:v>
                </c:pt>
                <c:pt idx="146">
                  <c:v>6781.94</c:v>
                </c:pt>
                <c:pt idx="147">
                  <c:v>6780.64</c:v>
                </c:pt>
                <c:pt idx="148">
                  <c:v>6757.17</c:v>
                </c:pt>
                <c:pt idx="149">
                  <c:v>6808.5</c:v>
                </c:pt>
                <c:pt idx="150">
                  <c:v>6855.74</c:v>
                </c:pt>
                <c:pt idx="151">
                  <c:v>6952.54</c:v>
                </c:pt>
                <c:pt idx="152">
                  <c:v>7000.09</c:v>
                </c:pt>
                <c:pt idx="153">
                  <c:v>6989.46</c:v>
                </c:pt>
                <c:pt idx="154">
                  <c:v>7038.78</c:v>
                </c:pt>
                <c:pt idx="155">
                  <c:v>7102.74</c:v>
                </c:pt>
                <c:pt idx="156">
                  <c:v>7093.05</c:v>
                </c:pt>
                <c:pt idx="157">
                  <c:v>7096.04</c:v>
                </c:pt>
                <c:pt idx="158">
                  <c:v>7059.94</c:v>
                </c:pt>
                <c:pt idx="159">
                  <c:v>7168.98</c:v>
                </c:pt>
                <c:pt idx="160">
                  <c:v>7136.21</c:v>
                </c:pt>
                <c:pt idx="161">
                  <c:v>7171.7699999999995</c:v>
                </c:pt>
                <c:pt idx="162">
                  <c:v>7199.6</c:v>
                </c:pt>
                <c:pt idx="163">
                  <c:v>7242.37</c:v>
                </c:pt>
                <c:pt idx="164">
                  <c:v>7345.04</c:v>
                </c:pt>
                <c:pt idx="165">
                  <c:v>7370.44</c:v>
                </c:pt>
                <c:pt idx="166">
                  <c:v>7474.05</c:v>
                </c:pt>
                <c:pt idx="167">
                  <c:v>7388.94</c:v>
                </c:pt>
                <c:pt idx="168">
                  <c:v>7324.71</c:v>
                </c:pt>
                <c:pt idx="169">
                  <c:v>7361.45</c:v>
                </c:pt>
                <c:pt idx="170">
                  <c:v>7278.96</c:v>
                </c:pt>
                <c:pt idx="171">
                  <c:v>7176.35</c:v>
                </c:pt>
                <c:pt idx="172">
                  <c:v>7069.9</c:v>
                </c:pt>
                <c:pt idx="173">
                  <c:v>7116.83</c:v>
                </c:pt>
                <c:pt idx="174">
                  <c:v>7034.03</c:v>
                </c:pt>
                <c:pt idx="175">
                  <c:v>7074.1500000000024</c:v>
                </c:pt>
                <c:pt idx="176">
                  <c:v>6938.26</c:v>
                </c:pt>
                <c:pt idx="177">
                  <c:v>6843.98</c:v>
                </c:pt>
                <c:pt idx="178">
                  <c:v>6877.01</c:v>
                </c:pt>
                <c:pt idx="179">
                  <c:v>6861.6500000000024</c:v>
                </c:pt>
                <c:pt idx="180">
                  <c:v>6879.51</c:v>
                </c:pt>
                <c:pt idx="181">
                  <c:v>6878.88</c:v>
                </c:pt>
                <c:pt idx="182">
                  <c:v>6846.95</c:v>
                </c:pt>
                <c:pt idx="183">
                  <c:v>6872.84</c:v>
                </c:pt>
                <c:pt idx="184">
                  <c:v>6959.64</c:v>
                </c:pt>
                <c:pt idx="185">
                  <c:v>6715.2699999999995</c:v>
                </c:pt>
                <c:pt idx="186">
                  <c:v>6730.2699999999995</c:v>
                </c:pt>
                <c:pt idx="187">
                  <c:v>6612.74</c:v>
                </c:pt>
                <c:pt idx="188">
                  <c:v>6331.81</c:v>
                </c:pt>
                <c:pt idx="189">
                  <c:v>6444.63</c:v>
                </c:pt>
                <c:pt idx="190">
                  <c:v>6442.9</c:v>
                </c:pt>
                <c:pt idx="191">
                  <c:v>6337.21</c:v>
                </c:pt>
                <c:pt idx="192">
                  <c:v>6469.01</c:v>
                </c:pt>
                <c:pt idx="193">
                  <c:v>6426.39</c:v>
                </c:pt>
                <c:pt idx="194">
                  <c:v>6575.7699999999995</c:v>
                </c:pt>
                <c:pt idx="195">
                  <c:v>6583.04</c:v>
                </c:pt>
                <c:pt idx="196">
                  <c:v>6363.55</c:v>
                </c:pt>
                <c:pt idx="197">
                  <c:v>6299.59</c:v>
                </c:pt>
                <c:pt idx="198">
                  <c:v>6485.1500000000024</c:v>
                </c:pt>
                <c:pt idx="199">
                  <c:v>6452.31</c:v>
                </c:pt>
                <c:pt idx="200">
                  <c:v>6523.68</c:v>
                </c:pt>
                <c:pt idx="201">
                  <c:v>6572.39</c:v>
                </c:pt>
                <c:pt idx="202">
                  <c:v>6540.93</c:v>
                </c:pt>
                <c:pt idx="203">
                  <c:v>6607.39</c:v>
                </c:pt>
                <c:pt idx="204">
                  <c:v>6704.41</c:v>
                </c:pt>
                <c:pt idx="205">
                  <c:v>6718.5</c:v>
                </c:pt>
                <c:pt idx="206">
                  <c:v>6734.51</c:v>
                </c:pt>
                <c:pt idx="207">
                  <c:v>6659.96</c:v>
                </c:pt>
                <c:pt idx="208">
                  <c:v>6659.07</c:v>
                </c:pt>
                <c:pt idx="209">
                  <c:v>6660.6100000000024</c:v>
                </c:pt>
                <c:pt idx="210">
                  <c:v>6682.46</c:v>
                </c:pt>
                <c:pt idx="211">
                  <c:v>6639.13</c:v>
                </c:pt>
                <c:pt idx="212">
                  <c:v>6634.09</c:v>
                </c:pt>
                <c:pt idx="213">
                  <c:v>6567.6</c:v>
                </c:pt>
                <c:pt idx="214">
                  <c:v>6428.03</c:v>
                </c:pt>
                <c:pt idx="215">
                  <c:v>6257.8</c:v>
                </c:pt>
                <c:pt idx="216">
                  <c:v>6285.31</c:v>
                </c:pt>
                <c:pt idx="217">
                  <c:v>6277.24</c:v>
                </c:pt>
                <c:pt idx="218">
                  <c:v>6443.74</c:v>
                </c:pt>
                <c:pt idx="219">
                  <c:v>6420.01</c:v>
                </c:pt>
                <c:pt idx="220">
                  <c:v>6359.63</c:v>
                </c:pt>
                <c:pt idx="221">
                  <c:v>6390.99</c:v>
                </c:pt>
                <c:pt idx="222">
                  <c:v>6376.39</c:v>
                </c:pt>
                <c:pt idx="223">
                  <c:v>6459.25</c:v>
                </c:pt>
                <c:pt idx="224">
                  <c:v>6480.07</c:v>
                </c:pt>
                <c:pt idx="225">
                  <c:v>6454.58</c:v>
                </c:pt>
                <c:pt idx="226">
                  <c:v>6441.46</c:v>
                </c:pt>
                <c:pt idx="227">
                  <c:v>6471.42</c:v>
                </c:pt>
                <c:pt idx="228">
                  <c:v>6462.3200000000024</c:v>
                </c:pt>
                <c:pt idx="229">
                  <c:v>6442.6100000000024</c:v>
                </c:pt>
                <c:pt idx="230">
                  <c:v>6416.6100000000024</c:v>
                </c:pt>
                <c:pt idx="231">
                  <c:v>6502.14</c:v>
                </c:pt>
                <c:pt idx="232">
                  <c:v>6573.22</c:v>
                </c:pt>
                <c:pt idx="233">
                  <c:v>6578.6100000000024</c:v>
                </c:pt>
                <c:pt idx="234">
                  <c:v>6571.1</c:v>
                </c:pt>
                <c:pt idx="235">
                  <c:v>6611.9</c:v>
                </c:pt>
                <c:pt idx="236">
                  <c:v>6615.13</c:v>
                </c:pt>
                <c:pt idx="237">
                  <c:v>6696.63</c:v>
                </c:pt>
                <c:pt idx="238">
                  <c:v>6733.46</c:v>
                </c:pt>
                <c:pt idx="239">
                  <c:v>6721.08</c:v>
                </c:pt>
                <c:pt idx="240">
                  <c:v>6505.92</c:v>
                </c:pt>
                <c:pt idx="241">
                  <c:v>6590.2</c:v>
                </c:pt>
                <c:pt idx="242">
                  <c:v>6556.33</c:v>
                </c:pt>
                <c:pt idx="243">
                  <c:v>6550.64</c:v>
                </c:pt>
                <c:pt idx="244">
                  <c:v>6526.22</c:v>
                </c:pt>
                <c:pt idx="245">
                  <c:v>6444.76</c:v>
                </c:pt>
                <c:pt idx="246">
                  <c:v>6479.91</c:v>
                </c:pt>
                <c:pt idx="247">
                  <c:v>6587.1200000000044</c:v>
                </c:pt>
                <c:pt idx="248">
                  <c:v>6611.7699999999995</c:v>
                </c:pt>
              </c:numCache>
            </c:numRef>
          </c:val>
        </c:ser>
        <c:marker val="1"/>
        <c:axId val="54183040"/>
        <c:axId val="54184576"/>
      </c:lineChart>
      <c:catAx>
        <c:axId val="54183040"/>
        <c:scaling>
          <c:orientation val="minMax"/>
        </c:scaling>
        <c:axPos val="b"/>
        <c:tickLblPos val="nextTo"/>
        <c:crossAx val="54184576"/>
        <c:crosses val="autoZero"/>
        <c:auto val="1"/>
        <c:lblAlgn val="ctr"/>
        <c:lblOffset val="100"/>
      </c:catAx>
      <c:valAx>
        <c:axId val="54184576"/>
        <c:scaling>
          <c:orientation val="minMax"/>
          <c:max val="10000"/>
          <c:min val="4000"/>
        </c:scaling>
        <c:axPos val="l"/>
        <c:majorGridlines/>
        <c:numFmt formatCode="General" sourceLinked="1"/>
        <c:tickLblPos val="nextTo"/>
        <c:crossAx val="54183040"/>
        <c:crosses val="autoZero"/>
        <c:crossBetween val="between"/>
      </c:valAx>
    </c:plotArea>
    <c:legend>
      <c:legendPos val="b"/>
      <c:layout/>
    </c:legend>
    <c:plotVisOnly val="1"/>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5.0174759405074355E-2"/>
          <c:y val="8.718066491688535E-2"/>
          <c:w val="0.81701968503937061"/>
          <c:h val="0.60307465658374204"/>
        </c:manualLayout>
      </c:layout>
      <c:lineChart>
        <c:grouping val="standard"/>
        <c:ser>
          <c:idx val="3"/>
          <c:order val="0"/>
          <c:tx>
            <c:strRef>
              <c:f>Sheet2!$A$7</c:f>
              <c:strCache>
                <c:ptCount val="1"/>
                <c:pt idx="0">
                  <c:v>2006-2007</c:v>
                </c:pt>
              </c:strCache>
            </c:strRef>
          </c:tx>
          <c:spPr>
            <a:ln>
              <a:solidFill>
                <a:schemeClr val="accent2">
                  <a:lumMod val="60000"/>
                  <a:lumOff val="40000"/>
                </a:schemeClr>
              </a:solidFill>
            </a:ln>
          </c:spPr>
          <c:marker>
            <c:symbol val="none"/>
          </c:marker>
          <c:val>
            <c:numRef>
              <c:f>Sheet2!$B$7:$IQ$7</c:f>
              <c:numCache>
                <c:formatCode>General</c:formatCode>
                <c:ptCount val="250"/>
                <c:pt idx="0">
                  <c:v>6651.46</c:v>
                </c:pt>
                <c:pt idx="1">
                  <c:v>6750.78</c:v>
                </c:pt>
                <c:pt idx="2">
                  <c:v>6734.73</c:v>
                </c:pt>
                <c:pt idx="3">
                  <c:v>6688.4</c:v>
                </c:pt>
                <c:pt idx="4">
                  <c:v>6685.23</c:v>
                </c:pt>
                <c:pt idx="5">
                  <c:v>6693.1100000000024</c:v>
                </c:pt>
                <c:pt idx="6">
                  <c:v>6693.88</c:v>
                </c:pt>
                <c:pt idx="7">
                  <c:v>6625.73</c:v>
                </c:pt>
                <c:pt idx="8">
                  <c:v>6664.87</c:v>
                </c:pt>
                <c:pt idx="9">
                  <c:v>6598.87</c:v>
                </c:pt>
                <c:pt idx="10">
                  <c:v>6681.09</c:v>
                </c:pt>
                <c:pt idx="11">
                  <c:v>6882.48</c:v>
                </c:pt>
                <c:pt idx="12">
                  <c:v>6881.87</c:v>
                </c:pt>
                <c:pt idx="13">
                  <c:v>6877.7699999999995</c:v>
                </c:pt>
                <c:pt idx="14">
                  <c:v>6889.89</c:v>
                </c:pt>
                <c:pt idx="15">
                  <c:v>6885.6</c:v>
                </c:pt>
                <c:pt idx="16">
                  <c:v>6911.21</c:v>
                </c:pt>
                <c:pt idx="17">
                  <c:v>6901.75</c:v>
                </c:pt>
                <c:pt idx="18">
                  <c:v>6946.2699999999995</c:v>
                </c:pt>
                <c:pt idx="19">
                  <c:v>6885.1200000000044</c:v>
                </c:pt>
                <c:pt idx="20">
                  <c:v>6883.05</c:v>
                </c:pt>
                <c:pt idx="21">
                  <c:v>6960.95</c:v>
                </c:pt>
                <c:pt idx="22">
                  <c:v>6956.88</c:v>
                </c:pt>
                <c:pt idx="23">
                  <c:v>6874.98</c:v>
                </c:pt>
                <c:pt idx="24">
                  <c:v>6997.24</c:v>
                </c:pt>
                <c:pt idx="25">
                  <c:v>7006.67</c:v>
                </c:pt>
                <c:pt idx="26">
                  <c:v>6984.58</c:v>
                </c:pt>
                <c:pt idx="27">
                  <c:v>7068.8</c:v>
                </c:pt>
                <c:pt idx="28">
                  <c:v>7076.85</c:v>
                </c:pt>
                <c:pt idx="29">
                  <c:v>7151.42</c:v>
                </c:pt>
                <c:pt idx="30">
                  <c:v>7075.13</c:v>
                </c:pt>
                <c:pt idx="31">
                  <c:v>7017.6</c:v>
                </c:pt>
                <c:pt idx="32">
                  <c:v>6995.83</c:v>
                </c:pt>
                <c:pt idx="33">
                  <c:v>7039.37</c:v>
                </c:pt>
                <c:pt idx="34">
                  <c:v>7040.26</c:v>
                </c:pt>
                <c:pt idx="35">
                  <c:v>7097.42</c:v>
                </c:pt>
                <c:pt idx="36">
                  <c:v>7059.89</c:v>
                </c:pt>
                <c:pt idx="37">
                  <c:v>7080.84</c:v>
                </c:pt>
                <c:pt idx="38">
                  <c:v>7086.74</c:v>
                </c:pt>
                <c:pt idx="39">
                  <c:v>6995.2</c:v>
                </c:pt>
                <c:pt idx="40">
                  <c:v>7021.3200000000024</c:v>
                </c:pt>
                <c:pt idx="41">
                  <c:v>7013.99</c:v>
                </c:pt>
                <c:pt idx="42">
                  <c:v>7078.1</c:v>
                </c:pt>
                <c:pt idx="43">
                  <c:v>7161.6100000000024</c:v>
                </c:pt>
                <c:pt idx="44">
                  <c:v>7120.44</c:v>
                </c:pt>
                <c:pt idx="45">
                  <c:v>7184.6500000000024</c:v>
                </c:pt>
                <c:pt idx="46">
                  <c:v>7178.34</c:v>
                </c:pt>
                <c:pt idx="47">
                  <c:v>7151.13</c:v>
                </c:pt>
                <c:pt idx="48">
                  <c:v>7174.2</c:v>
                </c:pt>
                <c:pt idx="49">
                  <c:v>7136.06</c:v>
                </c:pt>
                <c:pt idx="50">
                  <c:v>7204.04</c:v>
                </c:pt>
                <c:pt idx="51">
                  <c:v>7236.85</c:v>
                </c:pt>
                <c:pt idx="52">
                  <c:v>7257.48</c:v>
                </c:pt>
                <c:pt idx="53">
                  <c:v>7259.54</c:v>
                </c:pt>
                <c:pt idx="54">
                  <c:v>7261.48</c:v>
                </c:pt>
                <c:pt idx="55">
                  <c:v>7309.6900000000014</c:v>
                </c:pt>
                <c:pt idx="56">
                  <c:v>7348.7699999999995</c:v>
                </c:pt>
                <c:pt idx="57">
                  <c:v>7384.6900000000014</c:v>
                </c:pt>
                <c:pt idx="58">
                  <c:v>7427.3600000000024</c:v>
                </c:pt>
                <c:pt idx="59">
                  <c:v>7498.1500000000024</c:v>
                </c:pt>
                <c:pt idx="60">
                  <c:v>7444.94</c:v>
                </c:pt>
                <c:pt idx="61">
                  <c:v>7474.1900000000014</c:v>
                </c:pt>
                <c:pt idx="62">
                  <c:v>7567.72</c:v>
                </c:pt>
                <c:pt idx="63">
                  <c:v>7613.57</c:v>
                </c:pt>
                <c:pt idx="64">
                  <c:v>7647.01</c:v>
                </c:pt>
                <c:pt idx="65">
                  <c:v>7609.9</c:v>
                </c:pt>
                <c:pt idx="66">
                  <c:v>7693.33</c:v>
                </c:pt>
                <c:pt idx="67">
                  <c:v>7686.52</c:v>
                </c:pt>
                <c:pt idx="68">
                  <c:v>7636.3</c:v>
                </c:pt>
                <c:pt idx="69">
                  <c:v>7612.1200000000044</c:v>
                </c:pt>
                <c:pt idx="70">
                  <c:v>7458.56</c:v>
                </c:pt>
                <c:pt idx="71">
                  <c:v>7450.3</c:v>
                </c:pt>
                <c:pt idx="72">
                  <c:v>7480.41</c:v>
                </c:pt>
                <c:pt idx="73">
                  <c:v>7538.8200000000024</c:v>
                </c:pt>
                <c:pt idx="74">
                  <c:v>7624.6200000000044</c:v>
                </c:pt>
                <c:pt idx="75">
                  <c:v>7598.88</c:v>
                </c:pt>
                <c:pt idx="76">
                  <c:v>7648.35</c:v>
                </c:pt>
                <c:pt idx="77">
                  <c:v>7620.94</c:v>
                </c:pt>
                <c:pt idx="78">
                  <c:v>7652.4699999999993</c:v>
                </c:pt>
                <c:pt idx="79">
                  <c:v>7646.81</c:v>
                </c:pt>
                <c:pt idx="80">
                  <c:v>7727.59</c:v>
                </c:pt>
                <c:pt idx="81">
                  <c:v>7733.18</c:v>
                </c:pt>
                <c:pt idx="82">
                  <c:v>7732.93</c:v>
                </c:pt>
                <c:pt idx="83">
                  <c:v>7823.72</c:v>
                </c:pt>
                <c:pt idx="84">
                  <c:v>7920.8</c:v>
                </c:pt>
                <c:pt idx="85">
                  <c:v>7917.3</c:v>
                </c:pt>
                <c:pt idx="86">
                  <c:v>7934.51</c:v>
                </c:pt>
                <c:pt idx="87">
                  <c:v>7835.57</c:v>
                </c:pt>
                <c:pt idx="88">
                  <c:v>7736.71</c:v>
                </c:pt>
                <c:pt idx="89">
                  <c:v>7790.01</c:v>
                </c:pt>
                <c:pt idx="90">
                  <c:v>7698.52</c:v>
                </c:pt>
                <c:pt idx="91">
                  <c:v>7618.55</c:v>
                </c:pt>
                <c:pt idx="92">
                  <c:v>7761.71</c:v>
                </c:pt>
                <c:pt idx="93">
                  <c:v>7783.5</c:v>
                </c:pt>
                <c:pt idx="94">
                  <c:v>7792.08</c:v>
                </c:pt>
                <c:pt idx="95">
                  <c:v>7833.98</c:v>
                </c:pt>
                <c:pt idx="96">
                  <c:v>7895.18</c:v>
                </c:pt>
                <c:pt idx="97">
                  <c:v>7840.08</c:v>
                </c:pt>
                <c:pt idx="98">
                  <c:v>7842.4699999999993</c:v>
                </c:pt>
                <c:pt idx="99">
                  <c:v>7852.3600000000024</c:v>
                </c:pt>
                <c:pt idx="100">
                  <c:v>7935.54</c:v>
                </c:pt>
                <c:pt idx="101">
                  <c:v>7923.7699999999995</c:v>
                </c:pt>
                <c:pt idx="102">
                  <c:v>7821.3200000000024</c:v>
                </c:pt>
                <c:pt idx="103">
                  <c:v>7751.79</c:v>
                </c:pt>
                <c:pt idx="104">
                  <c:v>7739.91</c:v>
                </c:pt>
                <c:pt idx="105">
                  <c:v>7699.64</c:v>
                </c:pt>
                <c:pt idx="106">
                  <c:v>7701.54</c:v>
                </c:pt>
                <c:pt idx="107">
                  <c:v>7777.03</c:v>
                </c:pt>
                <c:pt idx="108">
                  <c:v>7783.1200000000044</c:v>
                </c:pt>
                <c:pt idx="109">
                  <c:v>7875.75</c:v>
                </c:pt>
                <c:pt idx="110">
                  <c:v>7850.06</c:v>
                </c:pt>
                <c:pt idx="111">
                  <c:v>7842.22</c:v>
                </c:pt>
                <c:pt idx="112">
                  <c:v>7859.53</c:v>
                </c:pt>
                <c:pt idx="113">
                  <c:v>7776.3600000000024</c:v>
                </c:pt>
                <c:pt idx="114">
                  <c:v>7736.83</c:v>
                </c:pt>
                <c:pt idx="115">
                  <c:v>7809.45</c:v>
                </c:pt>
                <c:pt idx="116">
                  <c:v>7900.2</c:v>
                </c:pt>
                <c:pt idx="117">
                  <c:v>7901.96</c:v>
                </c:pt>
                <c:pt idx="118">
                  <c:v>7678.67</c:v>
                </c:pt>
                <c:pt idx="119">
                  <c:v>7670.7699999999995</c:v>
                </c:pt>
                <c:pt idx="120">
                  <c:v>7630.1500000000024</c:v>
                </c:pt>
                <c:pt idx="121">
                  <c:v>7344.56</c:v>
                </c:pt>
                <c:pt idx="122">
                  <c:v>7451.06</c:v>
                </c:pt>
                <c:pt idx="123">
                  <c:v>7480.89</c:v>
                </c:pt>
                <c:pt idx="124">
                  <c:v>7573.87</c:v>
                </c:pt>
                <c:pt idx="125">
                  <c:v>7568.2</c:v>
                </c:pt>
                <c:pt idx="126">
                  <c:v>7629.1500000000024</c:v>
                </c:pt>
                <c:pt idx="127">
                  <c:v>7684</c:v>
                </c:pt>
                <c:pt idx="128">
                  <c:v>7570.2699999999995</c:v>
                </c:pt>
                <c:pt idx="129">
                  <c:v>7695.96</c:v>
                </c:pt>
                <c:pt idx="130">
                  <c:v>7719.8</c:v>
                </c:pt>
                <c:pt idx="131">
                  <c:v>7737.46</c:v>
                </c:pt>
                <c:pt idx="132">
                  <c:v>7736.2</c:v>
                </c:pt>
                <c:pt idx="133">
                  <c:v>7757.03</c:v>
                </c:pt>
                <c:pt idx="134">
                  <c:v>7823.67</c:v>
                </c:pt>
                <c:pt idx="135">
                  <c:v>7859.3200000000024</c:v>
                </c:pt>
                <c:pt idx="136">
                  <c:v>7877.8200000000024</c:v>
                </c:pt>
                <c:pt idx="137">
                  <c:v>7845.17</c:v>
                </c:pt>
                <c:pt idx="138">
                  <c:v>7788.14</c:v>
                </c:pt>
                <c:pt idx="139">
                  <c:v>7848.33</c:v>
                </c:pt>
                <c:pt idx="140">
                  <c:v>7884.41</c:v>
                </c:pt>
                <c:pt idx="141">
                  <c:v>7884.99</c:v>
                </c:pt>
                <c:pt idx="142">
                  <c:v>7932.91</c:v>
                </c:pt>
                <c:pt idx="143">
                  <c:v>8004.6100000000024</c:v>
                </c:pt>
                <c:pt idx="144">
                  <c:v>8056.56</c:v>
                </c:pt>
                <c:pt idx="145">
                  <c:v>8048.39</c:v>
                </c:pt>
                <c:pt idx="146">
                  <c:v>8084.45</c:v>
                </c:pt>
                <c:pt idx="147">
                  <c:v>8075.2</c:v>
                </c:pt>
                <c:pt idx="148">
                  <c:v>8002.3</c:v>
                </c:pt>
                <c:pt idx="149">
                  <c:v>8045.1200000000044</c:v>
                </c:pt>
                <c:pt idx="150">
                  <c:v>8043.54</c:v>
                </c:pt>
                <c:pt idx="151">
                  <c:v>7959.29</c:v>
                </c:pt>
                <c:pt idx="152">
                  <c:v>8003.31</c:v>
                </c:pt>
                <c:pt idx="153">
                  <c:v>7888.63</c:v>
                </c:pt>
                <c:pt idx="154">
                  <c:v>7942.67</c:v>
                </c:pt>
                <c:pt idx="155">
                  <c:v>8010.46</c:v>
                </c:pt>
                <c:pt idx="156">
                  <c:v>8045.01</c:v>
                </c:pt>
                <c:pt idx="157">
                  <c:v>7984.6500000000024</c:v>
                </c:pt>
                <c:pt idx="158">
                  <c:v>8000.04</c:v>
                </c:pt>
                <c:pt idx="159">
                  <c:v>7949.42</c:v>
                </c:pt>
                <c:pt idx="160">
                  <c:v>7875.42</c:v>
                </c:pt>
                <c:pt idx="161">
                  <c:v>7903.04</c:v>
                </c:pt>
                <c:pt idx="162">
                  <c:v>7926.6600000000044</c:v>
                </c:pt>
                <c:pt idx="163">
                  <c:v>8066.06</c:v>
                </c:pt>
                <c:pt idx="164">
                  <c:v>8115.2699999999995</c:v>
                </c:pt>
                <c:pt idx="165">
                  <c:v>8095.84</c:v>
                </c:pt>
                <c:pt idx="166">
                  <c:v>8052.7</c:v>
                </c:pt>
                <c:pt idx="167">
                  <c:v>8096.8600000000024</c:v>
                </c:pt>
                <c:pt idx="168">
                  <c:v>8031.54</c:v>
                </c:pt>
                <c:pt idx="169">
                  <c:v>8030.56</c:v>
                </c:pt>
                <c:pt idx="170">
                  <c:v>7975.03</c:v>
                </c:pt>
                <c:pt idx="171">
                  <c:v>7988.57</c:v>
                </c:pt>
                <c:pt idx="172">
                  <c:v>8037.96</c:v>
                </c:pt>
                <c:pt idx="173">
                  <c:v>8034.14</c:v>
                </c:pt>
                <c:pt idx="174">
                  <c:v>8141.59</c:v>
                </c:pt>
                <c:pt idx="175">
                  <c:v>8188.63</c:v>
                </c:pt>
                <c:pt idx="176">
                  <c:v>8221.7900000000009</c:v>
                </c:pt>
                <c:pt idx="177">
                  <c:v>8216.41</c:v>
                </c:pt>
                <c:pt idx="178">
                  <c:v>8159.9699999999993</c:v>
                </c:pt>
                <c:pt idx="179">
                  <c:v>8156.8200000000024</c:v>
                </c:pt>
                <c:pt idx="180">
                  <c:v>8181.49</c:v>
                </c:pt>
                <c:pt idx="181">
                  <c:v>8147.34</c:v>
                </c:pt>
                <c:pt idx="182">
                  <c:v>8144.95</c:v>
                </c:pt>
                <c:pt idx="183">
                  <c:v>8249.9</c:v>
                </c:pt>
                <c:pt idx="184">
                  <c:v>8294.7900000000009</c:v>
                </c:pt>
                <c:pt idx="185">
                  <c:v>8303.99</c:v>
                </c:pt>
                <c:pt idx="186">
                  <c:v>8314.68</c:v>
                </c:pt>
                <c:pt idx="187">
                  <c:v>8355.26</c:v>
                </c:pt>
                <c:pt idx="188">
                  <c:v>8300.7099999999591</c:v>
                </c:pt>
                <c:pt idx="189">
                  <c:v>8338.8799999999246</c:v>
                </c:pt>
                <c:pt idx="190">
                  <c:v>8370.26</c:v>
                </c:pt>
                <c:pt idx="191">
                  <c:v>8346.39</c:v>
                </c:pt>
                <c:pt idx="192">
                  <c:v>8450.719999999983</c:v>
                </c:pt>
                <c:pt idx="193">
                  <c:v>8573.6400000000049</c:v>
                </c:pt>
                <c:pt idx="194">
                  <c:v>8755.8799999999246</c:v>
                </c:pt>
                <c:pt idx="195">
                  <c:v>8851.99</c:v>
                </c:pt>
                <c:pt idx="196">
                  <c:v>8846.39</c:v>
                </c:pt>
                <c:pt idx="197">
                  <c:v>8812.91</c:v>
                </c:pt>
                <c:pt idx="198">
                  <c:v>8939.19</c:v>
                </c:pt>
                <c:pt idx="199">
                  <c:v>8865.75</c:v>
                </c:pt>
                <c:pt idx="200">
                  <c:v>8844.219999999983</c:v>
                </c:pt>
                <c:pt idx="201">
                  <c:v>8892.83</c:v>
                </c:pt>
                <c:pt idx="202">
                  <c:v>8883.2099999999591</c:v>
                </c:pt>
                <c:pt idx="203">
                  <c:v>8939.49</c:v>
                </c:pt>
                <c:pt idx="204">
                  <c:v>8996.2000000000007</c:v>
                </c:pt>
                <c:pt idx="205">
                  <c:v>9068.98</c:v>
                </c:pt>
                <c:pt idx="206">
                  <c:v>9148.7800000000007</c:v>
                </c:pt>
                <c:pt idx="207">
                  <c:v>9188.31</c:v>
                </c:pt>
                <c:pt idx="208">
                  <c:v>9369.84</c:v>
                </c:pt>
                <c:pt idx="209">
                  <c:v>9384.7300000000068</c:v>
                </c:pt>
                <c:pt idx="210">
                  <c:v>9290.9499999999553</c:v>
                </c:pt>
                <c:pt idx="211">
                  <c:v>9354.41</c:v>
                </c:pt>
                <c:pt idx="212">
                  <c:v>9471.2999999999811</c:v>
                </c:pt>
                <c:pt idx="213">
                  <c:v>9417.32</c:v>
                </c:pt>
                <c:pt idx="214">
                  <c:v>9509.7300000000068</c:v>
                </c:pt>
                <c:pt idx="215">
                  <c:v>9485.3499999999494</c:v>
                </c:pt>
                <c:pt idx="216">
                  <c:v>9473.31</c:v>
                </c:pt>
                <c:pt idx="217">
                  <c:v>9585.9</c:v>
                </c:pt>
                <c:pt idx="218">
                  <c:v>9621.57</c:v>
                </c:pt>
                <c:pt idx="219">
                  <c:v>9744.06</c:v>
                </c:pt>
                <c:pt idx="220">
                  <c:v>9740.129999999981</c:v>
                </c:pt>
                <c:pt idx="221">
                  <c:v>9566.42</c:v>
                </c:pt>
                <c:pt idx="222">
                  <c:v>9162.2800000000007</c:v>
                </c:pt>
                <c:pt idx="223">
                  <c:v>9072.57</c:v>
                </c:pt>
                <c:pt idx="224">
                  <c:v>9287.25</c:v>
                </c:pt>
                <c:pt idx="225">
                  <c:v>8891.8799999999246</c:v>
                </c:pt>
                <c:pt idx="226">
                  <c:v>8950.57</c:v>
                </c:pt>
                <c:pt idx="227">
                  <c:v>9057.82</c:v>
                </c:pt>
                <c:pt idx="228">
                  <c:v>8941.7300000000068</c:v>
                </c:pt>
                <c:pt idx="229">
                  <c:v>8862.31</c:v>
                </c:pt>
                <c:pt idx="230">
                  <c:v>9099.4599999999191</c:v>
                </c:pt>
                <c:pt idx="231">
                  <c:v>9182.6</c:v>
                </c:pt>
                <c:pt idx="232">
                  <c:v>8931.31</c:v>
                </c:pt>
                <c:pt idx="233">
                  <c:v>8938.9599999999191</c:v>
                </c:pt>
                <c:pt idx="234">
                  <c:v>8910.99</c:v>
                </c:pt>
                <c:pt idx="235">
                  <c:v>8593.0400000000009</c:v>
                </c:pt>
                <c:pt idx="236">
                  <c:v>8201.3699999999226</c:v>
                </c:pt>
                <c:pt idx="237">
                  <c:v>8090.29</c:v>
                </c:pt>
                <c:pt idx="238">
                  <c:v>8515.6</c:v>
                </c:pt>
                <c:pt idx="239">
                  <c:v>8479.08</c:v>
                </c:pt>
                <c:pt idx="240">
                  <c:v>8493.4599999999191</c:v>
                </c:pt>
                <c:pt idx="241">
                  <c:v>8732.84</c:v>
                </c:pt>
                <c:pt idx="242">
                  <c:v>8690.09</c:v>
                </c:pt>
                <c:pt idx="243">
                  <c:v>8718.31</c:v>
                </c:pt>
                <c:pt idx="244">
                  <c:v>8727.5499999999811</c:v>
                </c:pt>
                <c:pt idx="245">
                  <c:v>8643.32</c:v>
                </c:pt>
                <c:pt idx="246">
                  <c:v>8771.2099999999591</c:v>
                </c:pt>
                <c:pt idx="247">
                  <c:v>8982.16</c:v>
                </c:pt>
              </c:numCache>
            </c:numRef>
          </c:val>
        </c:ser>
        <c:marker val="1"/>
        <c:axId val="54200192"/>
        <c:axId val="54201728"/>
      </c:lineChart>
      <c:catAx>
        <c:axId val="54200192"/>
        <c:scaling>
          <c:orientation val="minMax"/>
        </c:scaling>
        <c:axPos val="b"/>
        <c:tickLblPos val="nextTo"/>
        <c:crossAx val="54201728"/>
        <c:crosses val="autoZero"/>
        <c:auto val="1"/>
        <c:lblAlgn val="ctr"/>
        <c:lblOffset val="100"/>
      </c:catAx>
      <c:valAx>
        <c:axId val="54201728"/>
        <c:scaling>
          <c:orientation val="minMax"/>
          <c:max val="10000"/>
          <c:min val="4000"/>
        </c:scaling>
        <c:axPos val="l"/>
        <c:majorGridlines/>
        <c:numFmt formatCode="General" sourceLinked="1"/>
        <c:tickLblPos val="nextTo"/>
        <c:crossAx val="54200192"/>
        <c:crosses val="autoZero"/>
        <c:crossBetween val="between"/>
      </c:valAx>
    </c:plotArea>
    <c:legend>
      <c:legendPos val="b"/>
      <c:layout/>
    </c:legend>
    <c:plotVisOnly val="1"/>
  </c:chart>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5.0174759405074355E-2"/>
          <c:y val="6.8693081682880061E-2"/>
          <c:w val="0.81701968503937061"/>
          <c:h val="0.61783602501960944"/>
        </c:manualLayout>
      </c:layout>
      <c:lineChart>
        <c:grouping val="standard"/>
        <c:ser>
          <c:idx val="4"/>
          <c:order val="0"/>
          <c:tx>
            <c:strRef>
              <c:f>Sheet2!$A$8</c:f>
              <c:strCache>
                <c:ptCount val="1"/>
                <c:pt idx="0">
                  <c:v>2007-2008</c:v>
                </c:pt>
              </c:strCache>
            </c:strRef>
          </c:tx>
          <c:spPr>
            <a:ln>
              <a:solidFill>
                <a:srgbClr val="00B0F0"/>
              </a:solidFill>
            </a:ln>
          </c:spPr>
          <c:marker>
            <c:symbol val="none"/>
          </c:marker>
          <c:val>
            <c:numRef>
              <c:f>Sheet2!$B$8:$IQ$8</c:f>
              <c:numCache>
                <c:formatCode>General</c:formatCode>
                <c:ptCount val="250"/>
                <c:pt idx="0">
                  <c:v>8979.9599999999191</c:v>
                </c:pt>
                <c:pt idx="1">
                  <c:v>8922.98</c:v>
                </c:pt>
                <c:pt idx="2">
                  <c:v>8913.8499999999494</c:v>
                </c:pt>
                <c:pt idx="3">
                  <c:v>9017.08</c:v>
                </c:pt>
                <c:pt idx="4">
                  <c:v>9018.08</c:v>
                </c:pt>
                <c:pt idx="5">
                  <c:v>8937.58</c:v>
                </c:pt>
                <c:pt idx="6">
                  <c:v>9003.1200000000008</c:v>
                </c:pt>
                <c:pt idx="7">
                  <c:v>9018.1200000000008</c:v>
                </c:pt>
                <c:pt idx="8">
                  <c:v>8927.42</c:v>
                </c:pt>
                <c:pt idx="9">
                  <c:v>9031.629999999981</c:v>
                </c:pt>
                <c:pt idx="10">
                  <c:v>8899.91</c:v>
                </c:pt>
                <c:pt idx="11">
                  <c:v>8926.3799999999246</c:v>
                </c:pt>
                <c:pt idx="12">
                  <c:v>8983.0300000000007</c:v>
                </c:pt>
                <c:pt idx="13">
                  <c:v>9105.2800000000007</c:v>
                </c:pt>
                <c:pt idx="14">
                  <c:v>9257.4699999999248</c:v>
                </c:pt>
                <c:pt idx="15">
                  <c:v>9413.65</c:v>
                </c:pt>
                <c:pt idx="16">
                  <c:v>9411.9499999999553</c:v>
                </c:pt>
                <c:pt idx="17">
                  <c:v>9476.52</c:v>
                </c:pt>
                <c:pt idx="18">
                  <c:v>9488.5</c:v>
                </c:pt>
                <c:pt idx="19">
                  <c:v>9623.25</c:v>
                </c:pt>
                <c:pt idx="20">
                  <c:v>9700.07</c:v>
                </c:pt>
                <c:pt idx="21">
                  <c:v>9627.39</c:v>
                </c:pt>
                <c:pt idx="22">
                  <c:v>9617.26</c:v>
                </c:pt>
                <c:pt idx="23">
                  <c:v>9717.17</c:v>
                </c:pt>
                <c:pt idx="24">
                  <c:v>9639.83</c:v>
                </c:pt>
                <c:pt idx="25">
                  <c:v>9697.67</c:v>
                </c:pt>
                <c:pt idx="26">
                  <c:v>9496.4699999999248</c:v>
                </c:pt>
                <c:pt idx="27">
                  <c:v>9518.4499999999553</c:v>
                </c:pt>
                <c:pt idx="28">
                  <c:v>9592.4699999999248</c:v>
                </c:pt>
                <c:pt idx="29">
                  <c:v>9562.16</c:v>
                </c:pt>
                <c:pt idx="30">
                  <c:v>9637.07</c:v>
                </c:pt>
                <c:pt idx="31">
                  <c:v>9611.719999999983</c:v>
                </c:pt>
                <c:pt idx="32">
                  <c:v>9360.629999999981</c:v>
                </c:pt>
                <c:pt idx="33">
                  <c:v>9502.39</c:v>
                </c:pt>
                <c:pt idx="34">
                  <c:v>9442.6200000000008</c:v>
                </c:pt>
                <c:pt idx="35">
                  <c:v>9568.26</c:v>
                </c:pt>
                <c:pt idx="36">
                  <c:v>9631.51</c:v>
                </c:pt>
                <c:pt idx="37">
                  <c:v>9809.8799999999246</c:v>
                </c:pt>
                <c:pt idx="38">
                  <c:v>9757.93</c:v>
                </c:pt>
                <c:pt idx="39">
                  <c:v>9711.3699999999226</c:v>
                </c:pt>
                <c:pt idx="40">
                  <c:v>9598.2300000000068</c:v>
                </c:pt>
                <c:pt idx="41">
                  <c:v>9273.09</c:v>
                </c:pt>
                <c:pt idx="42">
                  <c:v>9308.6</c:v>
                </c:pt>
                <c:pt idx="43">
                  <c:v>9292.7999999999811</c:v>
                </c:pt>
                <c:pt idx="44">
                  <c:v>9300.219999999983</c:v>
                </c:pt>
                <c:pt idx="45">
                  <c:v>8937.58</c:v>
                </c:pt>
                <c:pt idx="46">
                  <c:v>8970.92</c:v>
                </c:pt>
                <c:pt idx="47">
                  <c:v>8670.61</c:v>
                </c:pt>
                <c:pt idx="48">
                  <c:v>8727.2099999999591</c:v>
                </c:pt>
                <c:pt idx="49">
                  <c:v>8942.93</c:v>
                </c:pt>
                <c:pt idx="50">
                  <c:v>8905.41</c:v>
                </c:pt>
                <c:pt idx="51">
                  <c:v>8764.82</c:v>
                </c:pt>
                <c:pt idx="52">
                  <c:v>8680.7099999999591</c:v>
                </c:pt>
                <c:pt idx="53">
                  <c:v>8680.8599999999133</c:v>
                </c:pt>
                <c:pt idx="54">
                  <c:v>8484.11</c:v>
                </c:pt>
                <c:pt idx="55">
                  <c:v>8499.3699999999226</c:v>
                </c:pt>
                <c:pt idx="56">
                  <c:v>8342.2000000000007</c:v>
                </c:pt>
                <c:pt idx="57">
                  <c:v>8528.33</c:v>
                </c:pt>
                <c:pt idx="58">
                  <c:v>8375.76</c:v>
                </c:pt>
                <c:pt idx="59">
                  <c:v>8276.26</c:v>
                </c:pt>
                <c:pt idx="60">
                  <c:v>8447.0300000000007</c:v>
                </c:pt>
                <c:pt idx="61">
                  <c:v>8586.4</c:v>
                </c:pt>
                <c:pt idx="62">
                  <c:v>8583.84</c:v>
                </c:pt>
                <c:pt idx="63">
                  <c:v>8651.2800000000007</c:v>
                </c:pt>
                <c:pt idx="64">
                  <c:v>8676.9499999999553</c:v>
                </c:pt>
                <c:pt idx="65">
                  <c:v>8694.41</c:v>
                </c:pt>
                <c:pt idx="66">
                  <c:v>8722.3799999999246</c:v>
                </c:pt>
                <c:pt idx="67">
                  <c:v>8598.0300000000007</c:v>
                </c:pt>
                <c:pt idx="68">
                  <c:v>8638.33</c:v>
                </c:pt>
                <c:pt idx="69">
                  <c:v>8490.84</c:v>
                </c:pt>
                <c:pt idx="70">
                  <c:v>8187.95</c:v>
                </c:pt>
                <c:pt idx="71">
                  <c:v>8118.08</c:v>
                </c:pt>
                <c:pt idx="72">
                  <c:v>7830.85</c:v>
                </c:pt>
                <c:pt idx="73">
                  <c:v>7807.39</c:v>
                </c:pt>
                <c:pt idx="74">
                  <c:v>8014.31</c:v>
                </c:pt>
                <c:pt idx="75">
                  <c:v>7857.08</c:v>
                </c:pt>
                <c:pt idx="76">
                  <c:v>7941.44</c:v>
                </c:pt>
                <c:pt idx="77">
                  <c:v>8135.48</c:v>
                </c:pt>
                <c:pt idx="78">
                  <c:v>8167.07</c:v>
                </c:pt>
                <c:pt idx="79">
                  <c:v>8156.39</c:v>
                </c:pt>
                <c:pt idx="80">
                  <c:v>8313.719999999983</c:v>
                </c:pt>
                <c:pt idx="81">
                  <c:v>8396.9499999999553</c:v>
                </c:pt>
                <c:pt idx="82">
                  <c:v>8506.2800000000007</c:v>
                </c:pt>
                <c:pt idx="83">
                  <c:v>8323.0499999999811</c:v>
                </c:pt>
                <c:pt idx="84">
                  <c:v>8184.2</c:v>
                </c:pt>
                <c:pt idx="85">
                  <c:v>8221.1</c:v>
                </c:pt>
                <c:pt idx="86">
                  <c:v>7883.37</c:v>
                </c:pt>
                <c:pt idx="87">
                  <c:v>7962.91</c:v>
                </c:pt>
                <c:pt idx="88">
                  <c:v>8085.06</c:v>
                </c:pt>
                <c:pt idx="89">
                  <c:v>8057.2699999999995</c:v>
                </c:pt>
                <c:pt idx="90">
                  <c:v>8029.31</c:v>
                </c:pt>
                <c:pt idx="91">
                  <c:v>8173.41</c:v>
                </c:pt>
                <c:pt idx="92">
                  <c:v>8428.84</c:v>
                </c:pt>
                <c:pt idx="93">
                  <c:v>8179.54</c:v>
                </c:pt>
                <c:pt idx="94">
                  <c:v>8101.63</c:v>
                </c:pt>
                <c:pt idx="95">
                  <c:v>8184.6500000000024</c:v>
                </c:pt>
                <c:pt idx="96">
                  <c:v>8110.2</c:v>
                </c:pt>
                <c:pt idx="97">
                  <c:v>7581.96</c:v>
                </c:pt>
                <c:pt idx="98">
                  <c:v>7408.4</c:v>
                </c:pt>
                <c:pt idx="99">
                  <c:v>7517.05</c:v>
                </c:pt>
                <c:pt idx="100">
                  <c:v>7739.59</c:v>
                </c:pt>
                <c:pt idx="101">
                  <c:v>7485.79</c:v>
                </c:pt>
                <c:pt idx="102">
                  <c:v>7576.42</c:v>
                </c:pt>
                <c:pt idx="103">
                  <c:v>7543.5</c:v>
                </c:pt>
                <c:pt idx="104">
                  <c:v>7521.13</c:v>
                </c:pt>
                <c:pt idx="105">
                  <c:v>7673.99</c:v>
                </c:pt>
                <c:pt idx="106">
                  <c:v>7553.3</c:v>
                </c:pt>
                <c:pt idx="107">
                  <c:v>7550.55</c:v>
                </c:pt>
                <c:pt idx="108">
                  <c:v>7865.28</c:v>
                </c:pt>
                <c:pt idx="109">
                  <c:v>7876.37</c:v>
                </c:pt>
                <c:pt idx="110">
                  <c:v>7890.9</c:v>
                </c:pt>
                <c:pt idx="111">
                  <c:v>8024.41</c:v>
                </c:pt>
                <c:pt idx="112">
                  <c:v>7894.4699999999993</c:v>
                </c:pt>
                <c:pt idx="113">
                  <c:v>8085.93</c:v>
                </c:pt>
                <c:pt idx="114">
                  <c:v>8108.71</c:v>
                </c:pt>
                <c:pt idx="115">
                  <c:v>8286.31</c:v>
                </c:pt>
                <c:pt idx="116">
                  <c:v>8307.67</c:v>
                </c:pt>
                <c:pt idx="117">
                  <c:v>8462.08</c:v>
                </c:pt>
                <c:pt idx="118">
                  <c:v>8412.76</c:v>
                </c:pt>
                <c:pt idx="119">
                  <c:v>8262.8699999999226</c:v>
                </c:pt>
                <c:pt idx="120">
                  <c:v>8470.11</c:v>
                </c:pt>
                <c:pt idx="121">
                  <c:v>8483.9499999999553</c:v>
                </c:pt>
                <c:pt idx="122">
                  <c:v>8658.6400000000049</c:v>
                </c:pt>
                <c:pt idx="123">
                  <c:v>8531.3799999999246</c:v>
                </c:pt>
                <c:pt idx="124">
                  <c:v>8299.3699999999226</c:v>
                </c:pt>
                <c:pt idx="125">
                  <c:v>8381.6</c:v>
                </c:pt>
                <c:pt idx="126">
                  <c:v>8435.2999999999811</c:v>
                </c:pt>
                <c:pt idx="127">
                  <c:v>8210.99</c:v>
                </c:pt>
                <c:pt idx="128">
                  <c:v>8161.39</c:v>
                </c:pt>
                <c:pt idx="129">
                  <c:v>8005.46</c:v>
                </c:pt>
                <c:pt idx="130">
                  <c:v>8057.8200000000024</c:v>
                </c:pt>
                <c:pt idx="131">
                  <c:v>8179.35</c:v>
                </c:pt>
                <c:pt idx="132">
                  <c:v>8337.6200000000008</c:v>
                </c:pt>
                <c:pt idx="133">
                  <c:v>8524.99</c:v>
                </c:pt>
                <c:pt idx="134">
                  <c:v>8865.3499999999494</c:v>
                </c:pt>
                <c:pt idx="135">
                  <c:v>8795.09</c:v>
                </c:pt>
                <c:pt idx="136">
                  <c:v>8768.02</c:v>
                </c:pt>
                <c:pt idx="137">
                  <c:v>8605.9499999999553</c:v>
                </c:pt>
                <c:pt idx="138">
                  <c:v>8623.48</c:v>
                </c:pt>
                <c:pt idx="139">
                  <c:v>8572.59</c:v>
                </c:pt>
                <c:pt idx="140">
                  <c:v>8419.719999999983</c:v>
                </c:pt>
                <c:pt idx="141">
                  <c:v>8605.32</c:v>
                </c:pt>
                <c:pt idx="142">
                  <c:v>8596.34</c:v>
                </c:pt>
                <c:pt idx="143">
                  <c:v>8729.7900000000009</c:v>
                </c:pt>
                <c:pt idx="144">
                  <c:v>8672.8499999999494</c:v>
                </c:pt>
                <c:pt idx="145">
                  <c:v>8667.93</c:v>
                </c:pt>
                <c:pt idx="146">
                  <c:v>8829.4</c:v>
                </c:pt>
                <c:pt idx="147">
                  <c:v>8909.58</c:v>
                </c:pt>
                <c:pt idx="148">
                  <c:v>8892.68</c:v>
                </c:pt>
                <c:pt idx="149">
                  <c:v>8924.7800000000007</c:v>
                </c:pt>
                <c:pt idx="150">
                  <c:v>9066.0400000000009</c:v>
                </c:pt>
                <c:pt idx="151">
                  <c:v>9090.43</c:v>
                </c:pt>
                <c:pt idx="152">
                  <c:v>9074.34</c:v>
                </c:pt>
                <c:pt idx="153">
                  <c:v>9083.32</c:v>
                </c:pt>
                <c:pt idx="154">
                  <c:v>9037.25</c:v>
                </c:pt>
                <c:pt idx="155">
                  <c:v>9008.49</c:v>
                </c:pt>
                <c:pt idx="156">
                  <c:v>8990.33</c:v>
                </c:pt>
                <c:pt idx="157">
                  <c:v>8947.83</c:v>
                </c:pt>
                <c:pt idx="158">
                  <c:v>9079.6</c:v>
                </c:pt>
                <c:pt idx="159">
                  <c:v>8891.7400000000089</c:v>
                </c:pt>
                <c:pt idx="160">
                  <c:v>8919.92</c:v>
                </c:pt>
                <c:pt idx="161">
                  <c:v>8963.629999999981</c:v>
                </c:pt>
                <c:pt idx="162">
                  <c:v>8837.07</c:v>
                </c:pt>
                <c:pt idx="163">
                  <c:v>8857.3699999999226</c:v>
                </c:pt>
                <c:pt idx="164">
                  <c:v>8926.34</c:v>
                </c:pt>
                <c:pt idx="165">
                  <c:v>8866.6200000000008</c:v>
                </c:pt>
                <c:pt idx="166">
                  <c:v>8792.39</c:v>
                </c:pt>
                <c:pt idx="167">
                  <c:v>8830.0499999999811</c:v>
                </c:pt>
                <c:pt idx="168">
                  <c:v>8989.5300000000007</c:v>
                </c:pt>
                <c:pt idx="169">
                  <c:v>9018.42</c:v>
                </c:pt>
                <c:pt idx="170">
                  <c:v>9157.18</c:v>
                </c:pt>
                <c:pt idx="171">
                  <c:v>9197.41</c:v>
                </c:pt>
                <c:pt idx="172">
                  <c:v>9295.2000000000007</c:v>
                </c:pt>
                <c:pt idx="173">
                  <c:v>9068.89</c:v>
                </c:pt>
                <c:pt idx="174">
                  <c:v>9015.57</c:v>
                </c:pt>
                <c:pt idx="175">
                  <c:v>9008.0300000000007</c:v>
                </c:pt>
                <c:pt idx="176">
                  <c:v>8834.7300000000068</c:v>
                </c:pt>
                <c:pt idx="177">
                  <c:v>8707.83</c:v>
                </c:pt>
                <c:pt idx="178">
                  <c:v>8778.39</c:v>
                </c:pt>
                <c:pt idx="179">
                  <c:v>8665.7300000000068</c:v>
                </c:pt>
                <c:pt idx="180">
                  <c:v>8684.92</c:v>
                </c:pt>
                <c:pt idx="181">
                  <c:v>8619.08</c:v>
                </c:pt>
                <c:pt idx="182">
                  <c:v>8724.4699999999248</c:v>
                </c:pt>
                <c:pt idx="183">
                  <c:v>8579.43</c:v>
                </c:pt>
                <c:pt idx="184">
                  <c:v>8627.7999999999811</c:v>
                </c:pt>
                <c:pt idx="185">
                  <c:v>8738.4599999999191</c:v>
                </c:pt>
                <c:pt idx="186">
                  <c:v>8745.3499999999494</c:v>
                </c:pt>
                <c:pt idx="187">
                  <c:v>8587.9599999999191</c:v>
                </c:pt>
                <c:pt idx="188">
                  <c:v>8370</c:v>
                </c:pt>
                <c:pt idx="189">
                  <c:v>8345.59</c:v>
                </c:pt>
                <c:pt idx="190">
                  <c:v>8062.31</c:v>
                </c:pt>
                <c:pt idx="191">
                  <c:v>8105.59</c:v>
                </c:pt>
                <c:pt idx="192">
                  <c:v>8169.7699999999995</c:v>
                </c:pt>
                <c:pt idx="193">
                  <c:v>8201.7900000000009</c:v>
                </c:pt>
                <c:pt idx="194">
                  <c:v>8217.58</c:v>
                </c:pt>
                <c:pt idx="195">
                  <c:v>8047.74</c:v>
                </c:pt>
                <c:pt idx="196">
                  <c:v>7902.44</c:v>
                </c:pt>
                <c:pt idx="197">
                  <c:v>7876.49</c:v>
                </c:pt>
                <c:pt idx="198">
                  <c:v>7738.1200000000044</c:v>
                </c:pt>
                <c:pt idx="199">
                  <c:v>7855.06</c:v>
                </c:pt>
                <c:pt idx="200">
                  <c:v>7811.8</c:v>
                </c:pt>
                <c:pt idx="201">
                  <c:v>7548.76</c:v>
                </c:pt>
                <c:pt idx="202">
                  <c:v>7523.54</c:v>
                </c:pt>
                <c:pt idx="203">
                  <c:v>7407.98</c:v>
                </c:pt>
                <c:pt idx="204">
                  <c:v>7353.8600000000024</c:v>
                </c:pt>
                <c:pt idx="205">
                  <c:v>7394.1</c:v>
                </c:pt>
                <c:pt idx="206">
                  <c:v>7228.41</c:v>
                </c:pt>
                <c:pt idx="207">
                  <c:v>7341.1100000000024</c:v>
                </c:pt>
                <c:pt idx="208">
                  <c:v>7051.85</c:v>
                </c:pt>
                <c:pt idx="209">
                  <c:v>7048.25</c:v>
                </c:pt>
                <c:pt idx="210">
                  <c:v>7075.6500000000024</c:v>
                </c:pt>
                <c:pt idx="211">
                  <c:v>7244.76</c:v>
                </c:pt>
                <c:pt idx="212">
                  <c:v>7156.96</c:v>
                </c:pt>
                <c:pt idx="213">
                  <c:v>6834.24</c:v>
                </c:pt>
                <c:pt idx="214">
                  <c:v>6710.64</c:v>
                </c:pt>
                <c:pt idx="215">
                  <c:v>6974.51</c:v>
                </c:pt>
                <c:pt idx="216">
                  <c:v>6815.3200000000024</c:v>
                </c:pt>
                <c:pt idx="217">
                  <c:v>7085.67</c:v>
                </c:pt>
                <c:pt idx="218">
                  <c:v>7065.6500000000024</c:v>
                </c:pt>
                <c:pt idx="219">
                  <c:v>7309.83</c:v>
                </c:pt>
                <c:pt idx="220">
                  <c:v>7368.08</c:v>
                </c:pt>
                <c:pt idx="221">
                  <c:v>7233.6200000000044</c:v>
                </c:pt>
                <c:pt idx="222">
                  <c:v>7014.4699999999993</c:v>
                </c:pt>
                <c:pt idx="223">
                  <c:v>7070.35</c:v>
                </c:pt>
                <c:pt idx="224">
                  <c:v>7024.06</c:v>
                </c:pt>
                <c:pt idx="225">
                  <c:v>7002.54</c:v>
                </c:pt>
                <c:pt idx="226">
                  <c:v>6977.3600000000024</c:v>
                </c:pt>
                <c:pt idx="227">
                  <c:v>6813.4</c:v>
                </c:pt>
                <c:pt idx="228">
                  <c:v>7026.24</c:v>
                </c:pt>
                <c:pt idx="229">
                  <c:v>7024.58</c:v>
                </c:pt>
                <c:pt idx="230">
                  <c:v>7209.04</c:v>
                </c:pt>
                <c:pt idx="231">
                  <c:v>7325.6200000000044</c:v>
                </c:pt>
                <c:pt idx="232">
                  <c:v>7293.8</c:v>
                </c:pt>
                <c:pt idx="233">
                  <c:v>7292.34</c:v>
                </c:pt>
                <c:pt idx="234">
                  <c:v>7326.07</c:v>
                </c:pt>
                <c:pt idx="235">
                  <c:v>7196.5</c:v>
                </c:pt>
                <c:pt idx="236">
                  <c:v>7000.74</c:v>
                </c:pt>
                <c:pt idx="237">
                  <c:v>6978.6</c:v>
                </c:pt>
                <c:pt idx="238">
                  <c:v>7040.9</c:v>
                </c:pt>
                <c:pt idx="239">
                  <c:v>6918.48</c:v>
                </c:pt>
                <c:pt idx="240">
                  <c:v>6911.64</c:v>
                </c:pt>
                <c:pt idx="241">
                  <c:v>7030.72</c:v>
                </c:pt>
                <c:pt idx="242">
                  <c:v>6964.6</c:v>
                </c:pt>
                <c:pt idx="243">
                  <c:v>7080.9699999999993</c:v>
                </c:pt>
                <c:pt idx="244">
                  <c:v>7033.37</c:v>
                </c:pt>
                <c:pt idx="245">
                  <c:v>7046.1100000000024</c:v>
                </c:pt>
              </c:numCache>
            </c:numRef>
          </c:val>
        </c:ser>
        <c:marker val="1"/>
        <c:axId val="54221440"/>
        <c:axId val="52945280"/>
      </c:lineChart>
      <c:catAx>
        <c:axId val="54221440"/>
        <c:scaling>
          <c:orientation val="minMax"/>
        </c:scaling>
        <c:axPos val="b"/>
        <c:tickLblPos val="nextTo"/>
        <c:crossAx val="52945280"/>
        <c:crosses val="autoZero"/>
        <c:auto val="1"/>
        <c:lblAlgn val="ctr"/>
        <c:lblOffset val="100"/>
      </c:catAx>
      <c:valAx>
        <c:axId val="52945280"/>
        <c:scaling>
          <c:orientation val="minMax"/>
          <c:max val="10000"/>
          <c:min val="4000"/>
        </c:scaling>
        <c:axPos val="l"/>
        <c:majorGridlines/>
        <c:numFmt formatCode="General" sourceLinked="1"/>
        <c:tickLblPos val="nextTo"/>
        <c:crossAx val="54221440"/>
        <c:crosses val="autoZero"/>
        <c:crossBetween val="between"/>
      </c:valAx>
    </c:plotArea>
    <c:legend>
      <c:legendPos val="b"/>
      <c:layout/>
    </c:legend>
    <c:plotVisOnly val="1"/>
  </c:chart>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lineChart>
        <c:grouping val="standard"/>
        <c:ser>
          <c:idx val="5"/>
          <c:order val="0"/>
          <c:tx>
            <c:strRef>
              <c:f>Sheet2!$A$9</c:f>
              <c:strCache>
                <c:ptCount val="1"/>
                <c:pt idx="0">
                  <c:v>2008-2009</c:v>
                </c:pt>
              </c:strCache>
            </c:strRef>
          </c:tx>
          <c:spPr>
            <a:ln>
              <a:solidFill>
                <a:srgbClr val="C09B00"/>
              </a:solidFill>
            </a:ln>
          </c:spPr>
          <c:marker>
            <c:symbol val="none"/>
          </c:marker>
          <c:val>
            <c:numRef>
              <c:f>Sheet2!$B$9:$IQ$9</c:f>
              <c:numCache>
                <c:formatCode>General</c:formatCode>
                <c:ptCount val="250"/>
                <c:pt idx="0">
                  <c:v>6813.09</c:v>
                </c:pt>
                <c:pt idx="1">
                  <c:v>6699.8200000000024</c:v>
                </c:pt>
                <c:pt idx="2">
                  <c:v>6584.93</c:v>
                </c:pt>
                <c:pt idx="3">
                  <c:v>6412.63</c:v>
                </c:pt>
                <c:pt idx="4">
                  <c:v>6307.28</c:v>
                </c:pt>
                <c:pt idx="5">
                  <c:v>6658.6900000000014</c:v>
                </c:pt>
                <c:pt idx="6">
                  <c:v>6424.7699999999995</c:v>
                </c:pt>
                <c:pt idx="7">
                  <c:v>6458.01</c:v>
                </c:pt>
                <c:pt idx="8">
                  <c:v>6251.95</c:v>
                </c:pt>
                <c:pt idx="9">
                  <c:v>6310.68</c:v>
                </c:pt>
                <c:pt idx="10">
                  <c:v>6052.45</c:v>
                </c:pt>
                <c:pt idx="11">
                  <c:v>5756.59</c:v>
                </c:pt>
                <c:pt idx="12">
                  <c:v>5800.87</c:v>
                </c:pt>
                <c:pt idx="13">
                  <c:v>5641.95</c:v>
                </c:pt>
                <c:pt idx="14">
                  <c:v>5970.38</c:v>
                </c:pt>
                <c:pt idx="15">
                  <c:v>6110.6</c:v>
                </c:pt>
                <c:pt idx="16">
                  <c:v>6182.21</c:v>
                </c:pt>
                <c:pt idx="17">
                  <c:v>6132.6</c:v>
                </c:pt>
                <c:pt idx="18">
                  <c:v>6060.83</c:v>
                </c:pt>
                <c:pt idx="19">
                  <c:v>5929.63</c:v>
                </c:pt>
                <c:pt idx="20">
                  <c:v>5719.28</c:v>
                </c:pt>
                <c:pt idx="21">
                  <c:v>5764.01</c:v>
                </c:pt>
                <c:pt idx="22">
                  <c:v>5703.72</c:v>
                </c:pt>
                <c:pt idx="23">
                  <c:v>5742.23</c:v>
                </c:pt>
                <c:pt idx="24">
                  <c:v>5505.7</c:v>
                </c:pt>
                <c:pt idx="25">
                  <c:v>5524.6600000000044</c:v>
                </c:pt>
                <c:pt idx="26">
                  <c:v>5206.4000000000005</c:v>
                </c:pt>
                <c:pt idx="27">
                  <c:v>5130.71</c:v>
                </c:pt>
                <c:pt idx="28">
                  <c:v>5020.4399999999996</c:v>
                </c:pt>
                <c:pt idx="29">
                  <c:v>5291.56</c:v>
                </c:pt>
                <c:pt idx="30">
                  <c:v>5246.26</c:v>
                </c:pt>
                <c:pt idx="31">
                  <c:v>5075.9699999999993</c:v>
                </c:pt>
                <c:pt idx="32">
                  <c:v>4960.4000000000005</c:v>
                </c:pt>
                <c:pt idx="33">
                  <c:v>4931.84</c:v>
                </c:pt>
                <c:pt idx="34">
                  <c:v>4942.72</c:v>
                </c:pt>
                <c:pt idx="35">
                  <c:v>4862.59</c:v>
                </c:pt>
                <c:pt idx="36">
                  <c:v>4730.51</c:v>
                </c:pt>
                <c:pt idx="37">
                  <c:v>4579.6200000000044</c:v>
                </c:pt>
                <c:pt idx="38">
                  <c:v>4366.87</c:v>
                </c:pt>
                <c:pt idx="39">
                  <c:v>4399.9699999999993</c:v>
                </c:pt>
                <c:pt idx="40">
                  <c:v>4406.5200000000004</c:v>
                </c:pt>
                <c:pt idx="41">
                  <c:v>4683.6400000000003</c:v>
                </c:pt>
                <c:pt idx="42">
                  <c:v>4870.6600000000044</c:v>
                </c:pt>
                <c:pt idx="43">
                  <c:v>4995.0600000000004</c:v>
                </c:pt>
                <c:pt idx="44">
                  <c:v>4992.63</c:v>
                </c:pt>
                <c:pt idx="45">
                  <c:v>4978.26</c:v>
                </c:pt>
                <c:pt idx="46">
                  <c:v>4694.1200000000044</c:v>
                </c:pt>
                <c:pt idx="47">
                  <c:v>4742.33</c:v>
                </c:pt>
                <c:pt idx="48">
                  <c:v>4740.2699999999995</c:v>
                </c:pt>
                <c:pt idx="49">
                  <c:v>4638.57</c:v>
                </c:pt>
                <c:pt idx="50">
                  <c:v>4615.57</c:v>
                </c:pt>
                <c:pt idx="51">
                  <c:v>4437.83</c:v>
                </c:pt>
                <c:pt idx="52">
                  <c:v>4452.7</c:v>
                </c:pt>
                <c:pt idx="53">
                  <c:v>4439.8</c:v>
                </c:pt>
                <c:pt idx="54">
                  <c:v>4305.18</c:v>
                </c:pt>
                <c:pt idx="55">
                  <c:v>4284.09</c:v>
                </c:pt>
                <c:pt idx="56">
                  <c:v>4089.9300000000012</c:v>
                </c:pt>
                <c:pt idx="57">
                  <c:v>4171.1000000000004</c:v>
                </c:pt>
                <c:pt idx="58">
                  <c:v>4160.54</c:v>
                </c:pt>
                <c:pt idx="59">
                  <c:v>4266.49</c:v>
                </c:pt>
                <c:pt idx="60">
                  <c:v>4271.8</c:v>
                </c:pt>
                <c:pt idx="61">
                  <c:v>4453.75</c:v>
                </c:pt>
                <c:pt idx="62">
                  <c:v>4460.49</c:v>
                </c:pt>
                <c:pt idx="63">
                  <c:v>4518.43</c:v>
                </c:pt>
                <c:pt idx="64">
                  <c:v>4356.9800000000005</c:v>
                </c:pt>
                <c:pt idx="65">
                  <c:v>4307.26</c:v>
                </c:pt>
                <c:pt idx="66">
                  <c:v>4254.96</c:v>
                </c:pt>
                <c:pt idx="67">
                  <c:v>4225.07</c:v>
                </c:pt>
                <c:pt idx="68">
                  <c:v>4418.33</c:v>
                </c:pt>
                <c:pt idx="69">
                  <c:v>4472.6600000000044</c:v>
                </c:pt>
                <c:pt idx="70">
                  <c:v>4658.87</c:v>
                </c:pt>
                <c:pt idx="71">
                  <c:v>4655.57</c:v>
                </c:pt>
                <c:pt idx="72">
                  <c:v>4481.2699999999995</c:v>
                </c:pt>
                <c:pt idx="73">
                  <c:v>4613.72</c:v>
                </c:pt>
                <c:pt idx="74">
                  <c:v>4616.8900000000003</c:v>
                </c:pt>
                <c:pt idx="75">
                  <c:v>4648.0200000000004</c:v>
                </c:pt>
                <c:pt idx="76">
                  <c:v>4694.8100000000004</c:v>
                </c:pt>
                <c:pt idx="77">
                  <c:v>4694.5200000000004</c:v>
                </c:pt>
                <c:pt idx="78">
                  <c:v>4535.54</c:v>
                </c:pt>
                <c:pt idx="79">
                  <c:v>4405.8600000000024</c:v>
                </c:pt>
                <c:pt idx="80">
                  <c:v>4423.09</c:v>
                </c:pt>
                <c:pt idx="81">
                  <c:v>4413.45</c:v>
                </c:pt>
                <c:pt idx="82">
                  <c:v>4425.08</c:v>
                </c:pt>
                <c:pt idx="83">
                  <c:v>4416.1600000000044</c:v>
                </c:pt>
                <c:pt idx="84">
                  <c:v>4589.04</c:v>
                </c:pt>
                <c:pt idx="85">
                  <c:v>4591.22</c:v>
                </c:pt>
                <c:pt idx="86">
                  <c:v>4698.3100000000004</c:v>
                </c:pt>
                <c:pt idx="87">
                  <c:v>4727.26</c:v>
                </c:pt>
                <c:pt idx="88">
                  <c:v>4789.84</c:v>
                </c:pt>
                <c:pt idx="89">
                  <c:v>4535.79</c:v>
                </c:pt>
                <c:pt idx="90">
                  <c:v>4502.74</c:v>
                </c:pt>
                <c:pt idx="91">
                  <c:v>4467.53</c:v>
                </c:pt>
                <c:pt idx="92">
                  <c:v>4453.9000000000005</c:v>
                </c:pt>
                <c:pt idx="93">
                  <c:v>4532.3600000000024</c:v>
                </c:pt>
                <c:pt idx="94">
                  <c:v>4521.4699999999993</c:v>
                </c:pt>
                <c:pt idx="95">
                  <c:v>4320.7699999999995</c:v>
                </c:pt>
                <c:pt idx="96">
                  <c:v>4353.7</c:v>
                </c:pt>
                <c:pt idx="97">
                  <c:v>4366.1000000000004</c:v>
                </c:pt>
                <c:pt idx="98">
                  <c:v>4366.76</c:v>
                </c:pt>
                <c:pt idx="99">
                  <c:v>4242.6100000000024</c:v>
                </c:pt>
                <c:pt idx="100">
                  <c:v>4247.9699999999993</c:v>
                </c:pt>
                <c:pt idx="101">
                  <c:v>4259.9800000000005</c:v>
                </c:pt>
                <c:pt idx="102">
                  <c:v>4372.8100000000004</c:v>
                </c:pt>
                <c:pt idx="103">
                  <c:v>4389.9699999999993</c:v>
                </c:pt>
                <c:pt idx="104">
                  <c:v>4363.25</c:v>
                </c:pt>
                <c:pt idx="105">
                  <c:v>4471.25</c:v>
                </c:pt>
                <c:pt idx="106">
                  <c:v>4494.59</c:v>
                </c:pt>
                <c:pt idx="107">
                  <c:v>4526.1000000000004</c:v>
                </c:pt>
                <c:pt idx="108">
                  <c:v>4575.95</c:v>
                </c:pt>
                <c:pt idx="109">
                  <c:v>4466.42</c:v>
                </c:pt>
                <c:pt idx="110">
                  <c:v>4592.5</c:v>
                </c:pt>
                <c:pt idx="111">
                  <c:v>4591.26</c:v>
                </c:pt>
                <c:pt idx="112">
                  <c:v>4491.78</c:v>
                </c:pt>
                <c:pt idx="113">
                  <c:v>4498.37</c:v>
                </c:pt>
                <c:pt idx="114">
                  <c:v>4528.87</c:v>
                </c:pt>
                <c:pt idx="115">
                  <c:v>4436.9399999999996</c:v>
                </c:pt>
                <c:pt idx="116">
                  <c:v>4477.78</c:v>
                </c:pt>
                <c:pt idx="117">
                  <c:v>4430.18</c:v>
                </c:pt>
                <c:pt idx="118">
                  <c:v>4493.74</c:v>
                </c:pt>
                <c:pt idx="119">
                  <c:v>4518.5600000000004</c:v>
                </c:pt>
                <c:pt idx="120">
                  <c:v>4557.1500000000024</c:v>
                </c:pt>
                <c:pt idx="121">
                  <c:v>4425.83</c:v>
                </c:pt>
                <c:pt idx="122">
                  <c:v>4435.34</c:v>
                </c:pt>
                <c:pt idx="123">
                  <c:v>4541.42</c:v>
                </c:pt>
                <c:pt idx="124">
                  <c:v>4637.2</c:v>
                </c:pt>
                <c:pt idx="125">
                  <c:v>4653.63</c:v>
                </c:pt>
                <c:pt idx="126">
                  <c:v>4628.24</c:v>
                </c:pt>
                <c:pt idx="127">
                  <c:v>4671.0200000000004</c:v>
                </c:pt>
                <c:pt idx="128">
                  <c:v>4759.96</c:v>
                </c:pt>
                <c:pt idx="129">
                  <c:v>4754.6500000000024</c:v>
                </c:pt>
                <c:pt idx="130">
                  <c:v>4897.3900000000003</c:v>
                </c:pt>
                <c:pt idx="131">
                  <c:v>4971.3200000000024</c:v>
                </c:pt>
                <c:pt idx="132">
                  <c:v>5041.3900000000003</c:v>
                </c:pt>
                <c:pt idx="133">
                  <c:v>5047.54</c:v>
                </c:pt>
                <c:pt idx="134">
                  <c:v>5035.93</c:v>
                </c:pt>
                <c:pt idx="135">
                  <c:v>4961.6200000000044</c:v>
                </c:pt>
                <c:pt idx="136">
                  <c:v>5124.18</c:v>
                </c:pt>
                <c:pt idx="137">
                  <c:v>5242.18</c:v>
                </c:pt>
                <c:pt idx="138">
                  <c:v>5346.38</c:v>
                </c:pt>
                <c:pt idx="139">
                  <c:v>5386.56</c:v>
                </c:pt>
                <c:pt idx="140">
                  <c:v>5390.7</c:v>
                </c:pt>
                <c:pt idx="141">
                  <c:v>5206.05</c:v>
                </c:pt>
                <c:pt idx="142">
                  <c:v>5210.84</c:v>
                </c:pt>
                <c:pt idx="143">
                  <c:v>5314.45</c:v>
                </c:pt>
                <c:pt idx="144">
                  <c:v>5473.78</c:v>
                </c:pt>
                <c:pt idx="145">
                  <c:v>5529.63</c:v>
                </c:pt>
                <c:pt idx="146">
                  <c:v>5556.22</c:v>
                </c:pt>
                <c:pt idx="147">
                  <c:v>5576.85</c:v>
                </c:pt>
                <c:pt idx="148">
                  <c:v>5443.56</c:v>
                </c:pt>
                <c:pt idx="149">
                  <c:v>5667.8</c:v>
                </c:pt>
                <c:pt idx="150">
                  <c:v>5781.96</c:v>
                </c:pt>
                <c:pt idx="151">
                  <c:v>5857.64</c:v>
                </c:pt>
                <c:pt idx="152">
                  <c:v>5892.68</c:v>
                </c:pt>
                <c:pt idx="153">
                  <c:v>5875.1900000000014</c:v>
                </c:pt>
                <c:pt idx="154">
                  <c:v>5997.17</c:v>
                </c:pt>
                <c:pt idx="155">
                  <c:v>5755.38</c:v>
                </c:pt>
                <c:pt idx="156">
                  <c:v>5781.6600000000044</c:v>
                </c:pt>
                <c:pt idx="157">
                  <c:v>5881.41</c:v>
                </c:pt>
                <c:pt idx="158">
                  <c:v>5886.1100000000024</c:v>
                </c:pt>
                <c:pt idx="159">
                  <c:v>5875.24</c:v>
                </c:pt>
                <c:pt idx="160">
                  <c:v>5880.7699999999995</c:v>
                </c:pt>
                <c:pt idx="161">
                  <c:v>5705.05</c:v>
                </c:pt>
                <c:pt idx="162">
                  <c:v>5596.73</c:v>
                </c:pt>
                <c:pt idx="163">
                  <c:v>5614.06</c:v>
                </c:pt>
                <c:pt idx="164">
                  <c:v>5992.57</c:v>
                </c:pt>
                <c:pt idx="165">
                  <c:v>6330.4</c:v>
                </c:pt>
                <c:pt idx="166">
                  <c:v>6379.94</c:v>
                </c:pt>
                <c:pt idx="167">
                  <c:v>6566.7</c:v>
                </c:pt>
                <c:pt idx="168">
                  <c:v>6572.87</c:v>
                </c:pt>
                <c:pt idx="169">
                  <c:v>6583.87</c:v>
                </c:pt>
                <c:pt idx="170">
                  <c:v>6647.5</c:v>
                </c:pt>
                <c:pt idx="171">
                  <c:v>6432.55</c:v>
                </c:pt>
                <c:pt idx="172">
                  <c:v>6485.14</c:v>
                </c:pt>
                <c:pt idx="173">
                  <c:v>6364.17</c:v>
                </c:pt>
                <c:pt idx="174">
                  <c:v>6489.09</c:v>
                </c:pt>
                <c:pt idx="175">
                  <c:v>6577.81</c:v>
                </c:pt>
                <c:pt idx="176">
                  <c:v>6655.59</c:v>
                </c:pt>
                <c:pt idx="177">
                  <c:v>6703.6200000000044</c:v>
                </c:pt>
                <c:pt idx="178">
                  <c:v>6718.81</c:v>
                </c:pt>
                <c:pt idx="179">
                  <c:v>6737.29</c:v>
                </c:pt>
                <c:pt idx="180">
                  <c:v>6734.46</c:v>
                </c:pt>
                <c:pt idx="181">
                  <c:v>6683.1100000000024</c:v>
                </c:pt>
                <c:pt idx="182">
                  <c:v>6890.44</c:v>
                </c:pt>
                <c:pt idx="183">
                  <c:v>6954.1</c:v>
                </c:pt>
                <c:pt idx="184">
                  <c:v>6949.08</c:v>
                </c:pt>
                <c:pt idx="185">
                  <c:v>6893.14</c:v>
                </c:pt>
                <c:pt idx="186">
                  <c:v>6786.06</c:v>
                </c:pt>
                <c:pt idx="187">
                  <c:v>6767.1</c:v>
                </c:pt>
                <c:pt idx="188">
                  <c:v>6856.74</c:v>
                </c:pt>
                <c:pt idx="189">
                  <c:v>6628.02</c:v>
                </c:pt>
                <c:pt idx="190">
                  <c:v>6414.39</c:v>
                </c:pt>
                <c:pt idx="191">
                  <c:v>6462.2699999999995</c:v>
                </c:pt>
                <c:pt idx="192">
                  <c:v>6567.37</c:v>
                </c:pt>
                <c:pt idx="193">
                  <c:v>6448.23</c:v>
                </c:pt>
                <c:pt idx="194">
                  <c:v>6225.56</c:v>
                </c:pt>
                <c:pt idx="195">
                  <c:v>6220.81</c:v>
                </c:pt>
                <c:pt idx="196">
                  <c:v>6195.91</c:v>
                </c:pt>
                <c:pt idx="197">
                  <c:v>6144.53</c:v>
                </c:pt>
                <c:pt idx="198">
                  <c:v>6231.1500000000024</c:v>
                </c:pt>
                <c:pt idx="199">
                  <c:v>6341.21</c:v>
                </c:pt>
                <c:pt idx="200">
                  <c:v>6197.4699999999993</c:v>
                </c:pt>
                <c:pt idx="201">
                  <c:v>6380.08</c:v>
                </c:pt>
                <c:pt idx="202">
                  <c:v>6457.6100000000024</c:v>
                </c:pt>
                <c:pt idx="203">
                  <c:v>6463.56</c:v>
                </c:pt>
                <c:pt idx="204">
                  <c:v>6391.1500000000024</c:v>
                </c:pt>
                <c:pt idx="205">
                  <c:v>6432.1600000000044</c:v>
                </c:pt>
                <c:pt idx="206">
                  <c:v>6578.9699999999993</c:v>
                </c:pt>
                <c:pt idx="207">
                  <c:v>6667.53</c:v>
                </c:pt>
                <c:pt idx="208">
                  <c:v>6665.4</c:v>
                </c:pt>
                <c:pt idx="209">
                  <c:v>6649.91</c:v>
                </c:pt>
                <c:pt idx="210">
                  <c:v>6715.22</c:v>
                </c:pt>
                <c:pt idx="211">
                  <c:v>6668.14</c:v>
                </c:pt>
                <c:pt idx="212">
                  <c:v>6748.18</c:v>
                </c:pt>
                <c:pt idx="213">
                  <c:v>6769.8600000000024</c:v>
                </c:pt>
                <c:pt idx="214">
                  <c:v>6530.8200000000024</c:v>
                </c:pt>
                <c:pt idx="215">
                  <c:v>6639.41</c:v>
                </c:pt>
                <c:pt idx="216">
                  <c:v>6738.6</c:v>
                </c:pt>
                <c:pt idx="217">
                  <c:v>6780.3</c:v>
                </c:pt>
                <c:pt idx="218">
                  <c:v>6850.99</c:v>
                </c:pt>
                <c:pt idx="219">
                  <c:v>6938.8600000000024</c:v>
                </c:pt>
                <c:pt idx="220">
                  <c:v>6953.34</c:v>
                </c:pt>
                <c:pt idx="221">
                  <c:v>6985.3200000000024</c:v>
                </c:pt>
                <c:pt idx="222">
                  <c:v>6980.88</c:v>
                </c:pt>
                <c:pt idx="223">
                  <c:v>6973.28</c:v>
                </c:pt>
                <c:pt idx="224">
                  <c:v>7028.43</c:v>
                </c:pt>
                <c:pt idx="225">
                  <c:v>7142.63</c:v>
                </c:pt>
                <c:pt idx="226">
                  <c:v>7083.63</c:v>
                </c:pt>
                <c:pt idx="227">
                  <c:v>7027.1100000000024</c:v>
                </c:pt>
                <c:pt idx="228">
                  <c:v>7077.71</c:v>
                </c:pt>
                <c:pt idx="229">
                  <c:v>7056.71</c:v>
                </c:pt>
                <c:pt idx="230">
                  <c:v>6955.87</c:v>
                </c:pt>
                <c:pt idx="231">
                  <c:v>6848.24</c:v>
                </c:pt>
                <c:pt idx="232">
                  <c:v>6868.6500000000024</c:v>
                </c:pt>
                <c:pt idx="233">
                  <c:v>6882.87</c:v>
                </c:pt>
                <c:pt idx="234">
                  <c:v>6909.02</c:v>
                </c:pt>
                <c:pt idx="235">
                  <c:v>6898.9</c:v>
                </c:pt>
                <c:pt idx="236">
                  <c:v>7034.96</c:v>
                </c:pt>
                <c:pt idx="237">
                  <c:v>7069.51</c:v>
                </c:pt>
                <c:pt idx="238">
                  <c:v>6931.8</c:v>
                </c:pt>
                <c:pt idx="239">
                  <c:v>6789.7699999999995</c:v>
                </c:pt>
                <c:pt idx="240">
                  <c:v>6788.58</c:v>
                </c:pt>
                <c:pt idx="241">
                  <c:v>6733.23</c:v>
                </c:pt>
                <c:pt idx="242">
                  <c:v>6654.8</c:v>
                </c:pt>
                <c:pt idx="243">
                  <c:v>6838.25</c:v>
                </c:pt>
                <c:pt idx="244">
                  <c:v>6809.41</c:v>
                </c:pt>
                <c:pt idx="245">
                  <c:v>6719.21</c:v>
                </c:pt>
                <c:pt idx="246">
                  <c:v>6690.75</c:v>
                </c:pt>
                <c:pt idx="247">
                  <c:v>6809.8600000000024</c:v>
                </c:pt>
                <c:pt idx="248">
                  <c:v>6825.95</c:v>
                </c:pt>
              </c:numCache>
            </c:numRef>
          </c:val>
        </c:ser>
        <c:marker val="1"/>
        <c:axId val="54226304"/>
        <c:axId val="54236288"/>
      </c:lineChart>
      <c:catAx>
        <c:axId val="54226304"/>
        <c:scaling>
          <c:orientation val="minMax"/>
        </c:scaling>
        <c:axPos val="b"/>
        <c:tickLblPos val="nextTo"/>
        <c:crossAx val="54236288"/>
        <c:crosses val="autoZero"/>
        <c:auto val="1"/>
        <c:lblAlgn val="ctr"/>
        <c:lblOffset val="100"/>
      </c:catAx>
      <c:valAx>
        <c:axId val="54236288"/>
        <c:scaling>
          <c:orientation val="minMax"/>
          <c:max val="10000"/>
          <c:min val="4000"/>
        </c:scaling>
        <c:axPos val="l"/>
        <c:majorGridlines/>
        <c:numFmt formatCode="General" sourceLinked="1"/>
        <c:tickLblPos val="nextTo"/>
        <c:crossAx val="54226304"/>
        <c:crosses val="autoZero"/>
        <c:crossBetween val="between"/>
      </c:valAx>
    </c:plotArea>
    <c:legend>
      <c:legendPos val="b"/>
      <c:layout/>
    </c:legend>
    <c:plotVisOnly val="1"/>
  </c:chart>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lineChart>
        <c:grouping val="standard"/>
        <c:ser>
          <c:idx val="6"/>
          <c:order val="0"/>
          <c:tx>
            <c:strRef>
              <c:f>Sheet2!$A$10</c:f>
              <c:strCache>
                <c:ptCount val="1"/>
                <c:pt idx="0">
                  <c:v>2009-2010</c:v>
                </c:pt>
              </c:strCache>
            </c:strRef>
          </c:tx>
          <c:spPr>
            <a:ln>
              <a:solidFill>
                <a:srgbClr val="74ABFC"/>
              </a:solidFill>
            </a:ln>
          </c:spPr>
          <c:marker>
            <c:symbol val="none"/>
          </c:marker>
          <c:val>
            <c:numRef>
              <c:f>Sheet2!$B$10:$IS$10</c:f>
              <c:numCache>
                <c:formatCode>General</c:formatCode>
                <c:ptCount val="252"/>
                <c:pt idx="0">
                  <c:v>7019.75</c:v>
                </c:pt>
                <c:pt idx="1">
                  <c:v>7039.7699999999995</c:v>
                </c:pt>
                <c:pt idx="2">
                  <c:v>7104.6500000000024</c:v>
                </c:pt>
                <c:pt idx="3">
                  <c:v>7153.13</c:v>
                </c:pt>
                <c:pt idx="4">
                  <c:v>7224.59</c:v>
                </c:pt>
                <c:pt idx="5">
                  <c:v>7313.99</c:v>
                </c:pt>
                <c:pt idx="6">
                  <c:v>7250.72</c:v>
                </c:pt>
                <c:pt idx="7">
                  <c:v>7332.08</c:v>
                </c:pt>
                <c:pt idx="8">
                  <c:v>7337.14</c:v>
                </c:pt>
                <c:pt idx="9">
                  <c:v>7256.95</c:v>
                </c:pt>
                <c:pt idx="10">
                  <c:v>7346.26</c:v>
                </c:pt>
                <c:pt idx="11">
                  <c:v>7440.24</c:v>
                </c:pt>
                <c:pt idx="12">
                  <c:v>7477.3</c:v>
                </c:pt>
                <c:pt idx="13">
                  <c:v>7526.55</c:v>
                </c:pt>
                <c:pt idx="14">
                  <c:v>7502.46</c:v>
                </c:pt>
                <c:pt idx="15">
                  <c:v>7469.03</c:v>
                </c:pt>
                <c:pt idx="16">
                  <c:v>7376.76</c:v>
                </c:pt>
                <c:pt idx="17">
                  <c:v>7324.22</c:v>
                </c:pt>
                <c:pt idx="18">
                  <c:v>7345.22</c:v>
                </c:pt>
                <c:pt idx="19">
                  <c:v>7284.6100000000024</c:v>
                </c:pt>
                <c:pt idx="20">
                  <c:v>7429.98</c:v>
                </c:pt>
                <c:pt idx="21">
                  <c:v>7509.17</c:v>
                </c:pt>
                <c:pt idx="22">
                  <c:v>7545.29</c:v>
                </c:pt>
                <c:pt idx="23">
                  <c:v>7411.88</c:v>
                </c:pt>
                <c:pt idx="24">
                  <c:v>7437.98</c:v>
                </c:pt>
                <c:pt idx="25">
                  <c:v>7536.05</c:v>
                </c:pt>
                <c:pt idx="26">
                  <c:v>7608.6600000000044</c:v>
                </c:pt>
                <c:pt idx="27">
                  <c:v>7503.31</c:v>
                </c:pt>
                <c:pt idx="28">
                  <c:v>7571.96</c:v>
                </c:pt>
                <c:pt idx="29">
                  <c:v>7599.88</c:v>
                </c:pt>
                <c:pt idx="30">
                  <c:v>7596.6</c:v>
                </c:pt>
                <c:pt idx="31">
                  <c:v>7695.75</c:v>
                </c:pt>
                <c:pt idx="32">
                  <c:v>7710.4</c:v>
                </c:pt>
                <c:pt idx="33">
                  <c:v>7715.1</c:v>
                </c:pt>
                <c:pt idx="34">
                  <c:v>7751.3200000000024</c:v>
                </c:pt>
                <c:pt idx="35">
                  <c:v>7753.52</c:v>
                </c:pt>
                <c:pt idx="36">
                  <c:v>7701.5</c:v>
                </c:pt>
                <c:pt idx="37">
                  <c:v>7607.93</c:v>
                </c:pt>
                <c:pt idx="38">
                  <c:v>7649.28</c:v>
                </c:pt>
                <c:pt idx="39">
                  <c:v>7668.4</c:v>
                </c:pt>
                <c:pt idx="40">
                  <c:v>7657.34</c:v>
                </c:pt>
                <c:pt idx="41">
                  <c:v>7533.95</c:v>
                </c:pt>
                <c:pt idx="42">
                  <c:v>7355.6900000000014</c:v>
                </c:pt>
                <c:pt idx="43">
                  <c:v>7340.08</c:v>
                </c:pt>
                <c:pt idx="44">
                  <c:v>7335.18</c:v>
                </c:pt>
                <c:pt idx="45">
                  <c:v>7322.93</c:v>
                </c:pt>
                <c:pt idx="46">
                  <c:v>7467.04</c:v>
                </c:pt>
                <c:pt idx="47">
                  <c:v>7417.46</c:v>
                </c:pt>
                <c:pt idx="48">
                  <c:v>7463.05</c:v>
                </c:pt>
                <c:pt idx="49">
                  <c:v>7536.7</c:v>
                </c:pt>
                <c:pt idx="50">
                  <c:v>7593.49</c:v>
                </c:pt>
                <c:pt idx="51">
                  <c:v>7668.06</c:v>
                </c:pt>
                <c:pt idx="52">
                  <c:v>7670.93</c:v>
                </c:pt>
                <c:pt idx="53">
                  <c:v>7665.63</c:v>
                </c:pt>
                <c:pt idx="54">
                  <c:v>7792.68</c:v>
                </c:pt>
                <c:pt idx="55">
                  <c:v>7733.21</c:v>
                </c:pt>
                <c:pt idx="56">
                  <c:v>7766.6900000000014</c:v>
                </c:pt>
                <c:pt idx="57">
                  <c:v>7759.98</c:v>
                </c:pt>
                <c:pt idx="58">
                  <c:v>7682.9699999999993</c:v>
                </c:pt>
                <c:pt idx="59">
                  <c:v>7687.1500000000024</c:v>
                </c:pt>
                <c:pt idx="60">
                  <c:v>7714.56</c:v>
                </c:pt>
                <c:pt idx="61">
                  <c:v>7756.31</c:v>
                </c:pt>
                <c:pt idx="62">
                  <c:v>7739.1600000000044</c:v>
                </c:pt>
                <c:pt idx="63">
                  <c:v>7490.91</c:v>
                </c:pt>
                <c:pt idx="64">
                  <c:v>7582.21</c:v>
                </c:pt>
                <c:pt idx="65">
                  <c:v>7649.23</c:v>
                </c:pt>
                <c:pt idx="66">
                  <c:v>7677.6200000000044</c:v>
                </c:pt>
                <c:pt idx="67">
                  <c:v>7684.67</c:v>
                </c:pt>
                <c:pt idx="68">
                  <c:v>7650.91</c:v>
                </c:pt>
                <c:pt idx="69">
                  <c:v>7775.64</c:v>
                </c:pt>
                <c:pt idx="70">
                  <c:v>7768.71</c:v>
                </c:pt>
                <c:pt idx="71">
                  <c:v>7797.42</c:v>
                </c:pt>
                <c:pt idx="72">
                  <c:v>7677.91</c:v>
                </c:pt>
                <c:pt idx="73">
                  <c:v>7795.07</c:v>
                </c:pt>
                <c:pt idx="74">
                  <c:v>7819.13</c:v>
                </c:pt>
                <c:pt idx="75">
                  <c:v>7807.6200000000044</c:v>
                </c:pt>
                <c:pt idx="76">
                  <c:v>7751.6</c:v>
                </c:pt>
                <c:pt idx="77">
                  <c:v>7742.17</c:v>
                </c:pt>
                <c:pt idx="78">
                  <c:v>7753.63</c:v>
                </c:pt>
                <c:pt idx="79">
                  <c:v>7787.2699999999995</c:v>
                </c:pt>
                <c:pt idx="80">
                  <c:v>7856</c:v>
                </c:pt>
                <c:pt idx="81">
                  <c:v>7901.5</c:v>
                </c:pt>
                <c:pt idx="82">
                  <c:v>7963.54</c:v>
                </c:pt>
                <c:pt idx="83">
                  <c:v>7972.59</c:v>
                </c:pt>
                <c:pt idx="84">
                  <c:v>8057.49</c:v>
                </c:pt>
                <c:pt idx="85">
                  <c:v>8053.83</c:v>
                </c:pt>
                <c:pt idx="86">
                  <c:v>8112.28</c:v>
                </c:pt>
                <c:pt idx="87">
                  <c:v>8188.1100000000024</c:v>
                </c:pt>
                <c:pt idx="88">
                  <c:v>8207.8499999999494</c:v>
                </c:pt>
                <c:pt idx="89">
                  <c:v>8211.4</c:v>
                </c:pt>
                <c:pt idx="90">
                  <c:v>8327.6200000000008</c:v>
                </c:pt>
                <c:pt idx="91">
                  <c:v>8237.42</c:v>
                </c:pt>
                <c:pt idx="92">
                  <c:v>8280.9</c:v>
                </c:pt>
                <c:pt idx="93">
                  <c:v>8323.82</c:v>
                </c:pt>
                <c:pt idx="94">
                  <c:v>8309.3699999999226</c:v>
                </c:pt>
                <c:pt idx="95">
                  <c:v>8196.56</c:v>
                </c:pt>
                <c:pt idx="96">
                  <c:v>8289.98</c:v>
                </c:pt>
                <c:pt idx="97">
                  <c:v>8356.89</c:v>
                </c:pt>
                <c:pt idx="98">
                  <c:v>8337.82</c:v>
                </c:pt>
                <c:pt idx="99">
                  <c:v>8249</c:v>
                </c:pt>
                <c:pt idx="100">
                  <c:v>8220.93</c:v>
                </c:pt>
                <c:pt idx="101">
                  <c:v>8127.87</c:v>
                </c:pt>
                <c:pt idx="102">
                  <c:v>7927.31</c:v>
                </c:pt>
                <c:pt idx="103">
                  <c:v>7872.99</c:v>
                </c:pt>
                <c:pt idx="104">
                  <c:v>7598.81</c:v>
                </c:pt>
                <c:pt idx="105">
                  <c:v>7560.03</c:v>
                </c:pt>
                <c:pt idx="106">
                  <c:v>7694.58</c:v>
                </c:pt>
                <c:pt idx="107">
                  <c:v>7640.44</c:v>
                </c:pt>
                <c:pt idx="108">
                  <c:v>7524.67</c:v>
                </c:pt>
                <c:pt idx="109">
                  <c:v>7429.6100000000024</c:v>
                </c:pt>
                <c:pt idx="110">
                  <c:v>7547.98</c:v>
                </c:pt>
                <c:pt idx="111">
                  <c:v>7542.04</c:v>
                </c:pt>
                <c:pt idx="112">
                  <c:v>7217.83</c:v>
                </c:pt>
                <c:pt idx="113">
                  <c:v>7212.87</c:v>
                </c:pt>
                <c:pt idx="114">
                  <c:v>7215.88</c:v>
                </c:pt>
                <c:pt idx="115">
                  <c:v>7361.04</c:v>
                </c:pt>
                <c:pt idx="116">
                  <c:v>7441.84</c:v>
                </c:pt>
                <c:pt idx="117">
                  <c:v>7560.04</c:v>
                </c:pt>
                <c:pt idx="118">
                  <c:v>7597.44</c:v>
                </c:pt>
                <c:pt idx="119">
                  <c:v>7529.67</c:v>
                </c:pt>
                <c:pt idx="120">
                  <c:v>7426.96</c:v>
                </c:pt>
                <c:pt idx="121">
                  <c:v>7436.1</c:v>
                </c:pt>
                <c:pt idx="122">
                  <c:v>7577.75</c:v>
                </c:pt>
                <c:pt idx="123">
                  <c:v>7597.6200000000044</c:v>
                </c:pt>
                <c:pt idx="124">
                  <c:v>7629.52</c:v>
                </c:pt>
                <c:pt idx="125">
                  <c:v>7569.8</c:v>
                </c:pt>
                <c:pt idx="126">
                  <c:v>7666.26</c:v>
                </c:pt>
                <c:pt idx="127">
                  <c:v>7762.2699999999995</c:v>
                </c:pt>
                <c:pt idx="128">
                  <c:v>7770.59</c:v>
                </c:pt>
                <c:pt idx="129">
                  <c:v>7779.08</c:v>
                </c:pt>
                <c:pt idx="130">
                  <c:v>7749.6600000000044</c:v>
                </c:pt>
                <c:pt idx="131">
                  <c:v>7748.33</c:v>
                </c:pt>
                <c:pt idx="132">
                  <c:v>7634.92</c:v>
                </c:pt>
                <c:pt idx="133">
                  <c:v>7695.63</c:v>
                </c:pt>
                <c:pt idx="134">
                  <c:v>7847.84</c:v>
                </c:pt>
                <c:pt idx="135">
                  <c:v>7886.34</c:v>
                </c:pt>
                <c:pt idx="136">
                  <c:v>7897.91</c:v>
                </c:pt>
                <c:pt idx="137">
                  <c:v>7835.98</c:v>
                </c:pt>
                <c:pt idx="138">
                  <c:v>7811.87</c:v>
                </c:pt>
                <c:pt idx="139">
                  <c:v>7822.71</c:v>
                </c:pt>
                <c:pt idx="140">
                  <c:v>7838.1</c:v>
                </c:pt>
                <c:pt idx="141">
                  <c:v>7876.8600000000024</c:v>
                </c:pt>
                <c:pt idx="142">
                  <c:v>7947.45</c:v>
                </c:pt>
                <c:pt idx="143">
                  <c:v>7962.22</c:v>
                </c:pt>
                <c:pt idx="144">
                  <c:v>7920.06</c:v>
                </c:pt>
                <c:pt idx="145">
                  <c:v>8013.09</c:v>
                </c:pt>
                <c:pt idx="146">
                  <c:v>8025.93</c:v>
                </c:pt>
                <c:pt idx="147">
                  <c:v>8089.6500000000024</c:v>
                </c:pt>
                <c:pt idx="148">
                  <c:v>8121.78</c:v>
                </c:pt>
                <c:pt idx="149">
                  <c:v>8057.6</c:v>
                </c:pt>
                <c:pt idx="150">
                  <c:v>8092.03</c:v>
                </c:pt>
                <c:pt idx="151">
                  <c:v>8117.75</c:v>
                </c:pt>
                <c:pt idx="152">
                  <c:v>8029.73</c:v>
                </c:pt>
                <c:pt idx="153">
                  <c:v>8097.13</c:v>
                </c:pt>
                <c:pt idx="154">
                  <c:v>8171.94</c:v>
                </c:pt>
                <c:pt idx="155">
                  <c:v>8111.57</c:v>
                </c:pt>
                <c:pt idx="156">
                  <c:v>7854.22</c:v>
                </c:pt>
                <c:pt idx="157">
                  <c:v>7900.42</c:v>
                </c:pt>
                <c:pt idx="158">
                  <c:v>7990.53</c:v>
                </c:pt>
                <c:pt idx="159">
                  <c:v>7978.6900000000014</c:v>
                </c:pt>
                <c:pt idx="160">
                  <c:v>8004.89</c:v>
                </c:pt>
                <c:pt idx="161">
                  <c:v>8158.14</c:v>
                </c:pt>
                <c:pt idx="162">
                  <c:v>8146.44</c:v>
                </c:pt>
                <c:pt idx="163">
                  <c:v>8081.55</c:v>
                </c:pt>
                <c:pt idx="164">
                  <c:v>8054.05</c:v>
                </c:pt>
                <c:pt idx="165">
                  <c:v>8004.25</c:v>
                </c:pt>
                <c:pt idx="166">
                  <c:v>7952.17</c:v>
                </c:pt>
                <c:pt idx="167">
                  <c:v>7930.7699999999995</c:v>
                </c:pt>
                <c:pt idx="168">
                  <c:v>7696.9</c:v>
                </c:pt>
                <c:pt idx="169">
                  <c:v>7579.48</c:v>
                </c:pt>
                <c:pt idx="170">
                  <c:v>7567.1</c:v>
                </c:pt>
                <c:pt idx="171">
                  <c:v>7664.73</c:v>
                </c:pt>
                <c:pt idx="172">
                  <c:v>7608.44</c:v>
                </c:pt>
                <c:pt idx="173">
                  <c:v>7602.7</c:v>
                </c:pt>
                <c:pt idx="174">
                  <c:v>7770.57</c:v>
                </c:pt>
                <c:pt idx="175">
                  <c:v>7772.13</c:v>
                </c:pt>
                <c:pt idx="176">
                  <c:v>7598.72</c:v>
                </c:pt>
                <c:pt idx="177">
                  <c:v>7585.3</c:v>
                </c:pt>
                <c:pt idx="178">
                  <c:v>7559.1600000000044</c:v>
                </c:pt>
                <c:pt idx="179">
                  <c:v>7424.43</c:v>
                </c:pt>
                <c:pt idx="180">
                  <c:v>7237.71</c:v>
                </c:pt>
                <c:pt idx="181">
                  <c:v>7322.73</c:v>
                </c:pt>
                <c:pt idx="182">
                  <c:v>7086.37</c:v>
                </c:pt>
                <c:pt idx="183">
                  <c:v>7167.35</c:v>
                </c:pt>
                <c:pt idx="184">
                  <c:v>7243.1600000000044</c:v>
                </c:pt>
                <c:pt idx="185">
                  <c:v>7295.3200000000024</c:v>
                </c:pt>
                <c:pt idx="186">
                  <c:v>7373.98</c:v>
                </c:pt>
                <c:pt idx="187">
                  <c:v>7289.33</c:v>
                </c:pt>
                <c:pt idx="188">
                  <c:v>7195.71</c:v>
                </c:pt>
                <c:pt idx="189">
                  <c:v>7360.28</c:v>
                </c:pt>
                <c:pt idx="190">
                  <c:v>7344.59</c:v>
                </c:pt>
                <c:pt idx="191">
                  <c:v>7157.83</c:v>
                </c:pt>
                <c:pt idx="192">
                  <c:v>7151.99</c:v>
                </c:pt>
                <c:pt idx="193">
                  <c:v>7071.67</c:v>
                </c:pt>
                <c:pt idx="194">
                  <c:v>7181.7699999999995</c:v>
                </c:pt>
                <c:pt idx="195">
                  <c:v>7299.49</c:v>
                </c:pt>
                <c:pt idx="196">
                  <c:v>7387.4</c:v>
                </c:pt>
                <c:pt idx="197">
                  <c:v>7454.06</c:v>
                </c:pt>
                <c:pt idx="198">
                  <c:v>7515.78</c:v>
                </c:pt>
                <c:pt idx="199">
                  <c:v>7493.1100000000024</c:v>
                </c:pt>
                <c:pt idx="200">
                  <c:v>7635.56</c:v>
                </c:pt>
                <c:pt idx="201">
                  <c:v>7612.68</c:v>
                </c:pt>
                <c:pt idx="202">
                  <c:v>7582.1500000000024</c:v>
                </c:pt>
                <c:pt idx="203">
                  <c:v>7589.89</c:v>
                </c:pt>
                <c:pt idx="204">
                  <c:v>7474.71</c:v>
                </c:pt>
                <c:pt idx="205">
                  <c:v>7500.79</c:v>
                </c:pt>
                <c:pt idx="206">
                  <c:v>7423.57</c:v>
                </c:pt>
                <c:pt idx="207">
                  <c:v>7329.37</c:v>
                </c:pt>
                <c:pt idx="208">
                  <c:v>7254.06</c:v>
                </c:pt>
                <c:pt idx="209">
                  <c:v>7330.74</c:v>
                </c:pt>
                <c:pt idx="210">
                  <c:v>7439.96</c:v>
                </c:pt>
                <c:pt idx="211">
                  <c:v>7548.48</c:v>
                </c:pt>
                <c:pt idx="212">
                  <c:v>7534.46</c:v>
                </c:pt>
                <c:pt idx="213">
                  <c:v>7608.85</c:v>
                </c:pt>
                <c:pt idx="214">
                  <c:v>7647.25</c:v>
                </c:pt>
                <c:pt idx="215">
                  <c:v>7639.55</c:v>
                </c:pt>
                <c:pt idx="216">
                  <c:v>7597.42</c:v>
                </c:pt>
                <c:pt idx="217">
                  <c:v>7714.51</c:v>
                </c:pt>
                <c:pt idx="218">
                  <c:v>7704.52</c:v>
                </c:pt>
                <c:pt idx="219">
                  <c:v>7664.57</c:v>
                </c:pt>
                <c:pt idx="220">
                  <c:v>7649.83</c:v>
                </c:pt>
                <c:pt idx="221">
                  <c:v>7712.03</c:v>
                </c:pt>
                <c:pt idx="222">
                  <c:v>7701.29</c:v>
                </c:pt>
                <c:pt idx="223">
                  <c:v>7666.34</c:v>
                </c:pt>
                <c:pt idx="224">
                  <c:v>7761.22</c:v>
                </c:pt>
                <c:pt idx="225">
                  <c:v>7787.45</c:v>
                </c:pt>
                <c:pt idx="226">
                  <c:v>7748.01</c:v>
                </c:pt>
                <c:pt idx="227">
                  <c:v>7784.81</c:v>
                </c:pt>
                <c:pt idx="228">
                  <c:v>7798.99</c:v>
                </c:pt>
                <c:pt idx="229">
                  <c:v>7760.63</c:v>
                </c:pt>
                <c:pt idx="230">
                  <c:v>7911.68</c:v>
                </c:pt>
                <c:pt idx="231">
                  <c:v>7957.53</c:v>
                </c:pt>
                <c:pt idx="232">
                  <c:v>7972.6600000000044</c:v>
                </c:pt>
                <c:pt idx="233">
                  <c:v>7936.85</c:v>
                </c:pt>
                <c:pt idx="234">
                  <c:v>7963.3</c:v>
                </c:pt>
                <c:pt idx="235">
                  <c:v>8034.49</c:v>
                </c:pt>
                <c:pt idx="236">
                  <c:v>7976.74</c:v>
                </c:pt>
                <c:pt idx="237">
                  <c:v>7895.03</c:v>
                </c:pt>
                <c:pt idx="238">
                  <c:v>7829.79</c:v>
                </c:pt>
                <c:pt idx="239">
                  <c:v>7891.58</c:v>
                </c:pt>
                <c:pt idx="240">
                  <c:v>7941.22</c:v>
                </c:pt>
                <c:pt idx="241">
                  <c:v>7931.09</c:v>
                </c:pt>
                <c:pt idx="242">
                  <c:v>7924.1</c:v>
                </c:pt>
                <c:pt idx="243">
                  <c:v>7928.94</c:v>
                </c:pt>
                <c:pt idx="244">
                  <c:v>7927.31</c:v>
                </c:pt>
                <c:pt idx="245">
                  <c:v>7975.93</c:v>
                </c:pt>
                <c:pt idx="246">
                  <c:v>7940.64</c:v>
                </c:pt>
                <c:pt idx="247">
                  <c:v>7736.98</c:v>
                </c:pt>
                <c:pt idx="248">
                  <c:v>7689.74</c:v>
                </c:pt>
                <c:pt idx="249">
                  <c:v>7722.91</c:v>
                </c:pt>
                <c:pt idx="250">
                  <c:v>7741.2</c:v>
                </c:pt>
                <c:pt idx="251">
                  <c:v>7616.28</c:v>
                </c:pt>
              </c:numCache>
            </c:numRef>
          </c:val>
        </c:ser>
        <c:marker val="1"/>
        <c:axId val="54264192"/>
        <c:axId val="54265728"/>
      </c:lineChart>
      <c:catAx>
        <c:axId val="54264192"/>
        <c:scaling>
          <c:orientation val="minMax"/>
        </c:scaling>
        <c:axPos val="b"/>
        <c:tickLblPos val="nextTo"/>
        <c:crossAx val="54265728"/>
        <c:crosses val="autoZero"/>
        <c:auto val="1"/>
        <c:lblAlgn val="ctr"/>
        <c:lblOffset val="100"/>
      </c:catAx>
      <c:valAx>
        <c:axId val="54265728"/>
        <c:scaling>
          <c:orientation val="minMax"/>
          <c:max val="10000"/>
          <c:min val="4000"/>
        </c:scaling>
        <c:axPos val="l"/>
        <c:majorGridlines/>
        <c:numFmt formatCode="General" sourceLinked="1"/>
        <c:tickLblPos val="nextTo"/>
        <c:crossAx val="54264192"/>
        <c:crosses val="autoZero"/>
        <c:crossBetween val="between"/>
      </c:valAx>
    </c:plotArea>
    <c:legend>
      <c:legendPos val="b"/>
      <c:layout/>
    </c:legend>
    <c:plotVisOnly val="1"/>
  </c:chart>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lineChart>
        <c:grouping val="standard"/>
        <c:ser>
          <c:idx val="7"/>
          <c:order val="0"/>
          <c:tx>
            <c:strRef>
              <c:f>Sheet2!$A$11</c:f>
              <c:strCache>
                <c:ptCount val="1"/>
                <c:pt idx="0">
                  <c:v>2010-2011</c:v>
                </c:pt>
              </c:strCache>
            </c:strRef>
          </c:tx>
          <c:spPr>
            <a:ln>
              <a:solidFill>
                <a:srgbClr val="AF3BAF"/>
              </a:solidFill>
            </a:ln>
          </c:spPr>
          <c:marker>
            <c:symbol val="none"/>
          </c:marker>
          <c:val>
            <c:numRef>
              <c:f>Sheet2!$B$11:$IS$11</c:f>
              <c:numCache>
                <c:formatCode>General</c:formatCode>
                <c:ptCount val="252"/>
                <c:pt idx="0">
                  <c:v>7668.25</c:v>
                </c:pt>
                <c:pt idx="1">
                  <c:v>7720.8200000000024</c:v>
                </c:pt>
                <c:pt idx="2">
                  <c:v>7830.21</c:v>
                </c:pt>
                <c:pt idx="3">
                  <c:v>7890.95</c:v>
                </c:pt>
                <c:pt idx="4">
                  <c:v>7884.4</c:v>
                </c:pt>
                <c:pt idx="5">
                  <c:v>7851.31</c:v>
                </c:pt>
                <c:pt idx="6">
                  <c:v>7835.54</c:v>
                </c:pt>
                <c:pt idx="7">
                  <c:v>7890.1100000000024</c:v>
                </c:pt>
                <c:pt idx="8">
                  <c:v>8091.3</c:v>
                </c:pt>
                <c:pt idx="9">
                  <c:v>8132.6</c:v>
                </c:pt>
                <c:pt idx="10">
                  <c:v>8163.8200000000024</c:v>
                </c:pt>
                <c:pt idx="11">
                  <c:v>8099.75</c:v>
                </c:pt>
                <c:pt idx="12">
                  <c:v>8158.33</c:v>
                </c:pt>
                <c:pt idx="13">
                  <c:v>8186.96</c:v>
                </c:pt>
                <c:pt idx="14">
                  <c:v>8196.4</c:v>
                </c:pt>
                <c:pt idx="15">
                  <c:v>8202.5400000000009</c:v>
                </c:pt>
                <c:pt idx="16">
                  <c:v>8166.6200000000044</c:v>
                </c:pt>
                <c:pt idx="17">
                  <c:v>8191.54</c:v>
                </c:pt>
                <c:pt idx="18">
                  <c:v>8189.44</c:v>
                </c:pt>
                <c:pt idx="19">
                  <c:v>8240.89</c:v>
                </c:pt>
                <c:pt idx="20">
                  <c:v>8237.7800000000007</c:v>
                </c:pt>
                <c:pt idx="21">
                  <c:v>8244.18</c:v>
                </c:pt>
                <c:pt idx="22">
                  <c:v>8246.1</c:v>
                </c:pt>
                <c:pt idx="23">
                  <c:v>8200.43</c:v>
                </c:pt>
                <c:pt idx="24">
                  <c:v>8284.0300000000007</c:v>
                </c:pt>
                <c:pt idx="25">
                  <c:v>8283.92</c:v>
                </c:pt>
                <c:pt idx="26">
                  <c:v>8244.19</c:v>
                </c:pt>
                <c:pt idx="27">
                  <c:v>8176.76</c:v>
                </c:pt>
                <c:pt idx="28">
                  <c:v>8090.22</c:v>
                </c:pt>
                <c:pt idx="29">
                  <c:v>8106.6600000000044</c:v>
                </c:pt>
                <c:pt idx="30">
                  <c:v>8215.4499999999553</c:v>
                </c:pt>
                <c:pt idx="31">
                  <c:v>8205.2999999999811</c:v>
                </c:pt>
                <c:pt idx="32">
                  <c:v>8060.54</c:v>
                </c:pt>
                <c:pt idx="33">
                  <c:v>8046.23</c:v>
                </c:pt>
                <c:pt idx="34">
                  <c:v>8124.6200000000044</c:v>
                </c:pt>
                <c:pt idx="35">
                  <c:v>8131.23</c:v>
                </c:pt>
                <c:pt idx="36">
                  <c:v>8168.06</c:v>
                </c:pt>
                <c:pt idx="37">
                  <c:v>8306.98</c:v>
                </c:pt>
                <c:pt idx="38">
                  <c:v>8343.2300000000068</c:v>
                </c:pt>
                <c:pt idx="39">
                  <c:v>8291.0400000000009</c:v>
                </c:pt>
                <c:pt idx="40">
                  <c:v>8354.0499999999811</c:v>
                </c:pt>
                <c:pt idx="41">
                  <c:v>8287.09</c:v>
                </c:pt>
                <c:pt idx="42">
                  <c:v>8379.75</c:v>
                </c:pt>
                <c:pt idx="43">
                  <c:v>8344.76</c:v>
                </c:pt>
                <c:pt idx="44">
                  <c:v>8293.9</c:v>
                </c:pt>
                <c:pt idx="45">
                  <c:v>8357.8499999999494</c:v>
                </c:pt>
                <c:pt idx="46">
                  <c:v>8449.34</c:v>
                </c:pt>
                <c:pt idx="47">
                  <c:v>8430.58</c:v>
                </c:pt>
                <c:pt idx="48">
                  <c:v>8445.629999999981</c:v>
                </c:pt>
                <c:pt idx="49">
                  <c:v>8450.629999999981</c:v>
                </c:pt>
                <c:pt idx="50">
                  <c:v>8436.9499999999553</c:v>
                </c:pt>
                <c:pt idx="51">
                  <c:v>8316.0499999999811</c:v>
                </c:pt>
                <c:pt idx="52">
                  <c:v>8240.65</c:v>
                </c:pt>
                <c:pt idx="53">
                  <c:v>8312.2099999999591</c:v>
                </c:pt>
                <c:pt idx="54">
                  <c:v>8255.5400000000009</c:v>
                </c:pt>
                <c:pt idx="55">
                  <c:v>8283.4499999999553</c:v>
                </c:pt>
                <c:pt idx="56">
                  <c:v>8306.1200000000008</c:v>
                </c:pt>
                <c:pt idx="57">
                  <c:v>8374.91</c:v>
                </c:pt>
                <c:pt idx="58">
                  <c:v>8328.629999999981</c:v>
                </c:pt>
                <c:pt idx="59">
                  <c:v>8297.0499999999811</c:v>
                </c:pt>
                <c:pt idx="60">
                  <c:v>8349.99</c:v>
                </c:pt>
                <c:pt idx="61">
                  <c:v>8312.15</c:v>
                </c:pt>
                <c:pt idx="62">
                  <c:v>8367.17</c:v>
                </c:pt>
                <c:pt idx="63">
                  <c:v>8372.48</c:v>
                </c:pt>
                <c:pt idx="64">
                  <c:v>8520.11</c:v>
                </c:pt>
                <c:pt idx="65">
                  <c:v>8585.77</c:v>
                </c:pt>
                <c:pt idx="66">
                  <c:v>8624.01</c:v>
                </c:pt>
                <c:pt idx="67">
                  <c:v>8702.2300000000068</c:v>
                </c:pt>
                <c:pt idx="68">
                  <c:v>8704.39</c:v>
                </c:pt>
                <c:pt idx="69">
                  <c:v>8703.7900000000009</c:v>
                </c:pt>
                <c:pt idx="70">
                  <c:v>8753.84</c:v>
                </c:pt>
                <c:pt idx="71">
                  <c:v>8718.83</c:v>
                </c:pt>
                <c:pt idx="72">
                  <c:v>8736.59</c:v>
                </c:pt>
                <c:pt idx="73">
                  <c:v>8740.43</c:v>
                </c:pt>
                <c:pt idx="74">
                  <c:v>8756.7099999999591</c:v>
                </c:pt>
                <c:pt idx="75">
                  <c:v>8782.2000000000007</c:v>
                </c:pt>
                <c:pt idx="76">
                  <c:v>8817.9</c:v>
                </c:pt>
                <c:pt idx="77">
                  <c:v>8768.719999999983</c:v>
                </c:pt>
                <c:pt idx="78">
                  <c:v>8827.7900000000009</c:v>
                </c:pt>
                <c:pt idx="79">
                  <c:v>8860.49</c:v>
                </c:pt>
                <c:pt idx="80">
                  <c:v>8898.8699999999226</c:v>
                </c:pt>
                <c:pt idx="81">
                  <c:v>8861.1</c:v>
                </c:pt>
                <c:pt idx="82">
                  <c:v>8892.31</c:v>
                </c:pt>
                <c:pt idx="83">
                  <c:v>8870.76</c:v>
                </c:pt>
                <c:pt idx="84">
                  <c:v>8866.3499999999494</c:v>
                </c:pt>
                <c:pt idx="85">
                  <c:v>8907.91</c:v>
                </c:pt>
                <c:pt idx="86">
                  <c:v>8972.5</c:v>
                </c:pt>
                <c:pt idx="87">
                  <c:v>9025.2999999999811</c:v>
                </c:pt>
                <c:pt idx="88">
                  <c:v>8997.19</c:v>
                </c:pt>
                <c:pt idx="89">
                  <c:v>8846.31</c:v>
                </c:pt>
                <c:pt idx="90">
                  <c:v>8883.2099999999591</c:v>
                </c:pt>
                <c:pt idx="91">
                  <c:v>8782.719999999983</c:v>
                </c:pt>
                <c:pt idx="92">
                  <c:v>8817.8799999999246</c:v>
                </c:pt>
                <c:pt idx="93">
                  <c:v>8931.3599999999133</c:v>
                </c:pt>
                <c:pt idx="94">
                  <c:v>8965</c:v>
                </c:pt>
                <c:pt idx="95">
                  <c:v>8975.58</c:v>
                </c:pt>
                <c:pt idx="96">
                  <c:v>8972.51</c:v>
                </c:pt>
                <c:pt idx="97">
                  <c:v>8925.09</c:v>
                </c:pt>
                <c:pt idx="98">
                  <c:v>8988</c:v>
                </c:pt>
                <c:pt idx="99">
                  <c:v>9086.02</c:v>
                </c:pt>
                <c:pt idx="100">
                  <c:v>9022.17</c:v>
                </c:pt>
                <c:pt idx="101">
                  <c:v>8954.3799999999246</c:v>
                </c:pt>
                <c:pt idx="102">
                  <c:v>8947.7900000000009</c:v>
                </c:pt>
                <c:pt idx="103">
                  <c:v>8991.39</c:v>
                </c:pt>
                <c:pt idx="104">
                  <c:v>9055.59</c:v>
                </c:pt>
                <c:pt idx="105">
                  <c:v>9102.33</c:v>
                </c:pt>
                <c:pt idx="106">
                  <c:v>9145.3499999999494</c:v>
                </c:pt>
                <c:pt idx="107">
                  <c:v>9111.4599999999191</c:v>
                </c:pt>
                <c:pt idx="108">
                  <c:v>9006.82</c:v>
                </c:pt>
                <c:pt idx="109">
                  <c:v>8836.56</c:v>
                </c:pt>
                <c:pt idx="110">
                  <c:v>8609.8599999999133</c:v>
                </c:pt>
                <c:pt idx="111">
                  <c:v>8685.4699999999248</c:v>
                </c:pt>
                <c:pt idx="112">
                  <c:v>8721.93</c:v>
                </c:pt>
                <c:pt idx="113">
                  <c:v>8712.9599999999191</c:v>
                </c:pt>
                <c:pt idx="114">
                  <c:v>8683.8799999999246</c:v>
                </c:pt>
                <c:pt idx="115">
                  <c:v>8843.84</c:v>
                </c:pt>
                <c:pt idx="116">
                  <c:v>8839.219999999983</c:v>
                </c:pt>
                <c:pt idx="117">
                  <c:v>8673.67</c:v>
                </c:pt>
                <c:pt idx="118">
                  <c:v>8528.94</c:v>
                </c:pt>
                <c:pt idx="119">
                  <c:v>8541.6400000000049</c:v>
                </c:pt>
                <c:pt idx="120">
                  <c:v>8599.65</c:v>
                </c:pt>
                <c:pt idx="121">
                  <c:v>8727.56</c:v>
                </c:pt>
                <c:pt idx="122">
                  <c:v>8619.9</c:v>
                </c:pt>
                <c:pt idx="123">
                  <c:v>8738.3699999999226</c:v>
                </c:pt>
                <c:pt idx="124">
                  <c:v>8784.4</c:v>
                </c:pt>
                <c:pt idx="125">
                  <c:v>8713.7900000000009</c:v>
                </c:pt>
                <c:pt idx="126">
                  <c:v>8747.75</c:v>
                </c:pt>
                <c:pt idx="127">
                  <c:v>8750.02</c:v>
                </c:pt>
                <c:pt idx="128">
                  <c:v>8642.9</c:v>
                </c:pt>
                <c:pt idx="129">
                  <c:v>8567.82</c:v>
                </c:pt>
                <c:pt idx="130">
                  <c:v>8520.02</c:v>
                </c:pt>
                <c:pt idx="131">
                  <c:v>8234.7800000000007</c:v>
                </c:pt>
                <c:pt idx="132">
                  <c:v>8324.58</c:v>
                </c:pt>
                <c:pt idx="133">
                  <c:v>8282.69</c:v>
                </c:pt>
                <c:pt idx="134">
                  <c:v>8394.75</c:v>
                </c:pt>
                <c:pt idx="135">
                  <c:v>8467.7099999999591</c:v>
                </c:pt>
                <c:pt idx="136">
                  <c:v>8508.0400000000009</c:v>
                </c:pt>
                <c:pt idx="137">
                  <c:v>8545.08</c:v>
                </c:pt>
                <c:pt idx="138">
                  <c:v>8576.4</c:v>
                </c:pt>
                <c:pt idx="139">
                  <c:v>8610.39</c:v>
                </c:pt>
                <c:pt idx="140">
                  <c:v>8553.06</c:v>
                </c:pt>
                <c:pt idx="141">
                  <c:v>8596.57</c:v>
                </c:pt>
                <c:pt idx="142">
                  <c:v>8646.31</c:v>
                </c:pt>
                <c:pt idx="143">
                  <c:v>8683.2999999999811</c:v>
                </c:pt>
                <c:pt idx="144">
                  <c:v>8705.129999999981</c:v>
                </c:pt>
                <c:pt idx="145">
                  <c:v>8851.98</c:v>
                </c:pt>
                <c:pt idx="146">
                  <c:v>8901.719999999983</c:v>
                </c:pt>
                <c:pt idx="147">
                  <c:v>8894.5400000000009</c:v>
                </c:pt>
                <c:pt idx="148">
                  <c:v>8880.27</c:v>
                </c:pt>
                <c:pt idx="149">
                  <c:v>8732.59</c:v>
                </c:pt>
                <c:pt idx="150">
                  <c:v>8780.2000000000007</c:v>
                </c:pt>
                <c:pt idx="151">
                  <c:v>8802.7300000000068</c:v>
                </c:pt>
                <c:pt idx="152">
                  <c:v>8718.1200000000008</c:v>
                </c:pt>
                <c:pt idx="153">
                  <c:v>8714.48</c:v>
                </c:pt>
                <c:pt idx="154">
                  <c:v>8638.5499999999811</c:v>
                </c:pt>
                <c:pt idx="155">
                  <c:v>8813.2800000000007</c:v>
                </c:pt>
                <c:pt idx="156">
                  <c:v>8957.65</c:v>
                </c:pt>
                <c:pt idx="157">
                  <c:v>8969.43</c:v>
                </c:pt>
                <c:pt idx="158">
                  <c:v>8950.75</c:v>
                </c:pt>
                <c:pt idx="159">
                  <c:v>8948.1400000000049</c:v>
                </c:pt>
                <c:pt idx="160">
                  <c:v>9049.25</c:v>
                </c:pt>
                <c:pt idx="161">
                  <c:v>9040.77</c:v>
                </c:pt>
                <c:pt idx="162">
                  <c:v>9007.8699999999226</c:v>
                </c:pt>
                <c:pt idx="163">
                  <c:v>8946.08</c:v>
                </c:pt>
                <c:pt idx="164">
                  <c:v>8947.3499999999494</c:v>
                </c:pt>
                <c:pt idx="165">
                  <c:v>9018.61</c:v>
                </c:pt>
                <c:pt idx="166">
                  <c:v>8977.2300000000068</c:v>
                </c:pt>
                <c:pt idx="167">
                  <c:v>9035.48</c:v>
                </c:pt>
                <c:pt idx="168">
                  <c:v>9023.2800000000007</c:v>
                </c:pt>
                <c:pt idx="169">
                  <c:v>9020.4</c:v>
                </c:pt>
                <c:pt idx="170">
                  <c:v>9033.68</c:v>
                </c:pt>
                <c:pt idx="171">
                  <c:v>9006.61</c:v>
                </c:pt>
                <c:pt idx="172">
                  <c:v>8911.7099999999591</c:v>
                </c:pt>
                <c:pt idx="173">
                  <c:v>8884.09</c:v>
                </c:pt>
                <c:pt idx="174">
                  <c:v>8944.84</c:v>
                </c:pt>
                <c:pt idx="175">
                  <c:v>8892.8799999999246</c:v>
                </c:pt>
                <c:pt idx="176">
                  <c:v>8837.0300000000007</c:v>
                </c:pt>
                <c:pt idx="177">
                  <c:v>8747.51</c:v>
                </c:pt>
                <c:pt idx="178">
                  <c:v>8756.61</c:v>
                </c:pt>
                <c:pt idx="179">
                  <c:v>8727.09</c:v>
                </c:pt>
                <c:pt idx="180">
                  <c:v>8788.4</c:v>
                </c:pt>
                <c:pt idx="181">
                  <c:v>8810</c:v>
                </c:pt>
                <c:pt idx="182">
                  <c:v>8823.68</c:v>
                </c:pt>
                <c:pt idx="183">
                  <c:v>8988.84</c:v>
                </c:pt>
                <c:pt idx="184">
                  <c:v>9062.3499999999494</c:v>
                </c:pt>
                <c:pt idx="185">
                  <c:v>8991.3599999999133</c:v>
                </c:pt>
                <c:pt idx="186">
                  <c:v>9046.2800000000007</c:v>
                </c:pt>
                <c:pt idx="187">
                  <c:v>9057.1</c:v>
                </c:pt>
                <c:pt idx="188">
                  <c:v>9007.5300000000007</c:v>
                </c:pt>
                <c:pt idx="189">
                  <c:v>9000.94</c:v>
                </c:pt>
                <c:pt idx="190">
                  <c:v>8837.82</c:v>
                </c:pt>
                <c:pt idx="191">
                  <c:v>8712.9499999999553</c:v>
                </c:pt>
                <c:pt idx="192">
                  <c:v>8829.2099999999591</c:v>
                </c:pt>
                <c:pt idx="193">
                  <c:v>8831.4499999999553</c:v>
                </c:pt>
                <c:pt idx="194">
                  <c:v>8654.43</c:v>
                </c:pt>
                <c:pt idx="195">
                  <c:v>8636.1</c:v>
                </c:pt>
                <c:pt idx="196">
                  <c:v>8530.68</c:v>
                </c:pt>
                <c:pt idx="197">
                  <c:v>8597.6200000000008</c:v>
                </c:pt>
                <c:pt idx="198">
                  <c:v>8621.0400000000009</c:v>
                </c:pt>
                <c:pt idx="199">
                  <c:v>8567.2800000000007</c:v>
                </c:pt>
                <c:pt idx="200">
                  <c:v>8532.83</c:v>
                </c:pt>
                <c:pt idx="201">
                  <c:v>8500.16</c:v>
                </c:pt>
                <c:pt idx="202">
                  <c:v>8478.8599999999133</c:v>
                </c:pt>
                <c:pt idx="203">
                  <c:v>8573.3799999999246</c:v>
                </c:pt>
                <c:pt idx="204">
                  <c:v>8652.59</c:v>
                </c:pt>
                <c:pt idx="205">
                  <c:v>8739.82</c:v>
                </c:pt>
                <c:pt idx="206">
                  <c:v>8774.719999999983</c:v>
                </c:pt>
                <c:pt idx="207">
                  <c:v>8784.44</c:v>
                </c:pt>
                <c:pt idx="208">
                  <c:v>8824.44</c:v>
                </c:pt>
                <c:pt idx="209">
                  <c:v>8773.42</c:v>
                </c:pt>
                <c:pt idx="210">
                  <c:v>8749.5499999999811</c:v>
                </c:pt>
                <c:pt idx="211">
                  <c:v>8665.8499999999494</c:v>
                </c:pt>
                <c:pt idx="212">
                  <c:v>8491.01</c:v>
                </c:pt>
                <c:pt idx="213">
                  <c:v>8488.06</c:v>
                </c:pt>
                <c:pt idx="214">
                  <c:v>8481.3499999999494</c:v>
                </c:pt>
                <c:pt idx="215">
                  <c:v>8574.91</c:v>
                </c:pt>
                <c:pt idx="216">
                  <c:v>8538.57</c:v>
                </c:pt>
                <c:pt idx="217">
                  <c:v>8524.57</c:v>
                </c:pt>
                <c:pt idx="218">
                  <c:v>8706.17</c:v>
                </c:pt>
                <c:pt idx="219">
                  <c:v>8717.1400000000049</c:v>
                </c:pt>
                <c:pt idx="220">
                  <c:v>8765.32</c:v>
                </c:pt>
                <c:pt idx="221">
                  <c:v>8683.51</c:v>
                </c:pt>
                <c:pt idx="222">
                  <c:v>8794.2400000000089</c:v>
                </c:pt>
                <c:pt idx="223">
                  <c:v>8817.49</c:v>
                </c:pt>
                <c:pt idx="224">
                  <c:v>8767.2000000000007</c:v>
                </c:pt>
                <c:pt idx="225">
                  <c:v>8644.18</c:v>
                </c:pt>
                <c:pt idx="226">
                  <c:v>8701.3799999999246</c:v>
                </c:pt>
                <c:pt idx="227">
                  <c:v>8584.719999999983</c:v>
                </c:pt>
                <c:pt idx="228">
                  <c:v>8456.8599999999133</c:v>
                </c:pt>
                <c:pt idx="229">
                  <c:v>8317.27</c:v>
                </c:pt>
                <c:pt idx="230">
                  <c:v>7853.13</c:v>
                </c:pt>
                <c:pt idx="231">
                  <c:v>7552.8</c:v>
                </c:pt>
                <c:pt idx="232">
                  <c:v>7493.1200000000044</c:v>
                </c:pt>
                <c:pt idx="233">
                  <c:v>7736.3200000000024</c:v>
                </c:pt>
                <c:pt idx="234">
                  <c:v>7719.09</c:v>
                </c:pt>
                <c:pt idx="235">
                  <c:v>7637.02</c:v>
                </c:pt>
                <c:pt idx="236">
                  <c:v>7819.39</c:v>
                </c:pt>
                <c:pt idx="237">
                  <c:v>7798.59</c:v>
                </c:pt>
                <c:pt idx="238">
                  <c:v>7741.76</c:v>
                </c:pt>
                <c:pt idx="239">
                  <c:v>7614.9699999999993</c:v>
                </c:pt>
                <c:pt idx="240">
                  <c:v>7342.96</c:v>
                </c:pt>
                <c:pt idx="241">
                  <c:v>7312.59</c:v>
                </c:pt>
                <c:pt idx="242">
                  <c:v>7550.23</c:v>
                </c:pt>
                <c:pt idx="243">
                  <c:v>7502.93</c:v>
                </c:pt>
                <c:pt idx="244">
                  <c:v>7410.87</c:v>
                </c:pt>
                <c:pt idx="245">
                  <c:v>7445.1</c:v>
                </c:pt>
                <c:pt idx="246">
                  <c:v>7578.01</c:v>
                </c:pt>
                <c:pt idx="247">
                  <c:v>7646.1900000000014</c:v>
                </c:pt>
                <c:pt idx="248">
                  <c:v>7741.3600000000024</c:v>
                </c:pt>
              </c:numCache>
            </c:numRef>
          </c:val>
        </c:ser>
        <c:marker val="1"/>
        <c:axId val="54285440"/>
        <c:axId val="54286976"/>
      </c:lineChart>
      <c:catAx>
        <c:axId val="54285440"/>
        <c:scaling>
          <c:orientation val="minMax"/>
        </c:scaling>
        <c:axPos val="b"/>
        <c:tickLblPos val="nextTo"/>
        <c:crossAx val="54286976"/>
        <c:crosses val="autoZero"/>
        <c:auto val="1"/>
        <c:lblAlgn val="ctr"/>
        <c:lblOffset val="100"/>
      </c:catAx>
      <c:valAx>
        <c:axId val="54286976"/>
        <c:scaling>
          <c:orientation val="minMax"/>
          <c:max val="10000"/>
          <c:min val="4000"/>
        </c:scaling>
        <c:axPos val="l"/>
        <c:majorGridlines/>
        <c:numFmt formatCode="General" sourceLinked="1"/>
        <c:tickLblPos val="nextTo"/>
        <c:crossAx val="54285440"/>
        <c:crosses val="autoZero"/>
        <c:crossBetween val="between"/>
      </c:valAx>
    </c:plotArea>
    <c:legend>
      <c:legendPos val="b"/>
      <c:layout/>
    </c:legend>
    <c:plotVisOnly val="1"/>
  </c:chart>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zh-TW"/>
  <c:chart>
    <c:title>
      <c:tx>
        <c:rich>
          <a:bodyPr/>
          <a:lstStyle/>
          <a:p>
            <a:pPr>
              <a:defRPr sz="2400"/>
            </a:pPr>
            <a:r>
              <a:rPr lang="en-US" altLang="zh-TW" sz="2400" dirty="0" smtClean="0"/>
              <a:t>Max Return </a:t>
            </a:r>
            <a:r>
              <a:rPr lang="en-US" altLang="zh-TW" sz="2400" dirty="0" err="1" smtClean="0"/>
              <a:t>s.t</a:t>
            </a:r>
            <a:r>
              <a:rPr lang="en-US" altLang="zh-TW" sz="2400" dirty="0" smtClean="0"/>
              <a:t>.</a:t>
            </a:r>
            <a:r>
              <a:rPr lang="en-US" altLang="zh-TW" sz="2400" baseline="0" dirty="0" smtClean="0"/>
              <a:t> #Trades Constraint</a:t>
            </a:r>
            <a:endParaRPr lang="zh-TW" altLang="en-US" sz="2400" dirty="0"/>
          </a:p>
        </c:rich>
      </c:tx>
      <c:layout/>
      <c:overlay val="1"/>
    </c:title>
    <c:plotArea>
      <c:layout/>
      <c:lineChart>
        <c:grouping val="standard"/>
        <c:ser>
          <c:idx val="0"/>
          <c:order val="0"/>
          <c:tx>
            <c:strRef>
              <c:f>Sheet1!$A$44</c:f>
              <c:strCache>
                <c:ptCount val="1"/>
                <c:pt idx="0">
                  <c:v>200309-200408</c:v>
                </c:pt>
              </c:strCache>
            </c:strRef>
          </c:tx>
          <c:spPr>
            <a:ln>
              <a:solidFill>
                <a:srgbClr val="0070C0"/>
              </a:solidFill>
            </a:ln>
          </c:spPr>
          <c:marker>
            <c:symbol val="none"/>
          </c:marker>
          <c:cat>
            <c:numRef>
              <c:f>Sheet1!$B$43:$BP$43</c:f>
              <c:numCache>
                <c:formatCode>General</c:formatCode>
                <c:ptCount val="6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numCache>
            </c:numRef>
          </c:cat>
          <c:val>
            <c:numRef>
              <c:f>Sheet1!$B$44:$BP$44</c:f>
              <c:numCache>
                <c:formatCode>General</c:formatCode>
                <c:ptCount val="67"/>
                <c:pt idx="0">
                  <c:v>22.827901840140196</c:v>
                </c:pt>
                <c:pt idx="1">
                  <c:v>34.330176795998106</c:v>
                </c:pt>
                <c:pt idx="2">
                  <c:v>45.603505532740009</c:v>
                </c:pt>
                <c:pt idx="3">
                  <c:v>54.531414845349225</c:v>
                </c:pt>
                <c:pt idx="4">
                  <c:v>61.295816087087971</c:v>
                </c:pt>
                <c:pt idx="5">
                  <c:v>66.706370818750884</c:v>
                </c:pt>
                <c:pt idx="6">
                  <c:v>71.672299762505588</c:v>
                </c:pt>
                <c:pt idx="7">
                  <c:v>75.213456152479836</c:v>
                </c:pt>
                <c:pt idx="8">
                  <c:v>78.341714203000365</c:v>
                </c:pt>
                <c:pt idx="9">
                  <c:v>81.292019183873364</c:v>
                </c:pt>
                <c:pt idx="10">
                  <c:v>83.955557777202941</c:v>
                </c:pt>
                <c:pt idx="11">
                  <c:v>86.54828832630588</c:v>
                </c:pt>
                <c:pt idx="12">
                  <c:v>88.915299133672264</c:v>
                </c:pt>
                <c:pt idx="13">
                  <c:v>91.209731901452514</c:v>
                </c:pt>
                <c:pt idx="14">
                  <c:v>93.479717624026748</c:v>
                </c:pt>
                <c:pt idx="15">
                  <c:v>95.542129523376545</c:v>
                </c:pt>
                <c:pt idx="16">
                  <c:v>97.538804486719613</c:v>
                </c:pt>
                <c:pt idx="17">
                  <c:v>99.395330830790257</c:v>
                </c:pt>
                <c:pt idx="18">
                  <c:v>101.18139460140478</c:v>
                </c:pt>
                <c:pt idx="19">
                  <c:v>102.94745190145852</c:v>
                </c:pt>
                <c:pt idx="20">
                  <c:v>104.55809928597976</c:v>
                </c:pt>
                <c:pt idx="21">
                  <c:v>106.13880461561811</c:v>
                </c:pt>
                <c:pt idx="22">
                  <c:v>107.58043005338337</c:v>
                </c:pt>
                <c:pt idx="23">
                  <c:v>108.97133091230764</c:v>
                </c:pt>
                <c:pt idx="24">
                  <c:v>110.26201409875451</c:v>
                </c:pt>
                <c:pt idx="25">
                  <c:v>111.46320980403358</c:v>
                </c:pt>
                <c:pt idx="26">
                  <c:v>112.50708258611037</c:v>
                </c:pt>
                <c:pt idx="27">
                  <c:v>113.54401615671887</c:v>
                </c:pt>
                <c:pt idx="28">
                  <c:v>114.57532684593575</c:v>
                </c:pt>
                <c:pt idx="29">
                  <c:v>115.56414088751133</c:v>
                </c:pt>
                <c:pt idx="30">
                  <c:v>116.50182464354056</c:v>
                </c:pt>
                <c:pt idx="31">
                  <c:v>117.41267519766805</c:v>
                </c:pt>
                <c:pt idx="32">
                  <c:v>118.32121424730434</c:v>
                </c:pt>
                <c:pt idx="33">
                  <c:v>119.13907369609531</c:v>
                </c:pt>
                <c:pt idx="34">
                  <c:v>119.94752739482882</c:v>
                </c:pt>
                <c:pt idx="35">
                  <c:v>120.74271683805829</c:v>
                </c:pt>
                <c:pt idx="36">
                  <c:v>121.51782090354553</c:v>
                </c:pt>
                <c:pt idx="37">
                  <c:v>122.27376179187286</c:v>
                </c:pt>
                <c:pt idx="38">
                  <c:v>122.95168638609317</c:v>
                </c:pt>
                <c:pt idx="39">
                  <c:v>123.60837407552557</c:v>
                </c:pt>
                <c:pt idx="40">
                  <c:v>124.22804482540558</c:v>
                </c:pt>
                <c:pt idx="41">
                  <c:v>124.82538461130405</c:v>
                </c:pt>
                <c:pt idx="42">
                  <c:v>125.38623486867478</c:v>
                </c:pt>
                <c:pt idx="43">
                  <c:v>125.84350282086857</c:v>
                </c:pt>
                <c:pt idx="44">
                  <c:v>126.29245334105687</c:v>
                </c:pt>
                <c:pt idx="45">
                  <c:v>126.71602604032911</c:v>
                </c:pt>
                <c:pt idx="46">
                  <c:v>127.13602169362368</c:v>
                </c:pt>
                <c:pt idx="47">
                  <c:v>127.52382167043208</c:v>
                </c:pt>
                <c:pt idx="48">
                  <c:v>127.90779730979081</c:v>
                </c:pt>
                <c:pt idx="49">
                  <c:v>128.26038036949603</c:v>
                </c:pt>
                <c:pt idx="50">
                  <c:v>128.57425628241228</c:v>
                </c:pt>
                <c:pt idx="51">
                  <c:v>128.84377048408234</c:v>
                </c:pt>
                <c:pt idx="52">
                  <c:v>129.08130433972869</c:v>
                </c:pt>
                <c:pt idx="53">
                  <c:v>129.29331957968293</c:v>
                </c:pt>
                <c:pt idx="54">
                  <c:v>129.4623875294308</c:v>
                </c:pt>
                <c:pt idx="55">
                  <c:v>129.62772428234098</c:v>
                </c:pt>
                <c:pt idx="56">
                  <c:v>129.7766321908004</c:v>
                </c:pt>
                <c:pt idx="57">
                  <c:v>129.91638433741147</c:v>
                </c:pt>
                <c:pt idx="58">
                  <c:v>129.97745739286066</c:v>
                </c:pt>
                <c:pt idx="59">
                  <c:v>130.03740149806021</c:v>
                </c:pt>
                <c:pt idx="60">
                  <c:v>130.08233339281</c:v>
                </c:pt>
                <c:pt idx="61">
                  <c:v>130.08770445445654</c:v>
                </c:pt>
                <c:pt idx="62">
                  <c:v>130.09295520400161</c:v>
                </c:pt>
              </c:numCache>
            </c:numRef>
          </c:val>
        </c:ser>
        <c:ser>
          <c:idx val="1"/>
          <c:order val="1"/>
          <c:tx>
            <c:strRef>
              <c:f>Sheet1!$A$45</c:f>
              <c:strCache>
                <c:ptCount val="1"/>
                <c:pt idx="0">
                  <c:v>200409-200508</c:v>
                </c:pt>
              </c:strCache>
            </c:strRef>
          </c:tx>
          <c:marker>
            <c:symbol val="none"/>
          </c:marker>
          <c:cat>
            <c:numRef>
              <c:f>Sheet1!$B$43:$BP$43</c:f>
              <c:numCache>
                <c:formatCode>General</c:formatCode>
                <c:ptCount val="6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numCache>
            </c:numRef>
          </c:cat>
          <c:val>
            <c:numRef>
              <c:f>Sheet1!$B$45:$BP$45</c:f>
              <c:numCache>
                <c:formatCode>General</c:formatCode>
                <c:ptCount val="67"/>
                <c:pt idx="0">
                  <c:v>13.011160318164439</c:v>
                </c:pt>
                <c:pt idx="1">
                  <c:v>22.500315979015927</c:v>
                </c:pt>
                <c:pt idx="2">
                  <c:v>28.740736944741133</c:v>
                </c:pt>
                <c:pt idx="3">
                  <c:v>34.505245121822625</c:v>
                </c:pt>
                <c:pt idx="4">
                  <c:v>39.085633079694958</c:v>
                </c:pt>
                <c:pt idx="5">
                  <c:v>41.828650930898164</c:v>
                </c:pt>
                <c:pt idx="6">
                  <c:v>44.552604633459424</c:v>
                </c:pt>
                <c:pt idx="7">
                  <c:v>46.422645447937761</c:v>
                </c:pt>
                <c:pt idx="8">
                  <c:v>48.24302820790848</c:v>
                </c:pt>
                <c:pt idx="9">
                  <c:v>49.861510768003861</c:v>
                </c:pt>
                <c:pt idx="10">
                  <c:v>51.409611429267287</c:v>
                </c:pt>
                <c:pt idx="11">
                  <c:v>52.756505805520611</c:v>
                </c:pt>
                <c:pt idx="12">
                  <c:v>54.007810932740185</c:v>
                </c:pt>
                <c:pt idx="13">
                  <c:v>55.248536209905588</c:v>
                </c:pt>
                <c:pt idx="14">
                  <c:v>56.429355704579848</c:v>
                </c:pt>
                <c:pt idx="15">
                  <c:v>57.597215142603062</c:v>
                </c:pt>
                <c:pt idx="16">
                  <c:v>58.673060177972872</c:v>
                </c:pt>
                <c:pt idx="17">
                  <c:v>59.548960198782495</c:v>
                </c:pt>
                <c:pt idx="18">
                  <c:v>60.421102127628401</c:v>
                </c:pt>
                <c:pt idx="19">
                  <c:v>61.276464769599997</c:v>
                </c:pt>
                <c:pt idx="20">
                  <c:v>62.069022283353604</c:v>
                </c:pt>
                <c:pt idx="21">
                  <c:v>62.855019754210453</c:v>
                </c:pt>
                <c:pt idx="22">
                  <c:v>63.626681061842362</c:v>
                </c:pt>
                <c:pt idx="23">
                  <c:v>64.388558619929299</c:v>
                </c:pt>
                <c:pt idx="24">
                  <c:v>65.055162107447458</c:v>
                </c:pt>
                <c:pt idx="25">
                  <c:v>65.721235181527021</c:v>
                </c:pt>
                <c:pt idx="26">
                  <c:v>66.383957264989348</c:v>
                </c:pt>
                <c:pt idx="27">
                  <c:v>67.031603163195967</c:v>
                </c:pt>
                <c:pt idx="28">
                  <c:v>67.676494803051554</c:v>
                </c:pt>
                <c:pt idx="29">
                  <c:v>68.297064585998967</c:v>
                </c:pt>
                <c:pt idx="30">
                  <c:v>68.913133498770591</c:v>
                </c:pt>
                <c:pt idx="31">
                  <c:v>69.494525264554127</c:v>
                </c:pt>
                <c:pt idx="32">
                  <c:v>70.073581639783839</c:v>
                </c:pt>
                <c:pt idx="33">
                  <c:v>70.631333956972568</c:v>
                </c:pt>
                <c:pt idx="34">
                  <c:v>71.185929774055083</c:v>
                </c:pt>
                <c:pt idx="35">
                  <c:v>71.705069477112858</c:v>
                </c:pt>
                <c:pt idx="36">
                  <c:v>72.170904539155089</c:v>
                </c:pt>
                <c:pt idx="37">
                  <c:v>72.610061522685371</c:v>
                </c:pt>
                <c:pt idx="38">
                  <c:v>73.048223797635487</c:v>
                </c:pt>
                <c:pt idx="39">
                  <c:v>73.481601254343346</c:v>
                </c:pt>
                <c:pt idx="40">
                  <c:v>73.888297744173769</c:v>
                </c:pt>
                <c:pt idx="41">
                  <c:v>74.251827325107527</c:v>
                </c:pt>
                <c:pt idx="42">
                  <c:v>74.60054178461391</c:v>
                </c:pt>
                <c:pt idx="43">
                  <c:v>74.940276785063347</c:v>
                </c:pt>
                <c:pt idx="44">
                  <c:v>75.276311337227341</c:v>
                </c:pt>
                <c:pt idx="45">
                  <c:v>75.587895809725438</c:v>
                </c:pt>
                <c:pt idx="46">
                  <c:v>75.881009133730785</c:v>
                </c:pt>
                <c:pt idx="47">
                  <c:v>76.13678660714514</c:v>
                </c:pt>
                <c:pt idx="48">
                  <c:v>76.356282520490396</c:v>
                </c:pt>
                <c:pt idx="49">
                  <c:v>76.568210517598118</c:v>
                </c:pt>
                <c:pt idx="50">
                  <c:v>76.756969571963026</c:v>
                </c:pt>
                <c:pt idx="51">
                  <c:v>76.934069293907058</c:v>
                </c:pt>
                <c:pt idx="52">
                  <c:v>77.087708589491115</c:v>
                </c:pt>
                <c:pt idx="53">
                  <c:v>77.234052008403111</c:v>
                </c:pt>
                <c:pt idx="54">
                  <c:v>77.355028502897326</c:v>
                </c:pt>
                <c:pt idx="55">
                  <c:v>77.421753570729578</c:v>
                </c:pt>
                <c:pt idx="56">
                  <c:v>77.485924571141197</c:v>
                </c:pt>
                <c:pt idx="57">
                  <c:v>77.522090998514159</c:v>
                </c:pt>
                <c:pt idx="58">
                  <c:v>77.54446868589865</c:v>
                </c:pt>
                <c:pt idx="59">
                  <c:v>77.556098254254408</c:v>
                </c:pt>
                <c:pt idx="60">
                  <c:v>77.558676395569236</c:v>
                </c:pt>
              </c:numCache>
            </c:numRef>
          </c:val>
        </c:ser>
        <c:ser>
          <c:idx val="2"/>
          <c:order val="2"/>
          <c:tx>
            <c:strRef>
              <c:f>Sheet1!$A$46</c:f>
              <c:strCache>
                <c:ptCount val="1"/>
                <c:pt idx="0">
                  <c:v>200509-200608</c:v>
                </c:pt>
              </c:strCache>
            </c:strRef>
          </c:tx>
          <c:spPr>
            <a:ln>
              <a:solidFill>
                <a:srgbClr val="FF0000"/>
              </a:solidFill>
            </a:ln>
          </c:spPr>
          <c:marker>
            <c:symbol val="none"/>
          </c:marker>
          <c:cat>
            <c:numRef>
              <c:f>Sheet1!$B$43:$BP$43</c:f>
              <c:numCache>
                <c:formatCode>General</c:formatCode>
                <c:ptCount val="6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numCache>
            </c:numRef>
          </c:cat>
          <c:val>
            <c:numRef>
              <c:f>Sheet1!$B$46:$BP$46</c:f>
              <c:numCache>
                <c:formatCode>General</c:formatCode>
                <c:ptCount val="67"/>
                <c:pt idx="0">
                  <c:v>27.979567773931908</c:v>
                </c:pt>
                <c:pt idx="1">
                  <c:v>35.305611953898513</c:v>
                </c:pt>
                <c:pt idx="2">
                  <c:v>41.981662057119408</c:v>
                </c:pt>
                <c:pt idx="3">
                  <c:v>47.74796956881594</c:v>
                </c:pt>
                <c:pt idx="4">
                  <c:v>52.910292779003754</c:v>
                </c:pt>
                <c:pt idx="5">
                  <c:v>56.801343726289574</c:v>
                </c:pt>
                <c:pt idx="6">
                  <c:v>60.391157459179055</c:v>
                </c:pt>
                <c:pt idx="7">
                  <c:v>62.956849188927343</c:v>
                </c:pt>
                <c:pt idx="8">
                  <c:v>65.515248847540008</c:v>
                </c:pt>
                <c:pt idx="9">
                  <c:v>67.391090712610648</c:v>
                </c:pt>
                <c:pt idx="10">
                  <c:v>69.221289416186551</c:v>
                </c:pt>
                <c:pt idx="11">
                  <c:v>70.961992493176297</c:v>
                </c:pt>
                <c:pt idx="12">
                  <c:v>72.642854232942412</c:v>
                </c:pt>
                <c:pt idx="13">
                  <c:v>74.318685744208565</c:v>
                </c:pt>
                <c:pt idx="14">
                  <c:v>75.632577477353564</c:v>
                </c:pt>
                <c:pt idx="15">
                  <c:v>76.940788872225895</c:v>
                </c:pt>
                <c:pt idx="16">
                  <c:v>78.227905415609484</c:v>
                </c:pt>
                <c:pt idx="17">
                  <c:v>79.449186206009003</c:v>
                </c:pt>
                <c:pt idx="18">
                  <c:v>80.595282909304274</c:v>
                </c:pt>
                <c:pt idx="19">
                  <c:v>81.651462204246286</c:v>
                </c:pt>
                <c:pt idx="20">
                  <c:v>82.707168628797646</c:v>
                </c:pt>
                <c:pt idx="21">
                  <c:v>83.749520704244688</c:v>
                </c:pt>
                <c:pt idx="22">
                  <c:v>84.785172726964603</c:v>
                </c:pt>
                <c:pt idx="23">
                  <c:v>85.769309918676598</c:v>
                </c:pt>
                <c:pt idx="24">
                  <c:v>86.710397918836279</c:v>
                </c:pt>
                <c:pt idx="25">
                  <c:v>87.559027701361387</c:v>
                </c:pt>
                <c:pt idx="26">
                  <c:v>88.340722847186214</c:v>
                </c:pt>
                <c:pt idx="27">
                  <c:v>89.00232944978147</c:v>
                </c:pt>
                <c:pt idx="28">
                  <c:v>89.663342759735414</c:v>
                </c:pt>
                <c:pt idx="29">
                  <c:v>90.287369047542327</c:v>
                </c:pt>
                <c:pt idx="30">
                  <c:v>90.891776268395034</c:v>
                </c:pt>
                <c:pt idx="31">
                  <c:v>91.460525861167767</c:v>
                </c:pt>
                <c:pt idx="32">
                  <c:v>91.968200018736098</c:v>
                </c:pt>
                <c:pt idx="33">
                  <c:v>92.47060796641928</c:v>
                </c:pt>
                <c:pt idx="34">
                  <c:v>92.97094401947264</c:v>
                </c:pt>
                <c:pt idx="35">
                  <c:v>93.450762408065273</c:v>
                </c:pt>
                <c:pt idx="36">
                  <c:v>93.925175491531178</c:v>
                </c:pt>
                <c:pt idx="37">
                  <c:v>94.389209134839348</c:v>
                </c:pt>
                <c:pt idx="38">
                  <c:v>94.84736533300395</c:v>
                </c:pt>
                <c:pt idx="39">
                  <c:v>95.271220544825894</c:v>
                </c:pt>
                <c:pt idx="40">
                  <c:v>95.653187352582719</c:v>
                </c:pt>
                <c:pt idx="41">
                  <c:v>96.01909068945173</c:v>
                </c:pt>
                <c:pt idx="42">
                  <c:v>96.369725496164008</c:v>
                </c:pt>
                <c:pt idx="43">
                  <c:v>96.706678495358275</c:v>
                </c:pt>
                <c:pt idx="44">
                  <c:v>96.979940258243445</c:v>
                </c:pt>
                <c:pt idx="45">
                  <c:v>97.235965517040682</c:v>
                </c:pt>
                <c:pt idx="46">
                  <c:v>97.466169476258727</c:v>
                </c:pt>
                <c:pt idx="47">
                  <c:v>97.694877423606414</c:v>
                </c:pt>
                <c:pt idx="48">
                  <c:v>97.919425791733971</c:v>
                </c:pt>
                <c:pt idx="49">
                  <c:v>98.14302847787306</c:v>
                </c:pt>
                <c:pt idx="50">
                  <c:v>98.366150884603329</c:v>
                </c:pt>
                <c:pt idx="51">
                  <c:v>98.585354603163879</c:v>
                </c:pt>
                <c:pt idx="52">
                  <c:v>98.796125478181636</c:v>
                </c:pt>
                <c:pt idx="53">
                  <c:v>99.006818693547203</c:v>
                </c:pt>
                <c:pt idx="54">
                  <c:v>99.212333856331028</c:v>
                </c:pt>
                <c:pt idx="55">
                  <c:v>99.402437882310409</c:v>
                </c:pt>
                <c:pt idx="56">
                  <c:v>99.561253521889697</c:v>
                </c:pt>
                <c:pt idx="57">
                  <c:v>99.713675229414932</c:v>
                </c:pt>
                <c:pt idx="58">
                  <c:v>99.865645836701205</c:v>
                </c:pt>
                <c:pt idx="59">
                  <c:v>100.01586574594877</c:v>
                </c:pt>
                <c:pt idx="60">
                  <c:v>100.14434286420961</c:v>
                </c:pt>
                <c:pt idx="61">
                  <c:v>100.25856592793522</c:v>
                </c:pt>
                <c:pt idx="62">
                  <c:v>100.34940479027614</c:v>
                </c:pt>
                <c:pt idx="63">
                  <c:v>100.42695436498046</c:v>
                </c:pt>
                <c:pt idx="64">
                  <c:v>100.49741759806672</c:v>
                </c:pt>
                <c:pt idx="65">
                  <c:v>100.55309731980005</c:v>
                </c:pt>
                <c:pt idx="66">
                  <c:v>100.59524237694274</c:v>
                </c:pt>
              </c:numCache>
            </c:numRef>
          </c:val>
        </c:ser>
        <c:ser>
          <c:idx val="3"/>
          <c:order val="3"/>
          <c:tx>
            <c:strRef>
              <c:f>Sheet1!$A$47</c:f>
              <c:strCache>
                <c:ptCount val="1"/>
                <c:pt idx="0">
                  <c:v>200609-200708</c:v>
                </c:pt>
              </c:strCache>
            </c:strRef>
          </c:tx>
          <c:spPr>
            <a:ln>
              <a:solidFill>
                <a:srgbClr val="7030A0"/>
              </a:solidFill>
            </a:ln>
          </c:spPr>
          <c:marker>
            <c:symbol val="none"/>
          </c:marker>
          <c:cat>
            <c:numRef>
              <c:f>Sheet1!$B$43:$BP$43</c:f>
              <c:numCache>
                <c:formatCode>General</c:formatCode>
                <c:ptCount val="6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numCache>
            </c:numRef>
          </c:cat>
          <c:val>
            <c:numRef>
              <c:f>Sheet1!$B$47:$BP$47</c:f>
              <c:numCache>
                <c:formatCode>General</c:formatCode>
                <c:ptCount val="67"/>
                <c:pt idx="0">
                  <c:v>38.675493731105313</c:v>
                </c:pt>
                <c:pt idx="1">
                  <c:v>49.133074807025913</c:v>
                </c:pt>
                <c:pt idx="2">
                  <c:v>56.872224952878149</c:v>
                </c:pt>
                <c:pt idx="3">
                  <c:v>60.935778699015763</c:v>
                </c:pt>
                <c:pt idx="4">
                  <c:v>64.486072294051226</c:v>
                </c:pt>
                <c:pt idx="5">
                  <c:v>67.69601425995549</c:v>
                </c:pt>
                <c:pt idx="6">
                  <c:v>70.31560894809266</c:v>
                </c:pt>
                <c:pt idx="7">
                  <c:v>72.909334492777504</c:v>
                </c:pt>
                <c:pt idx="8">
                  <c:v>75.248026100949573</c:v>
                </c:pt>
                <c:pt idx="9">
                  <c:v>77.456699983533667</c:v>
                </c:pt>
                <c:pt idx="10">
                  <c:v>79.419654102178967</c:v>
                </c:pt>
                <c:pt idx="11">
                  <c:v>81.268651328772066</c:v>
                </c:pt>
                <c:pt idx="12">
                  <c:v>83.048288857456555</c:v>
                </c:pt>
                <c:pt idx="13">
                  <c:v>84.791495028735625</c:v>
                </c:pt>
                <c:pt idx="14">
                  <c:v>86.282646127336278</c:v>
                </c:pt>
                <c:pt idx="15">
                  <c:v>87.764813559471065</c:v>
                </c:pt>
                <c:pt idx="16">
                  <c:v>89.206521606033277</c:v>
                </c:pt>
                <c:pt idx="17">
                  <c:v>90.449244088754966</c:v>
                </c:pt>
                <c:pt idx="18">
                  <c:v>91.594159301425307</c:v>
                </c:pt>
                <c:pt idx="19">
                  <c:v>92.662243576034058</c:v>
                </c:pt>
                <c:pt idx="20">
                  <c:v>93.692629944758437</c:v>
                </c:pt>
                <c:pt idx="21">
                  <c:v>94.696939166682114</c:v>
                </c:pt>
                <c:pt idx="22">
                  <c:v>95.635923528573713</c:v>
                </c:pt>
                <c:pt idx="23">
                  <c:v>96.550219248083934</c:v>
                </c:pt>
                <c:pt idx="24">
                  <c:v>97.262390892577827</c:v>
                </c:pt>
                <c:pt idx="25">
                  <c:v>97.962731722162488</c:v>
                </c:pt>
                <c:pt idx="26">
                  <c:v>98.649292816391494</c:v>
                </c:pt>
                <c:pt idx="27">
                  <c:v>99.327893059861452</c:v>
                </c:pt>
                <c:pt idx="28">
                  <c:v>99.9829157939444</c:v>
                </c:pt>
                <c:pt idx="29">
                  <c:v>100.57190520224702</c:v>
                </c:pt>
                <c:pt idx="30">
                  <c:v>101.14843467856325</c:v>
                </c:pt>
                <c:pt idx="31">
                  <c:v>101.7199973120771</c:v>
                </c:pt>
                <c:pt idx="32">
                  <c:v>102.27153793314825</c:v>
                </c:pt>
                <c:pt idx="33">
                  <c:v>102.81842726096033</c:v>
                </c:pt>
                <c:pt idx="34">
                  <c:v>103.35209686800295</c:v>
                </c:pt>
                <c:pt idx="35">
                  <c:v>103.83856592608416</c:v>
                </c:pt>
                <c:pt idx="36">
                  <c:v>104.28102598819686</c:v>
                </c:pt>
                <c:pt idx="37">
                  <c:v>104.71116529245359</c:v>
                </c:pt>
                <c:pt idx="38">
                  <c:v>105.14094750917384</c:v>
                </c:pt>
                <c:pt idx="39">
                  <c:v>105.52465891351834</c:v>
                </c:pt>
                <c:pt idx="40">
                  <c:v>105.9042550751609</c:v>
                </c:pt>
                <c:pt idx="41">
                  <c:v>106.26327673814677</c:v>
                </c:pt>
                <c:pt idx="42">
                  <c:v>106.60143845560705</c:v>
                </c:pt>
                <c:pt idx="43">
                  <c:v>106.92352555508819</c:v>
                </c:pt>
                <c:pt idx="44">
                  <c:v>107.23929460152767</c:v>
                </c:pt>
                <c:pt idx="45">
                  <c:v>107.54128444929981</c:v>
                </c:pt>
                <c:pt idx="46">
                  <c:v>107.82686817837448</c:v>
                </c:pt>
                <c:pt idx="47">
                  <c:v>108.04735324548562</c:v>
                </c:pt>
                <c:pt idx="48">
                  <c:v>108.23991256012216</c:v>
                </c:pt>
                <c:pt idx="49">
                  <c:v>108.37688539547374</c:v>
                </c:pt>
                <c:pt idx="50">
                  <c:v>108.50619147346038</c:v>
                </c:pt>
                <c:pt idx="51">
                  <c:v>108.61442706405481</c:v>
                </c:pt>
                <c:pt idx="52">
                  <c:v>108.71887791931118</c:v>
                </c:pt>
                <c:pt idx="53">
                  <c:v>108.82033741717751</c:v>
                </c:pt>
                <c:pt idx="54">
                  <c:v>108.90595448359393</c:v>
                </c:pt>
                <c:pt idx="55">
                  <c:v>108.98084517244902</c:v>
                </c:pt>
                <c:pt idx="56">
                  <c:v>109.05483558583127</c:v>
                </c:pt>
                <c:pt idx="57">
                  <c:v>109.12329364704324</c:v>
                </c:pt>
                <c:pt idx="58">
                  <c:v>109.18557818485105</c:v>
                </c:pt>
                <c:pt idx="59">
                  <c:v>109.23311397758484</c:v>
                </c:pt>
                <c:pt idx="60">
                  <c:v>109.27731119893051</c:v>
                </c:pt>
                <c:pt idx="61">
                  <c:v>109.29359693873324</c:v>
                </c:pt>
                <c:pt idx="62">
                  <c:v>109.29682981370978</c:v>
                </c:pt>
              </c:numCache>
            </c:numRef>
          </c:val>
        </c:ser>
        <c:ser>
          <c:idx val="4"/>
          <c:order val="4"/>
          <c:tx>
            <c:strRef>
              <c:f>Sheet1!$A$48</c:f>
              <c:strCache>
                <c:ptCount val="1"/>
                <c:pt idx="0">
                  <c:v>200709-200808</c:v>
                </c:pt>
              </c:strCache>
            </c:strRef>
          </c:tx>
          <c:spPr>
            <a:ln>
              <a:solidFill>
                <a:srgbClr val="00B0F0"/>
              </a:solidFill>
            </a:ln>
          </c:spPr>
          <c:marker>
            <c:symbol val="none"/>
          </c:marker>
          <c:cat>
            <c:numRef>
              <c:f>Sheet1!$B$43:$BP$43</c:f>
              <c:numCache>
                <c:formatCode>General</c:formatCode>
                <c:ptCount val="6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numCache>
            </c:numRef>
          </c:cat>
          <c:val>
            <c:numRef>
              <c:f>Sheet1!$B$48:$BP$48</c:f>
              <c:numCache>
                <c:formatCode>General</c:formatCode>
                <c:ptCount val="67"/>
                <c:pt idx="0">
                  <c:v>22.387913729970393</c:v>
                </c:pt>
                <c:pt idx="1">
                  <c:v>32.122801405884374</c:v>
                </c:pt>
                <c:pt idx="2">
                  <c:v>41.469084425119448</c:v>
                </c:pt>
                <c:pt idx="3">
                  <c:v>50.042483742225656</c:v>
                </c:pt>
                <c:pt idx="4">
                  <c:v>57.885869490138113</c:v>
                </c:pt>
                <c:pt idx="5">
                  <c:v>65.140665286657693</c:v>
                </c:pt>
                <c:pt idx="6">
                  <c:v>71.831033419429758</c:v>
                </c:pt>
                <c:pt idx="7">
                  <c:v>77.081129512192362</c:v>
                </c:pt>
                <c:pt idx="8">
                  <c:v>82.238514142967617</c:v>
                </c:pt>
                <c:pt idx="9">
                  <c:v>85.976696932885318</c:v>
                </c:pt>
                <c:pt idx="10">
                  <c:v>89.310912722686396</c:v>
                </c:pt>
                <c:pt idx="11">
                  <c:v>92.644476440265123</c:v>
                </c:pt>
                <c:pt idx="12">
                  <c:v>95.736889451280064</c:v>
                </c:pt>
                <c:pt idx="13">
                  <c:v>98.486798438234658</c:v>
                </c:pt>
                <c:pt idx="14">
                  <c:v>100.90719415412379</c:v>
                </c:pt>
                <c:pt idx="15">
                  <c:v>103.28949630136222</c:v>
                </c:pt>
                <c:pt idx="16">
                  <c:v>105.59840180653696</c:v>
                </c:pt>
                <c:pt idx="17">
                  <c:v>107.80506102469343</c:v>
                </c:pt>
                <c:pt idx="18">
                  <c:v>109.78642678735559</c:v>
                </c:pt>
                <c:pt idx="19">
                  <c:v>111.70189206868065</c:v>
                </c:pt>
                <c:pt idx="20">
                  <c:v>113.60945665638805</c:v>
                </c:pt>
                <c:pt idx="21">
                  <c:v>115.24201982694096</c:v>
                </c:pt>
                <c:pt idx="22">
                  <c:v>116.86658714212705</c:v>
                </c:pt>
                <c:pt idx="23">
                  <c:v>118.4882151854012</c:v>
                </c:pt>
                <c:pt idx="24">
                  <c:v>120.03531142320188</c:v>
                </c:pt>
                <c:pt idx="25">
                  <c:v>121.53522603160323</c:v>
                </c:pt>
                <c:pt idx="26">
                  <c:v>123.00492302235052</c:v>
                </c:pt>
                <c:pt idx="27">
                  <c:v>124.46683242144266</c:v>
                </c:pt>
                <c:pt idx="28">
                  <c:v>125.77949378461609</c:v>
                </c:pt>
                <c:pt idx="29">
                  <c:v>126.99483086625054</c:v>
                </c:pt>
                <c:pt idx="30">
                  <c:v>128.0143481421542</c:v>
                </c:pt>
                <c:pt idx="31">
                  <c:v>129.02519286808081</c:v>
                </c:pt>
                <c:pt idx="32">
                  <c:v>130.0303011387908</c:v>
                </c:pt>
                <c:pt idx="33">
                  <c:v>130.97519545983536</c:v>
                </c:pt>
                <c:pt idx="34">
                  <c:v>131.87185466754673</c:v>
                </c:pt>
                <c:pt idx="35">
                  <c:v>132.76062259926496</c:v>
                </c:pt>
                <c:pt idx="36">
                  <c:v>133.61799271478552</c:v>
                </c:pt>
                <c:pt idx="37">
                  <c:v>134.42503257785341</c:v>
                </c:pt>
                <c:pt idx="38">
                  <c:v>135.23028487409738</c:v>
                </c:pt>
                <c:pt idx="39">
                  <c:v>136.02376740621636</c:v>
                </c:pt>
                <c:pt idx="40">
                  <c:v>136.75620740048851</c:v>
                </c:pt>
                <c:pt idx="41">
                  <c:v>137.46733806234067</c:v>
                </c:pt>
                <c:pt idx="42">
                  <c:v>138.15926982794116</c:v>
                </c:pt>
                <c:pt idx="43">
                  <c:v>138.79025601700647</c:v>
                </c:pt>
                <c:pt idx="44">
                  <c:v>139.38847370275241</c:v>
                </c:pt>
                <c:pt idx="45">
                  <c:v>139.93417764905792</c:v>
                </c:pt>
                <c:pt idx="46">
                  <c:v>140.40179463356219</c:v>
                </c:pt>
                <c:pt idx="47">
                  <c:v>140.85712571257127</c:v>
                </c:pt>
                <c:pt idx="48">
                  <c:v>141.30698109136532</c:v>
                </c:pt>
                <c:pt idx="49">
                  <c:v>141.68918575873053</c:v>
                </c:pt>
                <c:pt idx="50">
                  <c:v>142.06152334722245</c:v>
                </c:pt>
                <c:pt idx="51">
                  <c:v>142.37800061980008</c:v>
                </c:pt>
                <c:pt idx="52">
                  <c:v>142.66094261186905</c:v>
                </c:pt>
                <c:pt idx="53">
                  <c:v>142.88214478959543</c:v>
                </c:pt>
                <c:pt idx="54">
                  <c:v>143.08563388991962</c:v>
                </c:pt>
                <c:pt idx="55">
                  <c:v>143.27549748113481</c:v>
                </c:pt>
                <c:pt idx="56">
                  <c:v>143.45647012326461</c:v>
                </c:pt>
                <c:pt idx="57">
                  <c:v>143.6361742134354</c:v>
                </c:pt>
                <c:pt idx="58">
                  <c:v>143.76702884258827</c:v>
                </c:pt>
                <c:pt idx="59">
                  <c:v>143.87143738008805</c:v>
                </c:pt>
                <c:pt idx="60">
                  <c:v>143.97034881176043</c:v>
                </c:pt>
                <c:pt idx="61">
                  <c:v>144.05016371427578</c:v>
                </c:pt>
                <c:pt idx="62">
                  <c:v>144.07998275022373</c:v>
                </c:pt>
                <c:pt idx="63">
                  <c:v>144.10361126453992</c:v>
                </c:pt>
                <c:pt idx="64">
                  <c:v>144.12167177793381</c:v>
                </c:pt>
                <c:pt idx="65">
                  <c:v>144.12339973226071</c:v>
                </c:pt>
              </c:numCache>
            </c:numRef>
          </c:val>
        </c:ser>
        <c:ser>
          <c:idx val="5"/>
          <c:order val="5"/>
          <c:tx>
            <c:strRef>
              <c:f>Sheet1!$A$49</c:f>
              <c:strCache>
                <c:ptCount val="1"/>
                <c:pt idx="0">
                  <c:v>200809-200908</c:v>
                </c:pt>
              </c:strCache>
            </c:strRef>
          </c:tx>
          <c:spPr>
            <a:ln>
              <a:solidFill>
                <a:srgbClr val="C09B00"/>
              </a:solidFill>
            </a:ln>
          </c:spPr>
          <c:marker>
            <c:symbol val="none"/>
          </c:marker>
          <c:cat>
            <c:numRef>
              <c:f>Sheet1!$B$43:$BP$43</c:f>
              <c:numCache>
                <c:formatCode>General</c:formatCode>
                <c:ptCount val="6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numCache>
            </c:numRef>
          </c:cat>
          <c:val>
            <c:numRef>
              <c:f>Sheet1!$B$49:$BP$49</c:f>
              <c:numCache>
                <c:formatCode>General</c:formatCode>
                <c:ptCount val="67"/>
                <c:pt idx="0">
                  <c:v>55.454869185307516</c:v>
                </c:pt>
                <c:pt idx="1">
                  <c:v>68.895161055308293</c:v>
                </c:pt>
                <c:pt idx="2">
                  <c:v>81.272076910242149</c:v>
                </c:pt>
                <c:pt idx="3">
                  <c:v>93.403913114605643</c:v>
                </c:pt>
                <c:pt idx="4">
                  <c:v>102.54851934332596</c:v>
                </c:pt>
                <c:pt idx="5">
                  <c:v>109.45903861079408</c:v>
                </c:pt>
                <c:pt idx="6">
                  <c:v>116.17191457618215</c:v>
                </c:pt>
                <c:pt idx="7">
                  <c:v>122.52413159967284</c:v>
                </c:pt>
                <c:pt idx="8">
                  <c:v>127.94595626923839</c:v>
                </c:pt>
                <c:pt idx="9">
                  <c:v>133.20550818545019</c:v>
                </c:pt>
                <c:pt idx="10">
                  <c:v>137.5612103111508</c:v>
                </c:pt>
                <c:pt idx="11">
                  <c:v>141.44785441771202</c:v>
                </c:pt>
                <c:pt idx="12">
                  <c:v>145.14452507920609</c:v>
                </c:pt>
                <c:pt idx="13">
                  <c:v>148.7393148357049</c:v>
                </c:pt>
                <c:pt idx="14">
                  <c:v>152.22469841464502</c:v>
                </c:pt>
                <c:pt idx="15">
                  <c:v>155.40464697681116</c:v>
                </c:pt>
                <c:pt idx="16">
                  <c:v>158.23036826147214</c:v>
                </c:pt>
                <c:pt idx="17">
                  <c:v>160.94971347578476</c:v>
                </c:pt>
                <c:pt idx="18">
                  <c:v>163.37242693189637</c:v>
                </c:pt>
                <c:pt idx="19">
                  <c:v>165.79151115853728</c:v>
                </c:pt>
                <c:pt idx="20">
                  <c:v>168.14846556120591</c:v>
                </c:pt>
                <c:pt idx="21">
                  <c:v>170.44131133324044</c:v>
                </c:pt>
                <c:pt idx="22">
                  <c:v>172.68733818487209</c:v>
                </c:pt>
                <c:pt idx="23">
                  <c:v>174.68789318924675</c:v>
                </c:pt>
                <c:pt idx="24">
                  <c:v>176.43415901770544</c:v>
                </c:pt>
                <c:pt idx="25">
                  <c:v>178.15102857520444</c:v>
                </c:pt>
                <c:pt idx="26">
                  <c:v>179.46697611407021</c:v>
                </c:pt>
                <c:pt idx="27">
                  <c:v>180.593578983763</c:v>
                </c:pt>
                <c:pt idx="28">
                  <c:v>181.65234780802547</c:v>
                </c:pt>
                <c:pt idx="29">
                  <c:v>182.67413925394803</c:v>
                </c:pt>
                <c:pt idx="30">
                  <c:v>183.60914136515615</c:v>
                </c:pt>
                <c:pt idx="31">
                  <c:v>184.52538518908705</c:v>
                </c:pt>
                <c:pt idx="32">
                  <c:v>185.34772524252568</c:v>
                </c:pt>
                <c:pt idx="33">
                  <c:v>186.16196200701407</c:v>
                </c:pt>
                <c:pt idx="34">
                  <c:v>186.96939389210559</c:v>
                </c:pt>
                <c:pt idx="35">
                  <c:v>187.74844286201221</c:v>
                </c:pt>
                <c:pt idx="36">
                  <c:v>188.51470494141194</c:v>
                </c:pt>
                <c:pt idx="37">
                  <c:v>189.23219324781238</c:v>
                </c:pt>
                <c:pt idx="38">
                  <c:v>189.93575639197445</c:v>
                </c:pt>
                <c:pt idx="39">
                  <c:v>190.60866069980358</c:v>
                </c:pt>
                <c:pt idx="40">
                  <c:v>191.21918078259742</c:v>
                </c:pt>
                <c:pt idx="41">
                  <c:v>191.76627018006431</c:v>
                </c:pt>
                <c:pt idx="42">
                  <c:v>192.28230901273943</c:v>
                </c:pt>
                <c:pt idx="43">
                  <c:v>192.62608779553508</c:v>
                </c:pt>
                <c:pt idx="44">
                  <c:v>192.96060134796022</c:v>
                </c:pt>
                <c:pt idx="45">
                  <c:v>193.25785162142637</c:v>
                </c:pt>
                <c:pt idx="46">
                  <c:v>193.52246719741643</c:v>
                </c:pt>
                <c:pt idx="47">
                  <c:v>193.77595884263087</c:v>
                </c:pt>
                <c:pt idx="48">
                  <c:v>193.99632318094694</c:v>
                </c:pt>
                <c:pt idx="49">
                  <c:v>194.21450821319311</c:v>
                </c:pt>
                <c:pt idx="50">
                  <c:v>194.41628993219564</c:v>
                </c:pt>
                <c:pt idx="51">
                  <c:v>194.58880011209826</c:v>
                </c:pt>
                <c:pt idx="52">
                  <c:v>194.73538267937738</c:v>
                </c:pt>
                <c:pt idx="53">
                  <c:v>194.84700050819714</c:v>
                </c:pt>
                <c:pt idx="54">
                  <c:v>194.9410800540274</c:v>
                </c:pt>
              </c:numCache>
            </c:numRef>
          </c:val>
        </c:ser>
        <c:ser>
          <c:idx val="6"/>
          <c:order val="6"/>
          <c:tx>
            <c:strRef>
              <c:f>Sheet1!$A$50</c:f>
              <c:strCache>
                <c:ptCount val="1"/>
                <c:pt idx="0">
                  <c:v>200909-201008</c:v>
                </c:pt>
              </c:strCache>
            </c:strRef>
          </c:tx>
          <c:spPr>
            <a:ln>
              <a:solidFill>
                <a:srgbClr val="74ABFC"/>
              </a:solidFill>
            </a:ln>
          </c:spPr>
          <c:marker>
            <c:symbol val="none"/>
          </c:marker>
          <c:cat>
            <c:numRef>
              <c:f>Sheet1!$B$43:$BP$43</c:f>
              <c:numCache>
                <c:formatCode>General</c:formatCode>
                <c:ptCount val="6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numCache>
            </c:numRef>
          </c:cat>
          <c:val>
            <c:numRef>
              <c:f>Sheet1!$B$50:$BP$50</c:f>
              <c:numCache>
                <c:formatCode>General</c:formatCode>
                <c:ptCount val="67"/>
                <c:pt idx="0">
                  <c:v>17.13542344262455</c:v>
                </c:pt>
                <c:pt idx="1">
                  <c:v>29.900109794194929</c:v>
                </c:pt>
                <c:pt idx="2">
                  <c:v>42.384050238135053</c:v>
                </c:pt>
                <c:pt idx="3">
                  <c:v>48.097691507101274</c:v>
                </c:pt>
                <c:pt idx="4">
                  <c:v>53.223188535770419</c:v>
                </c:pt>
                <c:pt idx="5">
                  <c:v>57.201625221725415</c:v>
                </c:pt>
                <c:pt idx="6">
                  <c:v>61.15107982673382</c:v>
                </c:pt>
                <c:pt idx="7">
                  <c:v>64.947603311635518</c:v>
                </c:pt>
                <c:pt idx="8">
                  <c:v>68.214889905288388</c:v>
                </c:pt>
                <c:pt idx="9">
                  <c:v>70.888325423753258</c:v>
                </c:pt>
                <c:pt idx="10">
                  <c:v>73.157797976252795</c:v>
                </c:pt>
                <c:pt idx="11">
                  <c:v>75.419094014849094</c:v>
                </c:pt>
                <c:pt idx="12">
                  <c:v>77.289655886431689</c:v>
                </c:pt>
                <c:pt idx="13">
                  <c:v>79.138912543667388</c:v>
                </c:pt>
                <c:pt idx="14">
                  <c:v>80.922853463837527</c:v>
                </c:pt>
                <c:pt idx="15">
                  <c:v>82.686956110539825</c:v>
                </c:pt>
                <c:pt idx="16">
                  <c:v>84.273270811911289</c:v>
                </c:pt>
                <c:pt idx="17">
                  <c:v>85.853931846713223</c:v>
                </c:pt>
                <c:pt idx="18">
                  <c:v>87.398485350835159</c:v>
                </c:pt>
                <c:pt idx="19">
                  <c:v>88.792766926076752</c:v>
                </c:pt>
                <c:pt idx="20">
                  <c:v>89.960602050257663</c:v>
                </c:pt>
                <c:pt idx="21">
                  <c:v>91.10044589923838</c:v>
                </c:pt>
                <c:pt idx="22">
                  <c:v>92.199394953774458</c:v>
                </c:pt>
                <c:pt idx="23">
                  <c:v>93.294774523638651</c:v>
                </c:pt>
                <c:pt idx="24">
                  <c:v>94.338184121774688</c:v>
                </c:pt>
                <c:pt idx="25">
                  <c:v>95.327312632420515</c:v>
                </c:pt>
                <c:pt idx="26">
                  <c:v>96.277364080893094</c:v>
                </c:pt>
                <c:pt idx="27">
                  <c:v>97.146181901381368</c:v>
                </c:pt>
                <c:pt idx="28">
                  <c:v>97.988136480490041</c:v>
                </c:pt>
                <c:pt idx="29">
                  <c:v>98.800720410017234</c:v>
                </c:pt>
                <c:pt idx="30">
                  <c:v>99.592406840438429</c:v>
                </c:pt>
                <c:pt idx="31">
                  <c:v>100.37823551332802</c:v>
                </c:pt>
                <c:pt idx="32">
                  <c:v>101.12196318854552</c:v>
                </c:pt>
                <c:pt idx="33">
                  <c:v>101.78893734265726</c:v>
                </c:pt>
                <c:pt idx="34">
                  <c:v>102.45513618537161</c:v>
                </c:pt>
                <c:pt idx="35">
                  <c:v>103.10887519667405</c:v>
                </c:pt>
                <c:pt idx="36">
                  <c:v>103.70308816513094</c:v>
                </c:pt>
                <c:pt idx="37">
                  <c:v>104.23399555409121</c:v>
                </c:pt>
                <c:pt idx="38">
                  <c:v>104.74173828885557</c:v>
                </c:pt>
                <c:pt idx="39">
                  <c:v>105.23481045536626</c:v>
                </c:pt>
                <c:pt idx="40">
                  <c:v>105.68498221396129</c:v>
                </c:pt>
                <c:pt idx="41">
                  <c:v>106.12526624021272</c:v>
                </c:pt>
                <c:pt idx="42">
                  <c:v>106.55726969918921</c:v>
                </c:pt>
                <c:pt idx="43">
                  <c:v>106.90557227827759</c:v>
                </c:pt>
                <c:pt idx="44">
                  <c:v>107.20766013740591</c:v>
                </c:pt>
                <c:pt idx="45">
                  <c:v>107.49396983082742</c:v>
                </c:pt>
                <c:pt idx="46">
                  <c:v>107.70978655113265</c:v>
                </c:pt>
                <c:pt idx="47">
                  <c:v>107.89569200508065</c:v>
                </c:pt>
                <c:pt idx="48">
                  <c:v>108.04397729602825</c:v>
                </c:pt>
                <c:pt idx="49">
                  <c:v>108.14600709124964</c:v>
                </c:pt>
                <c:pt idx="50">
                  <c:v>108.23517132724714</c:v>
                </c:pt>
                <c:pt idx="51">
                  <c:v>108.30428722039366</c:v>
                </c:pt>
                <c:pt idx="52">
                  <c:v>108.34972111485951</c:v>
                </c:pt>
                <c:pt idx="53">
                  <c:v>108.39288900704204</c:v>
                </c:pt>
                <c:pt idx="54">
                  <c:v>108.41344872331446</c:v>
                </c:pt>
              </c:numCache>
            </c:numRef>
          </c:val>
        </c:ser>
        <c:ser>
          <c:idx val="7"/>
          <c:order val="7"/>
          <c:tx>
            <c:strRef>
              <c:f>Sheet1!$A$51</c:f>
              <c:strCache>
                <c:ptCount val="1"/>
                <c:pt idx="0">
                  <c:v>201009-201108</c:v>
                </c:pt>
              </c:strCache>
            </c:strRef>
          </c:tx>
          <c:marker>
            <c:symbol val="none"/>
          </c:marker>
          <c:cat>
            <c:numRef>
              <c:f>Sheet1!$B$43:$BP$43</c:f>
              <c:numCache>
                <c:formatCode>General</c:formatCode>
                <c:ptCount val="6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numCache>
            </c:numRef>
          </c:cat>
          <c:val>
            <c:numRef>
              <c:f>Sheet1!$B$51:$BP$51</c:f>
              <c:numCache>
                <c:formatCode>General</c:formatCode>
                <c:ptCount val="67"/>
                <c:pt idx="0">
                  <c:v>17.315261669260831</c:v>
                </c:pt>
                <c:pt idx="1">
                  <c:v>26.891443697936428</c:v>
                </c:pt>
                <c:pt idx="2">
                  <c:v>32.589429956547463</c:v>
                </c:pt>
                <c:pt idx="3">
                  <c:v>36.851557976382985</c:v>
                </c:pt>
                <c:pt idx="4">
                  <c:v>40.846471767462141</c:v>
                </c:pt>
                <c:pt idx="5">
                  <c:v>44.73323314473997</c:v>
                </c:pt>
                <c:pt idx="6">
                  <c:v>48.358223184663068</c:v>
                </c:pt>
                <c:pt idx="7">
                  <c:v>51.359200368183295</c:v>
                </c:pt>
                <c:pt idx="8">
                  <c:v>54.310433826297277</c:v>
                </c:pt>
                <c:pt idx="9">
                  <c:v>57.223024447702414</c:v>
                </c:pt>
                <c:pt idx="10">
                  <c:v>59.947583448165474</c:v>
                </c:pt>
                <c:pt idx="11">
                  <c:v>62.628894780699305</c:v>
                </c:pt>
                <c:pt idx="12">
                  <c:v>65.145071830452025</c:v>
                </c:pt>
                <c:pt idx="13">
                  <c:v>67.008090335462072</c:v>
                </c:pt>
                <c:pt idx="14">
                  <c:v>68.544150642161227</c:v>
                </c:pt>
                <c:pt idx="15">
                  <c:v>70.077190052415958</c:v>
                </c:pt>
                <c:pt idx="16">
                  <c:v>71.428068988800376</c:v>
                </c:pt>
                <c:pt idx="17">
                  <c:v>72.719933749782427</c:v>
                </c:pt>
                <c:pt idx="18">
                  <c:v>73.961168861198161</c:v>
                </c:pt>
                <c:pt idx="19">
                  <c:v>75.014833869564484</c:v>
                </c:pt>
                <c:pt idx="20">
                  <c:v>76.044611496617591</c:v>
                </c:pt>
                <c:pt idx="21">
                  <c:v>77.038971681374733</c:v>
                </c:pt>
                <c:pt idx="22">
                  <c:v>77.976691854875881</c:v>
                </c:pt>
                <c:pt idx="23">
                  <c:v>78.910721999494214</c:v>
                </c:pt>
                <c:pt idx="24">
                  <c:v>79.715478901715898</c:v>
                </c:pt>
                <c:pt idx="25">
                  <c:v>80.515468569083708</c:v>
                </c:pt>
                <c:pt idx="26">
                  <c:v>81.303368537514004</c:v>
                </c:pt>
                <c:pt idx="27">
                  <c:v>82.031854964951961</c:v>
                </c:pt>
                <c:pt idx="28">
                  <c:v>82.736528789674296</c:v>
                </c:pt>
                <c:pt idx="29">
                  <c:v>83.420631591941017</c:v>
                </c:pt>
                <c:pt idx="30">
                  <c:v>84.102110907967614</c:v>
                </c:pt>
                <c:pt idx="31">
                  <c:v>84.770160900425253</c:v>
                </c:pt>
                <c:pt idx="32">
                  <c:v>85.429698065495202</c:v>
                </c:pt>
                <c:pt idx="33">
                  <c:v>86.057199858504589</c:v>
                </c:pt>
                <c:pt idx="34">
                  <c:v>86.645991394040081</c:v>
                </c:pt>
                <c:pt idx="35">
                  <c:v>87.210105853366528</c:v>
                </c:pt>
                <c:pt idx="36">
                  <c:v>87.769396134250968</c:v>
                </c:pt>
                <c:pt idx="37">
                  <c:v>88.324773072588684</c:v>
                </c:pt>
                <c:pt idx="38">
                  <c:v>88.829252000688797</c:v>
                </c:pt>
                <c:pt idx="39">
                  <c:v>89.289136873306489</c:v>
                </c:pt>
                <c:pt idx="40">
                  <c:v>89.74334101579565</c:v>
                </c:pt>
                <c:pt idx="41">
                  <c:v>90.182215798067872</c:v>
                </c:pt>
                <c:pt idx="42">
                  <c:v>90.619426828310807</c:v>
                </c:pt>
                <c:pt idx="43">
                  <c:v>91.044766025871297</c:v>
                </c:pt>
                <c:pt idx="44">
                  <c:v>91.461021550895197</c:v>
                </c:pt>
                <c:pt idx="45">
                  <c:v>91.875937333607283</c:v>
                </c:pt>
                <c:pt idx="46">
                  <c:v>92.276677997204189</c:v>
                </c:pt>
                <c:pt idx="47">
                  <c:v>92.569042606826258</c:v>
                </c:pt>
                <c:pt idx="48">
                  <c:v>92.806686550949749</c:v>
                </c:pt>
                <c:pt idx="49">
                  <c:v>93.028962577421851</c:v>
                </c:pt>
                <c:pt idx="50">
                  <c:v>93.176076164988785</c:v>
                </c:pt>
                <c:pt idx="51">
                  <c:v>93.280051695548195</c:v>
                </c:pt>
                <c:pt idx="52">
                  <c:v>93.317797460672594</c:v>
                </c:pt>
                <c:pt idx="53">
                  <c:v>93.343436952467258</c:v>
                </c:pt>
                <c:pt idx="54">
                  <c:v>93.350330263545715</c:v>
                </c:pt>
              </c:numCache>
            </c:numRef>
          </c:val>
        </c:ser>
        <c:marker val="1"/>
        <c:axId val="54427648"/>
        <c:axId val="54429568"/>
      </c:lineChart>
      <c:catAx>
        <c:axId val="54427648"/>
        <c:scaling>
          <c:orientation val="minMax"/>
        </c:scaling>
        <c:axPos val="b"/>
        <c:title>
          <c:tx>
            <c:rich>
              <a:bodyPr/>
              <a:lstStyle/>
              <a:p>
                <a:pPr>
                  <a:defRPr sz="1600"/>
                </a:pPr>
                <a:r>
                  <a:rPr lang="en-US" altLang="zh-TW" sz="1600" dirty="0" smtClean="0"/>
                  <a:t>Number of Trades</a:t>
                </a:r>
                <a:endParaRPr lang="zh-TW" altLang="en-US" sz="1600" dirty="0"/>
              </a:p>
            </c:rich>
          </c:tx>
          <c:layout/>
        </c:title>
        <c:numFmt formatCode="General" sourceLinked="1"/>
        <c:tickLblPos val="nextTo"/>
        <c:crossAx val="54429568"/>
        <c:crosses val="autoZero"/>
        <c:auto val="1"/>
        <c:lblAlgn val="ctr"/>
        <c:lblOffset val="100"/>
      </c:catAx>
      <c:valAx>
        <c:axId val="54429568"/>
        <c:scaling>
          <c:orientation val="minMax"/>
        </c:scaling>
        <c:axPos val="l"/>
        <c:majorGridlines/>
        <c:title>
          <c:tx>
            <c:rich>
              <a:bodyPr rot="-5400000" vert="horz"/>
              <a:lstStyle/>
              <a:p>
                <a:pPr>
                  <a:defRPr sz="1600"/>
                </a:pPr>
                <a:r>
                  <a:rPr lang="en-US" altLang="zh-TW" sz="1600" dirty="0" smtClean="0"/>
                  <a:t>Return ratio, Transaction fee adjusted</a:t>
                </a:r>
                <a:endParaRPr lang="zh-TW" altLang="en-US" sz="1600" dirty="0"/>
              </a:p>
            </c:rich>
          </c:tx>
          <c:layout/>
        </c:title>
        <c:numFmt formatCode="General" sourceLinked="1"/>
        <c:tickLblPos val="nextTo"/>
        <c:crossAx val="54427648"/>
        <c:crosses val="autoZero"/>
        <c:crossBetween val="between"/>
      </c:valAx>
    </c:plotArea>
    <c:legend>
      <c:legendPos val="r"/>
      <c:layout/>
      <c:spPr>
        <a:solidFill>
          <a:schemeClr val="bg1"/>
        </a:solidFill>
      </c:spPr>
    </c:legend>
    <c:plotVisOnly val="1"/>
  </c:chart>
  <c:spPr>
    <a:solidFill>
      <a:schemeClr val="bg1"/>
    </a:solidFill>
  </c:sp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zh-TW"/>
  <c:chart>
    <c:title>
      <c:tx>
        <c:rich>
          <a:bodyPr/>
          <a:lstStyle/>
          <a:p>
            <a:pPr>
              <a:defRPr sz="2400"/>
            </a:pPr>
            <a:r>
              <a:rPr lang="en-US" altLang="zh-TW" sz="2400" dirty="0"/>
              <a:t>Volatility</a:t>
            </a:r>
            <a:r>
              <a:rPr lang="en-US" altLang="zh-TW" sz="2400" baseline="0" dirty="0"/>
              <a:t> of Return vs. </a:t>
            </a:r>
            <a:r>
              <a:rPr lang="en-US" altLang="zh-TW" sz="2400" baseline="0" dirty="0" smtClean="0"/>
              <a:t>Max Return </a:t>
            </a:r>
            <a:r>
              <a:rPr lang="en-US" altLang="zh-TW" sz="2400" baseline="0" dirty="0"/>
              <a:t>of Top-N Trades</a:t>
            </a:r>
            <a:endParaRPr lang="zh-TW" altLang="en-US" sz="2400" dirty="0"/>
          </a:p>
        </c:rich>
      </c:tx>
      <c:layout/>
      <c:overlay val="1"/>
    </c:title>
    <c:plotArea>
      <c:layout/>
      <c:lineChart>
        <c:grouping val="standard"/>
        <c:ser>
          <c:idx val="1"/>
          <c:order val="1"/>
          <c:tx>
            <c:v>Max return of top 1 trades</c:v>
          </c:tx>
          <c:spPr>
            <a:ln>
              <a:solidFill>
                <a:srgbClr val="C00000"/>
              </a:solidFill>
            </a:ln>
          </c:spPr>
          <c:marker>
            <c:symbol val="none"/>
          </c:marker>
          <c:cat>
            <c:strRef>
              <c:f>Sheet1!$A$44:$A$51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Sheet1!$B$44:$B$51</c:f>
              <c:numCache>
                <c:formatCode>General</c:formatCode>
                <c:ptCount val="8"/>
                <c:pt idx="0">
                  <c:v>22.827901840140196</c:v>
                </c:pt>
                <c:pt idx="1">
                  <c:v>13.011160318164439</c:v>
                </c:pt>
                <c:pt idx="2">
                  <c:v>27.979567773931919</c:v>
                </c:pt>
                <c:pt idx="3">
                  <c:v>38.675493731105313</c:v>
                </c:pt>
                <c:pt idx="4">
                  <c:v>22.387913729970393</c:v>
                </c:pt>
                <c:pt idx="5">
                  <c:v>55.454869185307558</c:v>
                </c:pt>
                <c:pt idx="6">
                  <c:v>17.13542344262455</c:v>
                </c:pt>
                <c:pt idx="7">
                  <c:v>17.315261669260831</c:v>
                </c:pt>
              </c:numCache>
            </c:numRef>
          </c:val>
        </c:ser>
        <c:ser>
          <c:idx val="2"/>
          <c:order val="2"/>
          <c:tx>
            <c:v>Max return of top 10 trades</c:v>
          </c:tx>
          <c:spPr>
            <a:ln>
              <a:solidFill>
                <a:srgbClr val="92D050"/>
              </a:solidFill>
            </a:ln>
          </c:spPr>
          <c:marker>
            <c:symbol val="none"/>
          </c:marker>
          <c:cat>
            <c:strRef>
              <c:f>Sheet1!$A$44:$A$51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Sheet1!$K$44:$K$51</c:f>
              <c:numCache>
                <c:formatCode>General</c:formatCode>
                <c:ptCount val="8"/>
                <c:pt idx="0">
                  <c:v>81.292019183873364</c:v>
                </c:pt>
                <c:pt idx="1">
                  <c:v>49.861510768003861</c:v>
                </c:pt>
                <c:pt idx="2">
                  <c:v>67.391090712610648</c:v>
                </c:pt>
                <c:pt idx="3">
                  <c:v>77.456699983533667</c:v>
                </c:pt>
                <c:pt idx="4">
                  <c:v>85.976696932885318</c:v>
                </c:pt>
                <c:pt idx="5">
                  <c:v>133.20550818545019</c:v>
                </c:pt>
                <c:pt idx="6">
                  <c:v>70.888325423753258</c:v>
                </c:pt>
                <c:pt idx="7">
                  <c:v>57.223024447702429</c:v>
                </c:pt>
              </c:numCache>
            </c:numRef>
          </c:val>
        </c:ser>
        <c:ser>
          <c:idx val="3"/>
          <c:order val="3"/>
          <c:tx>
            <c:v>Max return of top 20 trades</c:v>
          </c:tx>
          <c:spPr>
            <a:ln>
              <a:solidFill>
                <a:srgbClr val="00B050"/>
              </a:solidFill>
            </a:ln>
          </c:spPr>
          <c:marker>
            <c:symbol val="none"/>
          </c:marker>
          <c:val>
            <c:numRef>
              <c:f>Sheet1!$U$44:$U$51</c:f>
              <c:numCache>
                <c:formatCode>General</c:formatCode>
                <c:ptCount val="8"/>
                <c:pt idx="0">
                  <c:v>102.94745190145852</c:v>
                </c:pt>
                <c:pt idx="1">
                  <c:v>61.276464769599997</c:v>
                </c:pt>
                <c:pt idx="2">
                  <c:v>81.651462204246286</c:v>
                </c:pt>
                <c:pt idx="3">
                  <c:v>92.662243576034058</c:v>
                </c:pt>
                <c:pt idx="4">
                  <c:v>111.70189206868065</c:v>
                </c:pt>
                <c:pt idx="5">
                  <c:v>165.79151115853728</c:v>
                </c:pt>
                <c:pt idx="6">
                  <c:v>88.792766926076752</c:v>
                </c:pt>
                <c:pt idx="7">
                  <c:v>75.014833869564484</c:v>
                </c:pt>
              </c:numCache>
            </c:numRef>
          </c:val>
        </c:ser>
        <c:ser>
          <c:idx val="4"/>
          <c:order val="4"/>
          <c:tx>
            <c:v>Max return of top 30 trades</c:v>
          </c:tx>
          <c:spPr>
            <a:ln>
              <a:solidFill>
                <a:srgbClr val="00B0F0"/>
              </a:solidFill>
            </a:ln>
          </c:spPr>
          <c:marker>
            <c:symbol val="none"/>
          </c:marker>
          <c:val>
            <c:numRef>
              <c:f>Sheet1!$AE$44:$AE$51</c:f>
              <c:numCache>
                <c:formatCode>General</c:formatCode>
                <c:ptCount val="8"/>
                <c:pt idx="0">
                  <c:v>115.56414088751133</c:v>
                </c:pt>
                <c:pt idx="1">
                  <c:v>68.297064585998911</c:v>
                </c:pt>
                <c:pt idx="2">
                  <c:v>90.287369047542327</c:v>
                </c:pt>
                <c:pt idx="3">
                  <c:v>100.57190520224702</c:v>
                </c:pt>
                <c:pt idx="4">
                  <c:v>126.99483086625054</c:v>
                </c:pt>
                <c:pt idx="5">
                  <c:v>182.67413925394808</c:v>
                </c:pt>
                <c:pt idx="6">
                  <c:v>98.800720410017234</c:v>
                </c:pt>
                <c:pt idx="7">
                  <c:v>83.420631591941017</c:v>
                </c:pt>
              </c:numCache>
            </c:numRef>
          </c:val>
        </c:ser>
        <c:ser>
          <c:idx val="5"/>
          <c:order val="5"/>
          <c:tx>
            <c:v>Max return of top 40 trades</c:v>
          </c:tx>
          <c:spPr>
            <a:ln>
              <a:solidFill>
                <a:srgbClr val="0070C0"/>
              </a:solidFill>
            </a:ln>
          </c:spPr>
          <c:marker>
            <c:symbol val="none"/>
          </c:marker>
          <c:val>
            <c:numRef>
              <c:f>Sheet1!$AO$44:$AO$51</c:f>
              <c:numCache>
                <c:formatCode>General</c:formatCode>
                <c:ptCount val="8"/>
                <c:pt idx="0">
                  <c:v>123.60837407552563</c:v>
                </c:pt>
                <c:pt idx="1">
                  <c:v>73.481601254343317</c:v>
                </c:pt>
                <c:pt idx="2">
                  <c:v>95.271220544825894</c:v>
                </c:pt>
                <c:pt idx="3">
                  <c:v>105.52465891351834</c:v>
                </c:pt>
                <c:pt idx="4">
                  <c:v>136.02376740621636</c:v>
                </c:pt>
                <c:pt idx="5">
                  <c:v>190.60866069980369</c:v>
                </c:pt>
                <c:pt idx="6">
                  <c:v>105.23481045536623</c:v>
                </c:pt>
                <c:pt idx="7">
                  <c:v>89.289136873306489</c:v>
                </c:pt>
              </c:numCache>
            </c:numRef>
          </c:val>
        </c:ser>
        <c:ser>
          <c:idx val="6"/>
          <c:order val="6"/>
          <c:tx>
            <c:v>Max return of top 50 trades</c:v>
          </c:tx>
          <c:marker>
            <c:symbol val="none"/>
          </c:marker>
          <c:val>
            <c:numRef>
              <c:f>Sheet1!$AY$44:$AY$51</c:f>
              <c:numCache>
                <c:formatCode>General</c:formatCode>
                <c:ptCount val="8"/>
                <c:pt idx="0">
                  <c:v>128.26038036949603</c:v>
                </c:pt>
                <c:pt idx="1">
                  <c:v>76.568210517598118</c:v>
                </c:pt>
                <c:pt idx="2">
                  <c:v>98.14302847787306</c:v>
                </c:pt>
                <c:pt idx="3">
                  <c:v>108.37688539547379</c:v>
                </c:pt>
                <c:pt idx="4">
                  <c:v>141.68918575873053</c:v>
                </c:pt>
                <c:pt idx="5">
                  <c:v>194.21450821319317</c:v>
                </c:pt>
                <c:pt idx="6">
                  <c:v>108.14600709124964</c:v>
                </c:pt>
                <c:pt idx="7">
                  <c:v>93.028962577421922</c:v>
                </c:pt>
              </c:numCache>
            </c:numRef>
          </c:val>
        </c:ser>
        <c:ser>
          <c:idx val="7"/>
          <c:order val="7"/>
          <c:tx>
            <c:v>Max return of top 60 trades</c:v>
          </c:tx>
          <c:marker>
            <c:symbol val="none"/>
          </c:marker>
          <c:val>
            <c:numRef>
              <c:f>Sheet1!$BI$44:$BI$51</c:f>
              <c:numCache>
                <c:formatCode>General</c:formatCode>
                <c:ptCount val="8"/>
                <c:pt idx="0">
                  <c:v>130.03740149806021</c:v>
                </c:pt>
                <c:pt idx="1">
                  <c:v>77.556098254254465</c:v>
                </c:pt>
                <c:pt idx="2">
                  <c:v>100.01586574594874</c:v>
                </c:pt>
                <c:pt idx="3">
                  <c:v>109.23311397758484</c:v>
                </c:pt>
                <c:pt idx="4">
                  <c:v>143.87143738008794</c:v>
                </c:pt>
              </c:numCache>
            </c:numRef>
          </c:val>
        </c:ser>
        <c:ser>
          <c:idx val="8"/>
          <c:order val="8"/>
          <c:tx>
            <c:v>Max return without constraint</c:v>
          </c:tx>
          <c:spPr>
            <a:ln>
              <a:solidFill>
                <a:srgbClr val="7030A0"/>
              </a:solidFill>
            </a:ln>
          </c:spPr>
          <c:marker>
            <c:symbol val="none"/>
          </c:marker>
          <c:val>
            <c:numRef>
              <c:f>Sheet1!$BQ$44:$BQ$51</c:f>
              <c:numCache>
                <c:formatCode>General</c:formatCode>
                <c:ptCount val="8"/>
                <c:pt idx="0">
                  <c:v>130.0929552040017</c:v>
                </c:pt>
                <c:pt idx="1">
                  <c:v>77.558676395569279</c:v>
                </c:pt>
                <c:pt idx="2">
                  <c:v>100.59524237694274</c:v>
                </c:pt>
                <c:pt idx="3">
                  <c:v>109.29682981370978</c:v>
                </c:pt>
                <c:pt idx="4">
                  <c:v>144.12339973226071</c:v>
                </c:pt>
                <c:pt idx="5">
                  <c:v>194.9410800540274</c:v>
                </c:pt>
                <c:pt idx="6">
                  <c:v>108.41344872331446</c:v>
                </c:pt>
                <c:pt idx="7">
                  <c:v>93.350330263545743</c:v>
                </c:pt>
              </c:numCache>
            </c:numRef>
          </c:val>
        </c:ser>
        <c:marker val="1"/>
        <c:axId val="54479872"/>
        <c:axId val="54489856"/>
      </c:lineChart>
      <c:lineChart>
        <c:grouping val="standard"/>
        <c:ser>
          <c:idx val="0"/>
          <c:order val="0"/>
          <c:tx>
            <c:v>volatility of return</c:v>
          </c:tx>
          <c:spPr>
            <a:ln>
              <a:solidFill>
                <a:srgbClr val="FFC000"/>
              </a:solidFill>
            </a:ln>
          </c:spPr>
          <c:marker>
            <c:symbol val="none"/>
          </c:marker>
          <c:cat>
            <c:strRef>
              <c:f>Sheet1!$A$44:$A$51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Sheet3!$B$2:$B$9</c:f>
              <c:numCache>
                <c:formatCode>General</c:formatCode>
                <c:ptCount val="8"/>
                <c:pt idx="0">
                  <c:v>1.4814667182613333E-2</c:v>
                </c:pt>
                <c:pt idx="1">
                  <c:v>8.274683516283507E-3</c:v>
                </c:pt>
                <c:pt idx="2">
                  <c:v>1.0581725487445239E-2</c:v>
                </c:pt>
                <c:pt idx="3">
                  <c:v>1.1047491265486703E-2</c:v>
                </c:pt>
                <c:pt idx="4">
                  <c:v>1.6689466431932261E-2</c:v>
                </c:pt>
                <c:pt idx="5">
                  <c:v>2.1457135527895216E-2</c:v>
                </c:pt>
                <c:pt idx="6">
                  <c:v>1.0986430152700562E-2</c:v>
                </c:pt>
                <c:pt idx="7">
                  <c:v>1.0500380900793164E-2</c:v>
                </c:pt>
              </c:numCache>
            </c:numRef>
          </c:val>
        </c:ser>
        <c:marker val="1"/>
        <c:axId val="54510336"/>
        <c:axId val="54491776"/>
      </c:lineChart>
      <c:catAx>
        <c:axId val="54479872"/>
        <c:scaling>
          <c:orientation val="minMax"/>
        </c:scaling>
        <c:axPos val="b"/>
        <c:tickLblPos val="nextTo"/>
        <c:crossAx val="54489856"/>
        <c:crosses val="autoZero"/>
        <c:auto val="1"/>
        <c:lblAlgn val="ctr"/>
        <c:lblOffset val="100"/>
      </c:catAx>
      <c:valAx>
        <c:axId val="54489856"/>
        <c:scaling>
          <c:orientation val="minMax"/>
        </c:scaling>
        <c:axPos val="l"/>
        <c:majorGridlines/>
        <c:title>
          <c:tx>
            <c:rich>
              <a:bodyPr rot="-5400000" vert="horz"/>
              <a:lstStyle/>
              <a:p>
                <a:pPr>
                  <a:defRPr/>
                </a:pPr>
                <a:r>
                  <a:rPr lang="en-US" altLang="zh-TW" sz="1600" baseline="0" dirty="0" smtClean="0"/>
                  <a:t>Return</a:t>
                </a:r>
                <a:endParaRPr lang="zh-TW" altLang="en-US" sz="1600" dirty="0"/>
              </a:p>
            </c:rich>
          </c:tx>
          <c:layout/>
        </c:title>
        <c:numFmt formatCode="General" sourceLinked="1"/>
        <c:tickLblPos val="nextTo"/>
        <c:crossAx val="54479872"/>
        <c:crosses val="autoZero"/>
        <c:crossBetween val="between"/>
      </c:valAx>
      <c:valAx>
        <c:axId val="54491776"/>
        <c:scaling>
          <c:orientation val="minMax"/>
        </c:scaling>
        <c:axPos val="r"/>
        <c:title>
          <c:tx>
            <c:rich>
              <a:bodyPr rot="-5400000" vert="horz"/>
              <a:lstStyle/>
              <a:p>
                <a:pPr>
                  <a:defRPr/>
                </a:pPr>
                <a:r>
                  <a:rPr lang="en-US" altLang="zh-TW" sz="1600" dirty="0"/>
                  <a:t>Volatility</a:t>
                </a:r>
                <a:r>
                  <a:rPr lang="en-US" altLang="zh-TW" sz="1600" baseline="0" dirty="0"/>
                  <a:t> - the </a:t>
                </a:r>
                <a:r>
                  <a:rPr lang="en-US" altLang="zh-TW" sz="1600" b="1" baseline="0" dirty="0">
                    <a:solidFill>
                      <a:schemeClr val="tx2"/>
                    </a:solidFill>
                  </a:rPr>
                  <a:t>blue</a:t>
                </a:r>
                <a:r>
                  <a:rPr lang="en-US" altLang="zh-TW" sz="1600" baseline="0" dirty="0"/>
                  <a:t>(top) line only</a:t>
                </a:r>
                <a:endParaRPr lang="en-US" altLang="zh-TW" sz="1600" dirty="0"/>
              </a:p>
            </c:rich>
          </c:tx>
          <c:layout/>
        </c:title>
        <c:numFmt formatCode="General" sourceLinked="1"/>
        <c:tickLblPos val="nextTo"/>
        <c:crossAx val="54510336"/>
        <c:crosses val="max"/>
        <c:crossBetween val="between"/>
      </c:valAx>
      <c:catAx>
        <c:axId val="54510336"/>
        <c:scaling>
          <c:orientation val="minMax"/>
        </c:scaling>
        <c:delete val="1"/>
        <c:axPos val="b"/>
        <c:tickLblPos val="none"/>
        <c:crossAx val="54491776"/>
        <c:crosses val="autoZero"/>
        <c:auto val="1"/>
        <c:lblAlgn val="ctr"/>
        <c:lblOffset val="100"/>
      </c:catAx>
    </c:plotArea>
    <c:legend>
      <c:legendPos val="r"/>
      <c:layout/>
      <c:txPr>
        <a:bodyPr/>
        <a:lstStyle/>
        <a:p>
          <a:pPr>
            <a:defRPr sz="1000"/>
          </a:pPr>
          <a:endParaRPr lang="zh-TW"/>
        </a:p>
      </c:txPr>
    </c:legend>
    <c:plotVisOnly val="1"/>
  </c:chart>
  <c:spPr>
    <a:solidFill>
      <a:schemeClr val="bg1"/>
    </a:solidFill>
  </c:sp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zh-TW"/>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sysClr val="windowText" lastClr="000000"/>
                </a:solidFill>
                <a:latin typeface="+mn-lt"/>
                <a:ea typeface="+mn-ea"/>
                <a:cs typeface="+mn-cs"/>
              </a:defRPr>
            </a:pPr>
            <a:r>
              <a:rPr lang="en-US" altLang="zh-TW" sz="2400" b="1" i="0" baseline="0" dirty="0"/>
              <a:t>MRT </a:t>
            </a:r>
            <a:r>
              <a:rPr lang="en-US" altLang="zh-TW" sz="2400" b="1" i="0" baseline="0" dirty="0" smtClean="0"/>
              <a:t>vs. </a:t>
            </a:r>
            <a:r>
              <a:rPr lang="en-US" altLang="zh-TW" sz="2400" b="1" i="0" baseline="0" dirty="0"/>
              <a:t>Return of </a:t>
            </a:r>
            <a:r>
              <a:rPr lang="en-US" altLang="zh-TW" sz="2400" b="1" i="0" baseline="0" dirty="0" smtClean="0"/>
              <a:t>Top Mutual Funds (Each Year)</a:t>
            </a:r>
            <a:endParaRPr lang="zh-TW" altLang="zh-TW" sz="2400" b="1" i="0" baseline="0" dirty="0"/>
          </a:p>
        </c:rich>
      </c:tx>
      <c:layout/>
      <c:overlay val="1"/>
    </c:title>
    <c:plotArea>
      <c:layout/>
      <c:lineChart>
        <c:grouping val="standard"/>
        <c:ser>
          <c:idx val="9"/>
          <c:order val="3"/>
          <c:tx>
            <c:strRef>
              <c:f>Sheet2!$A$2</c:f>
              <c:strCache>
                <c:ptCount val="1"/>
                <c:pt idx="0">
                  <c:v>日盛小而美</c:v>
                </c:pt>
              </c:strCache>
            </c:strRef>
          </c:tx>
          <c:spPr>
            <a:ln>
              <a:prstDash val="lgDash"/>
            </a:ln>
          </c:spPr>
          <c:marker>
            <c:symbol val="none"/>
          </c:marker>
          <c:cat>
            <c:strRef>
              <c:f>Sheet2!$B$1:$I$1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Sheet2!$B$2:$I$2</c:f>
              <c:numCache>
                <c:formatCode>0.00_ </c:formatCode>
                <c:ptCount val="8"/>
                <c:pt idx="0">
                  <c:v>9.3600000000000048</c:v>
                </c:pt>
                <c:pt idx="1">
                  <c:v>59.25</c:v>
                </c:pt>
                <c:pt idx="2" formatCode="0.00">
                  <c:v>28.919999999999987</c:v>
                </c:pt>
                <c:pt idx="3" formatCode="0.00">
                  <c:v>31.03</c:v>
                </c:pt>
                <c:pt idx="4" formatCode="0.00">
                  <c:v>-34.31</c:v>
                </c:pt>
                <c:pt idx="5" formatCode="0.00">
                  <c:v>8.0400000000000009</c:v>
                </c:pt>
                <c:pt idx="6" formatCode="0.00">
                  <c:v>13.27</c:v>
                </c:pt>
                <c:pt idx="7" formatCode="0.00">
                  <c:v>5.8599999999999985</c:v>
                </c:pt>
              </c:numCache>
            </c:numRef>
          </c:val>
        </c:ser>
        <c:ser>
          <c:idx val="10"/>
          <c:order val="4"/>
          <c:tx>
            <c:strRef>
              <c:f>Sheet2!$A$3</c:f>
              <c:strCache>
                <c:ptCount val="1"/>
                <c:pt idx="0">
                  <c:v>統一黑馬</c:v>
                </c:pt>
              </c:strCache>
            </c:strRef>
          </c:tx>
          <c:spPr>
            <a:ln>
              <a:solidFill>
                <a:srgbClr val="919A16"/>
              </a:solidFill>
              <a:prstDash val="dash"/>
            </a:ln>
          </c:spPr>
          <c:marker>
            <c:symbol val="none"/>
          </c:marker>
          <c:cat>
            <c:strRef>
              <c:f>Sheet2!$B$1:$I$1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Sheet2!$B$3:$I$3</c:f>
              <c:numCache>
                <c:formatCode>0.00_ </c:formatCode>
                <c:ptCount val="8"/>
                <c:pt idx="0">
                  <c:v>3.48</c:v>
                </c:pt>
                <c:pt idx="1">
                  <c:v>7.58</c:v>
                </c:pt>
                <c:pt idx="2" formatCode="0.00">
                  <c:v>48.33</c:v>
                </c:pt>
                <c:pt idx="3" formatCode="0.00">
                  <c:v>59.53</c:v>
                </c:pt>
                <c:pt idx="4" formatCode="0.00">
                  <c:v>-28.99</c:v>
                </c:pt>
                <c:pt idx="5" formatCode="0.00">
                  <c:v>-2.0299999999999998</c:v>
                </c:pt>
                <c:pt idx="6" formatCode="0.00">
                  <c:v>13.860000000000024</c:v>
                </c:pt>
                <c:pt idx="7" formatCode="0.00">
                  <c:v>16.05</c:v>
                </c:pt>
              </c:numCache>
            </c:numRef>
          </c:val>
        </c:ser>
        <c:ser>
          <c:idx val="11"/>
          <c:order val="5"/>
          <c:tx>
            <c:strRef>
              <c:f>Sheet2!$A$4</c:f>
              <c:strCache>
                <c:ptCount val="1"/>
                <c:pt idx="0">
                  <c:v>台新科技(台新台新)</c:v>
                </c:pt>
              </c:strCache>
            </c:strRef>
          </c:tx>
          <c:spPr>
            <a:ln>
              <a:prstDash val="dash"/>
            </a:ln>
          </c:spPr>
          <c:marker>
            <c:symbol val="none"/>
          </c:marker>
          <c:cat>
            <c:strRef>
              <c:f>Sheet2!$B$1:$I$1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Sheet2!$B$4:$I$4</c:f>
              <c:numCache>
                <c:formatCode>General</c:formatCode>
                <c:ptCount val="8"/>
                <c:pt idx="3" formatCode="0.00">
                  <c:v>84.85</c:v>
                </c:pt>
                <c:pt idx="4" formatCode="0.00">
                  <c:v>-47.2</c:v>
                </c:pt>
                <c:pt idx="5" formatCode="0.00">
                  <c:v>-1.76</c:v>
                </c:pt>
                <c:pt idx="6" formatCode="0.00">
                  <c:v>11.29</c:v>
                </c:pt>
                <c:pt idx="7" formatCode="0.00">
                  <c:v>-4.7</c:v>
                </c:pt>
              </c:numCache>
            </c:numRef>
          </c:val>
        </c:ser>
        <c:ser>
          <c:idx val="12"/>
          <c:order val="6"/>
          <c:tx>
            <c:strRef>
              <c:f>Sheet2!$A$5</c:f>
              <c:strCache>
                <c:ptCount val="1"/>
                <c:pt idx="0">
                  <c:v>永豐中小</c:v>
                </c:pt>
              </c:strCache>
            </c:strRef>
          </c:tx>
          <c:spPr>
            <a:ln>
              <a:solidFill>
                <a:schemeClr val="accent5">
                  <a:lumMod val="50000"/>
                </a:schemeClr>
              </a:solidFill>
              <a:prstDash val="dash"/>
            </a:ln>
          </c:spPr>
          <c:marker>
            <c:symbol val="none"/>
          </c:marker>
          <c:cat>
            <c:strRef>
              <c:f>Sheet2!$B$1:$I$1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Sheet2!$B$5:$I$5</c:f>
              <c:numCache>
                <c:formatCode>General</c:formatCode>
                <c:ptCount val="8"/>
                <c:pt idx="4" formatCode="0.00">
                  <c:v>5.14</c:v>
                </c:pt>
                <c:pt idx="5" formatCode="0.00">
                  <c:v>-2.74</c:v>
                </c:pt>
                <c:pt idx="6" formatCode="0.00">
                  <c:v>17.38</c:v>
                </c:pt>
                <c:pt idx="7" formatCode="0.00">
                  <c:v>-21.88</c:v>
                </c:pt>
              </c:numCache>
            </c:numRef>
          </c:val>
        </c:ser>
        <c:ser>
          <c:idx val="13"/>
          <c:order val="7"/>
          <c:tx>
            <c:strRef>
              <c:f>Sheet2!$A$6</c:f>
              <c:strCache>
                <c:ptCount val="1"/>
                <c:pt idx="0">
                  <c:v>兆豐國際豐台灣</c:v>
                </c:pt>
              </c:strCache>
            </c:strRef>
          </c:tx>
          <c:spPr>
            <a:ln>
              <a:solidFill>
                <a:srgbClr val="C09B00"/>
              </a:solidFill>
              <a:prstDash val="dash"/>
            </a:ln>
          </c:spPr>
          <c:marker>
            <c:symbol val="none"/>
          </c:marker>
          <c:cat>
            <c:strRef>
              <c:f>Sheet2!$B$1:$I$1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Sheet2!$B$6:$I$6</c:f>
              <c:numCache>
                <c:formatCode>General</c:formatCode>
                <c:ptCount val="8"/>
                <c:pt idx="5" formatCode="0.00">
                  <c:v>50.5</c:v>
                </c:pt>
                <c:pt idx="6" formatCode="0.00">
                  <c:v>22.919999999999987</c:v>
                </c:pt>
                <c:pt idx="7" formatCode="0.00">
                  <c:v>8.81</c:v>
                </c:pt>
              </c:numCache>
            </c:numRef>
          </c:val>
        </c:ser>
        <c:ser>
          <c:idx val="14"/>
          <c:order val="8"/>
          <c:tx>
            <c:strRef>
              <c:f>Sheet2!$A$7</c:f>
              <c:strCache>
                <c:ptCount val="1"/>
                <c:pt idx="0">
                  <c:v>柏瑞巨人</c:v>
                </c:pt>
              </c:strCache>
            </c:strRef>
          </c:tx>
          <c:marker>
            <c:symbol val="none"/>
          </c:marker>
          <c:cat>
            <c:strRef>
              <c:f>Sheet2!$B$1:$I$1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Sheet2!$B$7:$I$7</c:f>
              <c:numCache>
                <c:formatCode>General</c:formatCode>
                <c:ptCount val="8"/>
                <c:pt idx="6" formatCode="0.00">
                  <c:v>30.630000000000031</c:v>
                </c:pt>
                <c:pt idx="7" formatCode="0.00">
                  <c:v>-12</c:v>
                </c:pt>
              </c:numCache>
            </c:numRef>
          </c:val>
        </c:ser>
        <c:ser>
          <c:idx val="15"/>
          <c:order val="9"/>
          <c:tx>
            <c:strRef>
              <c:f>Sheet2!$A$8</c:f>
              <c:strCache>
                <c:ptCount val="1"/>
                <c:pt idx="0">
                  <c:v>統一大滿貫</c:v>
                </c:pt>
              </c:strCache>
            </c:strRef>
          </c:tx>
          <c:spPr>
            <a:ln>
              <a:solidFill>
                <a:srgbClr val="AF3BAF"/>
              </a:solidFill>
              <a:prstDash val="dash"/>
            </a:ln>
          </c:spPr>
          <c:marker>
            <c:symbol val="none"/>
          </c:marker>
          <c:cat>
            <c:strRef>
              <c:f>Sheet2!$B$1:$I$1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Sheet2!$B$8:$I$8</c:f>
              <c:numCache>
                <c:formatCode>0.00_ </c:formatCode>
                <c:ptCount val="8"/>
                <c:pt idx="0">
                  <c:v>27.54</c:v>
                </c:pt>
                <c:pt idx="1">
                  <c:v>15.950000000000006</c:v>
                </c:pt>
                <c:pt idx="2" formatCode="0.00">
                  <c:v>40.260000000000012</c:v>
                </c:pt>
                <c:pt idx="3" formatCode="0.00">
                  <c:v>69.25</c:v>
                </c:pt>
                <c:pt idx="4" formatCode="0.00">
                  <c:v>-21.79</c:v>
                </c:pt>
                <c:pt idx="5" formatCode="0.00">
                  <c:v>3.86</c:v>
                </c:pt>
                <c:pt idx="6" formatCode="0.00">
                  <c:v>16.2</c:v>
                </c:pt>
                <c:pt idx="7" formatCode="0.00">
                  <c:v>27.939999999999987</c:v>
                </c:pt>
              </c:numCache>
            </c:numRef>
          </c:val>
        </c:ser>
        <c:ser>
          <c:idx val="1"/>
          <c:order val="0"/>
          <c:tx>
            <c:v>Max return of top-1 trade</c:v>
          </c:tx>
          <c:spPr>
            <a:ln>
              <a:solidFill>
                <a:srgbClr val="C00000">
                  <a:alpha val="30000"/>
                </a:srgbClr>
              </a:solidFill>
            </a:ln>
          </c:spPr>
          <c:marker>
            <c:symbol val="none"/>
          </c:marker>
          <c:cat>
            <c:strRef>
              <c:f>Sheet1!$A$44:$A$51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Sheet1!$B$44:$B$51</c:f>
              <c:numCache>
                <c:formatCode>General</c:formatCode>
                <c:ptCount val="8"/>
                <c:pt idx="0">
                  <c:v>22.827901840140196</c:v>
                </c:pt>
                <c:pt idx="1">
                  <c:v>13.011160318164439</c:v>
                </c:pt>
                <c:pt idx="2">
                  <c:v>27.979567773931919</c:v>
                </c:pt>
                <c:pt idx="3">
                  <c:v>38.675493731105313</c:v>
                </c:pt>
                <c:pt idx="4">
                  <c:v>22.387913729970393</c:v>
                </c:pt>
                <c:pt idx="5">
                  <c:v>55.454869185307558</c:v>
                </c:pt>
                <c:pt idx="6">
                  <c:v>17.13542344262455</c:v>
                </c:pt>
                <c:pt idx="7">
                  <c:v>17.315261669260831</c:v>
                </c:pt>
              </c:numCache>
            </c:numRef>
          </c:val>
        </c:ser>
        <c:ser>
          <c:idx val="2"/>
          <c:order val="1"/>
          <c:tx>
            <c:v>Max return of top-10 trades</c:v>
          </c:tx>
          <c:spPr>
            <a:ln>
              <a:solidFill>
                <a:srgbClr val="92D050"/>
              </a:solidFill>
            </a:ln>
          </c:spPr>
          <c:marker>
            <c:symbol val="none"/>
          </c:marker>
          <c:cat>
            <c:strRef>
              <c:f>Sheet1!$A$44:$A$51</c:f>
              <c:strCache>
                <c:ptCount val="8"/>
                <c:pt idx="0">
                  <c:v>200309-200408</c:v>
                </c:pt>
                <c:pt idx="1">
                  <c:v>200409-200508</c:v>
                </c:pt>
                <c:pt idx="2">
                  <c:v>200509-200608</c:v>
                </c:pt>
                <c:pt idx="3">
                  <c:v>200609-200708</c:v>
                </c:pt>
                <c:pt idx="4">
                  <c:v>200709-200808</c:v>
                </c:pt>
                <c:pt idx="5">
                  <c:v>200809-200908</c:v>
                </c:pt>
                <c:pt idx="6">
                  <c:v>200909-201008</c:v>
                </c:pt>
                <c:pt idx="7">
                  <c:v>201009-201108</c:v>
                </c:pt>
              </c:strCache>
            </c:strRef>
          </c:cat>
          <c:val>
            <c:numRef>
              <c:f>Sheet1!$K$44:$K$51</c:f>
              <c:numCache>
                <c:formatCode>General</c:formatCode>
                <c:ptCount val="8"/>
                <c:pt idx="0">
                  <c:v>81.292019183873364</c:v>
                </c:pt>
                <c:pt idx="1">
                  <c:v>49.861510768003861</c:v>
                </c:pt>
                <c:pt idx="2">
                  <c:v>67.391090712610648</c:v>
                </c:pt>
                <c:pt idx="3">
                  <c:v>77.456699983533667</c:v>
                </c:pt>
                <c:pt idx="4">
                  <c:v>85.976696932885318</c:v>
                </c:pt>
                <c:pt idx="5">
                  <c:v>133.20550818545019</c:v>
                </c:pt>
                <c:pt idx="6">
                  <c:v>70.888325423753258</c:v>
                </c:pt>
                <c:pt idx="7">
                  <c:v>57.223024447702429</c:v>
                </c:pt>
              </c:numCache>
            </c:numRef>
          </c:val>
        </c:ser>
        <c:ser>
          <c:idx val="8"/>
          <c:order val="2"/>
          <c:tx>
            <c:v>Max return without constraint</c:v>
          </c:tx>
          <c:spPr>
            <a:ln>
              <a:solidFill>
                <a:srgbClr val="7030A0"/>
              </a:solidFill>
            </a:ln>
          </c:spPr>
          <c:marker>
            <c:symbol val="none"/>
          </c:marker>
          <c:val>
            <c:numRef>
              <c:f>Sheet1!$BQ$44:$BQ$51</c:f>
              <c:numCache>
                <c:formatCode>General</c:formatCode>
                <c:ptCount val="8"/>
                <c:pt idx="0">
                  <c:v>130.0929552040017</c:v>
                </c:pt>
                <c:pt idx="1">
                  <c:v>77.558676395569279</c:v>
                </c:pt>
                <c:pt idx="2">
                  <c:v>100.59524237694274</c:v>
                </c:pt>
                <c:pt idx="3">
                  <c:v>109.29682981370978</c:v>
                </c:pt>
                <c:pt idx="4">
                  <c:v>144.12339973226071</c:v>
                </c:pt>
                <c:pt idx="5">
                  <c:v>194.9410800540274</c:v>
                </c:pt>
                <c:pt idx="6">
                  <c:v>108.41344872331446</c:v>
                </c:pt>
                <c:pt idx="7">
                  <c:v>93.350330263545743</c:v>
                </c:pt>
              </c:numCache>
            </c:numRef>
          </c:val>
        </c:ser>
        <c:marker val="1"/>
        <c:axId val="54530048"/>
        <c:axId val="54531584"/>
      </c:lineChart>
      <c:catAx>
        <c:axId val="54530048"/>
        <c:scaling>
          <c:orientation val="minMax"/>
        </c:scaling>
        <c:axPos val="b"/>
        <c:tickLblPos val="nextTo"/>
        <c:txPr>
          <a:bodyPr/>
          <a:lstStyle/>
          <a:p>
            <a:pPr>
              <a:defRPr baseline="0">
                <a:solidFill>
                  <a:srgbClr val="FF0000"/>
                </a:solidFill>
              </a:defRPr>
            </a:pPr>
            <a:endParaRPr lang="zh-TW"/>
          </a:p>
        </c:txPr>
        <c:crossAx val="54531584"/>
        <c:crosses val="autoZero"/>
        <c:auto val="1"/>
        <c:lblAlgn val="ctr"/>
        <c:lblOffset val="100"/>
      </c:catAx>
      <c:valAx>
        <c:axId val="54531584"/>
        <c:scaling>
          <c:orientation val="minMax"/>
        </c:scaling>
        <c:axPos val="l"/>
        <c:majorGridlines/>
        <c:title>
          <c:tx>
            <c:rich>
              <a:bodyPr rot="-5400000" vert="horz"/>
              <a:lstStyle/>
              <a:p>
                <a:pPr>
                  <a:defRPr sz="1600"/>
                </a:pPr>
                <a:r>
                  <a:rPr lang="en-US" altLang="zh-TW" sz="1600"/>
                  <a:t>Return</a:t>
                </a:r>
                <a:endParaRPr lang="zh-TW" altLang="en-US" sz="1600"/>
              </a:p>
            </c:rich>
          </c:tx>
          <c:layout/>
        </c:title>
        <c:numFmt formatCode="0.00_ " sourceLinked="1"/>
        <c:tickLblPos val="nextTo"/>
        <c:crossAx val="54530048"/>
        <c:crosses val="autoZero"/>
        <c:crossBetween val="between"/>
      </c:valAx>
    </c:plotArea>
    <c:legend>
      <c:legendPos val="r"/>
      <c:layout/>
    </c:legend>
    <c:plotVisOnly val="1"/>
  </c:chart>
  <c:spPr>
    <a:solidFill>
      <a:schemeClr val="bg1"/>
    </a:solidFill>
  </c:spPr>
  <c:externalData r:id="rId1"/>
  <c:userShapes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image" Target="../media/image3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image" Target="../media/image5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55.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60.wmf"/><Relationship Id="rId1" Type="http://schemas.openxmlformats.org/officeDocument/2006/relationships/image" Target="../media/image59.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image" Target="../media/image60.wmf"/><Relationship Id="rId1" Type="http://schemas.openxmlformats.org/officeDocument/2006/relationships/image" Target="../media/image59.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62.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63.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64.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image" Target="../media/image66.wmf"/><Relationship Id="rId1" Type="http://schemas.openxmlformats.org/officeDocument/2006/relationships/image" Target="../media/image65.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70.wmf"/><Relationship Id="rId2" Type="http://schemas.openxmlformats.org/officeDocument/2006/relationships/image" Target="../media/image69.wmf"/><Relationship Id="rId1" Type="http://schemas.openxmlformats.org/officeDocument/2006/relationships/image" Target="../media/image68.wmf"/><Relationship Id="rId4" Type="http://schemas.openxmlformats.org/officeDocument/2006/relationships/image" Target="../media/image71.wmf"/></Relationships>
</file>

<file path=ppt/drawings/_rels/vmlDrawing15.vml.rels><?xml version="1.0" encoding="UTF-8" standalone="yes"?>
<Relationships xmlns="http://schemas.openxmlformats.org/package/2006/relationships"><Relationship Id="rId8" Type="http://schemas.openxmlformats.org/officeDocument/2006/relationships/image" Target="../media/image80.wmf"/><Relationship Id="rId3" Type="http://schemas.openxmlformats.org/officeDocument/2006/relationships/image" Target="../media/image75.wmf"/><Relationship Id="rId7" Type="http://schemas.openxmlformats.org/officeDocument/2006/relationships/image" Target="../media/image79.wmf"/><Relationship Id="rId2" Type="http://schemas.openxmlformats.org/officeDocument/2006/relationships/image" Target="../media/image74.wmf"/><Relationship Id="rId1" Type="http://schemas.openxmlformats.org/officeDocument/2006/relationships/image" Target="../media/image73.wmf"/><Relationship Id="rId6" Type="http://schemas.openxmlformats.org/officeDocument/2006/relationships/image" Target="../media/image78.wmf"/><Relationship Id="rId5" Type="http://schemas.openxmlformats.org/officeDocument/2006/relationships/image" Target="../media/image77.wmf"/><Relationship Id="rId4" Type="http://schemas.openxmlformats.org/officeDocument/2006/relationships/image" Target="../media/image76.wmf"/><Relationship Id="rId9" Type="http://schemas.openxmlformats.org/officeDocument/2006/relationships/image" Target="../media/image81.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84.wmf"/><Relationship Id="rId2" Type="http://schemas.openxmlformats.org/officeDocument/2006/relationships/image" Target="../media/image83.wmf"/><Relationship Id="rId1" Type="http://schemas.openxmlformats.org/officeDocument/2006/relationships/image" Target="../media/image82.wmf"/></Relationships>
</file>

<file path=ppt/drawings/drawing1.xml><?xml version="1.0" encoding="utf-8"?>
<c:userShapes xmlns:c="http://schemas.openxmlformats.org/drawingml/2006/chart">
  <cdr:relSizeAnchor xmlns:cdr="http://schemas.openxmlformats.org/drawingml/2006/chartDrawing">
    <cdr:from>
      <cdr:x>0.68614</cdr:x>
      <cdr:y>0.47393</cdr:y>
    </cdr:from>
    <cdr:to>
      <cdr:x>0.73366</cdr:x>
      <cdr:y>0.50693</cdr:y>
    </cdr:to>
    <cdr:sp macro="" textlink="">
      <cdr:nvSpPr>
        <cdr:cNvPr id="3" name="直線圖說文字 2 (加上強調線) 2"/>
        <cdr:cNvSpPr/>
      </cdr:nvSpPr>
      <cdr:spPr>
        <a:xfrm xmlns:a="http://schemas.openxmlformats.org/drawingml/2006/main">
          <a:off x="6274051" y="3250194"/>
          <a:ext cx="434566" cy="226337"/>
        </a:xfrm>
        <a:prstGeom xmlns:a="http://schemas.openxmlformats.org/drawingml/2006/main" prst="accentCallout2">
          <a:avLst>
            <a:gd name="adj1" fmla="val 42750"/>
            <a:gd name="adj2" fmla="val -8333"/>
            <a:gd name="adj3" fmla="val 50750"/>
            <a:gd name="adj4" fmla="val -45834"/>
            <a:gd name="adj5" fmla="val 136500"/>
            <a:gd name="adj6" fmla="val -92500"/>
          </a:avLst>
        </a:prstGeom>
        <a:noFill xmlns:a="http://schemas.openxmlformats.org/drawingml/2006/main"/>
        <a:ln xmlns:a="http://schemas.openxmlformats.org/drawingml/2006/main">
          <a:headEnd type="none"/>
          <a:tailEnd type="triangle"/>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en-US" altLang="zh-TW" sz="800" dirty="0" smtClean="0">
              <a:solidFill>
                <a:schemeClr val="tx1"/>
              </a:solidFill>
            </a:rPr>
            <a:t>K=10</a:t>
          </a:r>
          <a:endParaRPr lang="zh-TW" sz="800" dirty="0">
            <a:solidFill>
              <a:schemeClr val="tx1"/>
            </a:solidFill>
          </a:endParaRPr>
        </a:p>
      </cdr:txBody>
    </cdr:sp>
  </cdr:relSizeAnchor>
  <cdr:relSizeAnchor xmlns:cdr="http://schemas.openxmlformats.org/drawingml/2006/chartDrawing">
    <cdr:from>
      <cdr:x>0.63366</cdr:x>
      <cdr:y>0.56766</cdr:y>
    </cdr:from>
    <cdr:to>
      <cdr:x>0.68119</cdr:x>
      <cdr:y>0.60066</cdr:y>
    </cdr:to>
    <cdr:sp macro="" textlink="">
      <cdr:nvSpPr>
        <cdr:cNvPr id="9" name="直線圖說文字 2 (加上強調線) 8"/>
        <cdr:cNvSpPr/>
      </cdr:nvSpPr>
      <cdr:spPr>
        <a:xfrm xmlns:a="http://schemas.openxmlformats.org/drawingml/2006/main">
          <a:off x="5794218" y="3892990"/>
          <a:ext cx="434566" cy="226337"/>
        </a:xfrm>
        <a:prstGeom xmlns:a="http://schemas.openxmlformats.org/drawingml/2006/main" prst="accentCallout2">
          <a:avLst>
            <a:gd name="adj1" fmla="val 42750"/>
            <a:gd name="adj2" fmla="val -8333"/>
            <a:gd name="adj3" fmla="val 50750"/>
            <a:gd name="adj4" fmla="val -45834"/>
            <a:gd name="adj5" fmla="val 136500"/>
            <a:gd name="adj6" fmla="val -92500"/>
          </a:avLst>
        </a:prstGeom>
        <a:noFill xmlns:a="http://schemas.openxmlformats.org/drawingml/2006/main"/>
        <a:ln xmlns:a="http://schemas.openxmlformats.org/drawingml/2006/main" w="25400" cap="flat" cmpd="sng" algn="ctr">
          <a:solidFill>
            <a:srgbClr val="BBE0E3">
              <a:shade val="50000"/>
            </a:srgbClr>
          </a:solidFill>
          <a:prstDash val="solid"/>
          <a:headEnd type="none"/>
          <a:tailEnd type="triangle"/>
        </a:ln>
        <a:effectLst xmlns:a="http://schemas.openxmlformats.org/drawingml/2006/mai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rgbClr val="FFFFFF"/>
              </a:solidFill>
              <a:latin typeface="Arial"/>
              <a:ea typeface="新細明體"/>
            </a:defRPr>
          </a:lvl1pPr>
          <a:lvl2pPr marL="457200" indent="0">
            <a:defRPr sz="1100">
              <a:solidFill>
                <a:srgbClr val="FFFFFF"/>
              </a:solidFill>
              <a:latin typeface="Arial"/>
              <a:ea typeface="新細明體"/>
            </a:defRPr>
          </a:lvl2pPr>
          <a:lvl3pPr marL="914400" indent="0">
            <a:defRPr sz="1100">
              <a:solidFill>
                <a:srgbClr val="FFFFFF"/>
              </a:solidFill>
              <a:latin typeface="Arial"/>
              <a:ea typeface="新細明體"/>
            </a:defRPr>
          </a:lvl3pPr>
          <a:lvl4pPr marL="1371600" indent="0">
            <a:defRPr sz="1100">
              <a:solidFill>
                <a:srgbClr val="FFFFFF"/>
              </a:solidFill>
              <a:latin typeface="Arial"/>
              <a:ea typeface="新細明體"/>
            </a:defRPr>
          </a:lvl4pPr>
          <a:lvl5pPr marL="1828800" indent="0">
            <a:defRPr sz="1100">
              <a:solidFill>
                <a:srgbClr val="FFFFFF"/>
              </a:solidFill>
              <a:latin typeface="Arial"/>
              <a:ea typeface="新細明體"/>
            </a:defRPr>
          </a:lvl5pPr>
          <a:lvl6pPr marL="2286000" indent="0">
            <a:defRPr sz="1100">
              <a:solidFill>
                <a:srgbClr val="FFFFFF"/>
              </a:solidFill>
              <a:latin typeface="Arial"/>
              <a:ea typeface="新細明體"/>
            </a:defRPr>
          </a:lvl6pPr>
          <a:lvl7pPr marL="2743200" indent="0">
            <a:defRPr sz="1100">
              <a:solidFill>
                <a:srgbClr val="FFFFFF"/>
              </a:solidFill>
              <a:latin typeface="Arial"/>
              <a:ea typeface="新細明體"/>
            </a:defRPr>
          </a:lvl7pPr>
          <a:lvl8pPr marL="3200400" indent="0">
            <a:defRPr sz="1100">
              <a:solidFill>
                <a:srgbClr val="FFFFFF"/>
              </a:solidFill>
              <a:latin typeface="Arial"/>
              <a:ea typeface="新細明體"/>
            </a:defRPr>
          </a:lvl8pPr>
          <a:lvl9pPr marL="3657600" indent="0">
            <a:defRPr sz="1100">
              <a:solidFill>
                <a:srgbClr val="FFFFFF"/>
              </a:solidFill>
              <a:latin typeface="Arial"/>
              <a:ea typeface="新細明體"/>
            </a:defRPr>
          </a:lvl9pPr>
        </a:lstStyle>
        <a:p xmlns:a="http://schemas.openxmlformats.org/drawingml/2006/main">
          <a:r>
            <a:rPr lang="en-US" altLang="zh-TW" sz="800" dirty="0" smtClean="0">
              <a:solidFill>
                <a:srgbClr val="000000"/>
              </a:solidFill>
            </a:rPr>
            <a:t>K=1</a:t>
          </a:r>
          <a:endParaRPr lang="zh-TW" sz="800" dirty="0">
            <a:solidFill>
              <a:srgbClr val="000000"/>
            </a:solidFil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ltLang="zh-TW"/>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ltLang="zh-TW"/>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ltLang="zh-TW"/>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DE3EDC2-6C8E-42FE-9B47-921CD26D2500}" type="slidenum">
              <a:rPr lang="en-US" altLang="zh-TW"/>
              <a:pPr/>
              <a:t>‹#›</a:t>
            </a:fld>
            <a:endParaRPr lang="en-US" altLang="zh-TW"/>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charset="0"/>
        <a:ea typeface="新細明體" charset="-120"/>
        <a:cs typeface="+mn-cs"/>
      </a:defRPr>
    </a:lvl1pPr>
    <a:lvl2pPr marL="457200" algn="l" rtl="0" fontAlgn="base">
      <a:spcBef>
        <a:spcPct val="30000"/>
      </a:spcBef>
      <a:spcAft>
        <a:spcPct val="0"/>
      </a:spcAft>
      <a:defRPr kumimoji="1" sz="1200" kern="1200">
        <a:solidFill>
          <a:schemeClr val="tx1"/>
        </a:solidFill>
        <a:latin typeface="Arial" charset="0"/>
        <a:ea typeface="新細明體" charset="-120"/>
        <a:cs typeface="+mn-cs"/>
      </a:defRPr>
    </a:lvl2pPr>
    <a:lvl3pPr marL="914400" algn="l" rtl="0" fontAlgn="base">
      <a:spcBef>
        <a:spcPct val="30000"/>
      </a:spcBef>
      <a:spcAft>
        <a:spcPct val="0"/>
      </a:spcAft>
      <a:defRPr kumimoji="1" sz="1200" kern="1200">
        <a:solidFill>
          <a:schemeClr val="tx1"/>
        </a:solidFill>
        <a:latin typeface="Arial" charset="0"/>
        <a:ea typeface="新細明體" charset="-120"/>
        <a:cs typeface="+mn-cs"/>
      </a:defRPr>
    </a:lvl3pPr>
    <a:lvl4pPr marL="1371600" algn="l" rtl="0" fontAlgn="base">
      <a:spcBef>
        <a:spcPct val="30000"/>
      </a:spcBef>
      <a:spcAft>
        <a:spcPct val="0"/>
      </a:spcAft>
      <a:defRPr kumimoji="1" sz="1200" kern="1200">
        <a:solidFill>
          <a:schemeClr val="tx1"/>
        </a:solidFill>
        <a:latin typeface="Arial" charset="0"/>
        <a:ea typeface="新細明體" charset="-120"/>
        <a:cs typeface="+mn-cs"/>
      </a:defRPr>
    </a:lvl4pPr>
    <a:lvl5pPr marL="1828800" algn="l" rtl="0" fontAlgn="base">
      <a:spcBef>
        <a:spcPct val="30000"/>
      </a:spcBef>
      <a:spcAft>
        <a:spcPct val="0"/>
      </a:spcAft>
      <a:defRPr kumimoji="1" sz="1200" kern="1200">
        <a:solidFill>
          <a:schemeClr val="tx1"/>
        </a:solidFill>
        <a:latin typeface="Arial" charset="0"/>
        <a:ea typeface="新細明體"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Good Afternoon, committee members and colleagues.  I am going to present the</a:t>
            </a:r>
            <a:r>
              <a:rPr lang="en-US" altLang="zh-TW" baseline="0" dirty="0" smtClean="0"/>
              <a:t> ongoing research of the financial computation group of our laboratory.</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During</a:t>
            </a:r>
            <a:r>
              <a:rPr lang="en-US" altLang="zh-TW" baseline="0" dirty="0" smtClean="0"/>
              <a:t> and after the worldwide credit crisis, people start to complain the government and the credit agencies for not doing a good job to guarantee a safe financial environment.</a:t>
            </a:r>
          </a:p>
          <a:p>
            <a:r>
              <a:rPr lang="en-US" altLang="zh-TW" baseline="0" dirty="0" smtClean="0"/>
              <a:t>The bond manager are supposed to have efficient complication in making choices of reliable advisors, i.e., either internal research unit or external advisors. The regulators takes the responsibility of oversee the financial institutions on their procedures of choosing advisors</a:t>
            </a:r>
            <a:endParaRPr lang="en-US" altLang="zh-TW" dirty="0" smtClean="0"/>
          </a:p>
          <a:p>
            <a:r>
              <a:rPr lang="en-US" altLang="zh-TW" dirty="0" smtClean="0"/>
              <a:t> Internal Research, External Advisor, Credit Default Swap Market</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2</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I’ll present our strategies of taking the opportunity in this presentation.</a:t>
            </a:r>
            <a:r>
              <a:rPr lang="en-US" altLang="zh-TW" baseline="0" dirty="0" smtClean="0"/>
              <a:t> I’ll skip the last sections in case of running out of time. For these skipped sections, please look into the slides if you are interested.</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3</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I’ll present our strategies of taking the opportunity in this presentation.</a:t>
            </a:r>
            <a:r>
              <a:rPr lang="en-US" altLang="zh-TW" baseline="0" dirty="0" smtClean="0"/>
              <a:t> I’ll skip the last sections in case of running out of time. For these skipped sections, please look into the slides if you are interested.</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4</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Each company is associated with a discrete</a:t>
            </a:r>
            <a:r>
              <a:rPr lang="en-US" altLang="zh-TW" baseline="0" dirty="0" smtClean="0"/>
              <a:t> number, say 1 to 9, instead of a real-valued default probability.</a:t>
            </a:r>
            <a:endParaRPr lang="zh-TW" altLang="en-US" dirty="0"/>
          </a:p>
        </p:txBody>
      </p:sp>
      <p:sp>
        <p:nvSpPr>
          <p:cNvPr id="4" name="投影片編號版面配置區 3"/>
          <p:cNvSpPr>
            <a:spLocks noGrp="1"/>
          </p:cNvSpPr>
          <p:nvPr>
            <p:ph type="sldNum" sz="quarter" idx="10"/>
          </p:nvPr>
        </p:nvSpPr>
        <p:spPr/>
        <p:txBody>
          <a:bodyPr/>
          <a:lstStyle/>
          <a:p>
            <a:fld id="{7DE3EDC2-6C8E-42FE-9B47-921CD26D2500}" type="slidenum">
              <a:rPr lang="en-US" altLang="zh-TW" smtClean="0"/>
              <a:pPr/>
              <a:t>5</a:t>
            </a:fld>
            <a:endParaRPr lang="en-US" altLang="zh-TW"/>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Using market</a:t>
            </a:r>
            <a:r>
              <a:rPr lang="en-US" altLang="zh-TW" baseline="0" dirty="0" smtClean="0"/>
              <a:t> data to enhance responsiveness of credit rating</a:t>
            </a:r>
            <a:endParaRPr lang="zh-TW" altLang="en-US" dirty="0"/>
          </a:p>
        </p:txBody>
      </p:sp>
      <p:sp>
        <p:nvSpPr>
          <p:cNvPr id="4" name="投影片編號版面配置區 3"/>
          <p:cNvSpPr>
            <a:spLocks noGrp="1"/>
          </p:cNvSpPr>
          <p:nvPr>
            <p:ph type="sldNum" sz="quarter" idx="10"/>
          </p:nvPr>
        </p:nvSpPr>
        <p:spPr/>
        <p:txBody>
          <a:bodyPr/>
          <a:lstStyle/>
          <a:p>
            <a:fld id="{7DE3EDC2-6C8E-42FE-9B47-921CD26D2500}" type="slidenum">
              <a:rPr lang="en-US" altLang="zh-TW" smtClean="0"/>
              <a:pPr/>
              <a:t>26</a:t>
            </a:fld>
            <a:endParaRPr lang="en-US" altLang="zh-TW"/>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59C63C-950D-47AC-AC3B-2CB8D134F178}" type="slidenum">
              <a:rPr lang="en-US" altLang="zh-TW"/>
              <a:pPr/>
              <a:t>28</a:t>
            </a:fld>
            <a:endParaRPr lang="en-US" altLang="zh-TW"/>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r>
              <a:rPr lang="en-US" altLang="zh-TW"/>
              <a:t>Now, let’s take a brief look at the history of Value at Risk. The concept of Var evolved along two parallel lines, portfolio theory and capital adequacy computations. Hardy and Hicks were the first researchers to present a non-mathematical discussion of portfolios. Then a few decades later, Leavens provided a quantitative example of a VAR measure. Markowitz and Roy later developed a means of selecting portfolios and optimize reward for a given level of risk. Dusak proposed a simple VaR measure for futures portfolios, and Lietaer did the same for foreign exchange risk</a:t>
            </a:r>
          </a:p>
          <a:p>
            <a:endParaRPr lang="en-US" altLang="zh-TW"/>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7EB482-D73F-4509-A1B2-411C25A6607D}" type="slidenum">
              <a:rPr lang="en-US" altLang="zh-TW"/>
              <a:pPr/>
              <a:t>29</a:t>
            </a:fld>
            <a:endParaRPr lang="en-US" altLang="zh-TW"/>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r>
              <a:rPr lang="en-US" altLang="zh-TW"/>
              <a:t>In 1994, JP morgan published the method and gave free access to estimates of the necessary underlying parameters. And in 1997, due to the regulation of US securities and exchange commission, major banks and dealers started to implement the rule that they must include VaR information.</a:t>
            </a:r>
          </a:p>
          <a:p>
            <a:endParaRPr lang="en-US" altLang="zh-TW"/>
          </a:p>
          <a:p>
            <a:endParaRPr lang="en-US" altLang="zh-TW"/>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6A1864-2CF3-4353-90F3-679538A7C819}" type="slidenum">
              <a:rPr lang="en-US" altLang="zh-TW"/>
              <a:pPr/>
              <a:t>30</a:t>
            </a:fld>
            <a:endParaRPr lang="en-US" altLang="zh-TW"/>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r>
              <a:rPr lang="en-US" altLang="zh-TW"/>
              <a:t>Now I want to introduce Tail conditional expectation (TCE). </a:t>
            </a:r>
            <a:r>
              <a:rPr lang="en-US" altLang="zh-TW" i="1"/>
              <a:t>TCE</a:t>
            </a:r>
            <a:r>
              <a:rPr lang="en-US" altLang="zh-TW"/>
              <a:t> proposed by Artzner et al. is one of several coherent risk measures</a:t>
            </a:r>
            <a:r>
              <a:rPr lang="en-US" altLang="zh-TW" b="1"/>
              <a:t>.</a:t>
            </a:r>
          </a:p>
          <a:p>
            <a:endParaRPr lang="en-US" altLang="zh-TW"/>
          </a:p>
          <a:p>
            <a:endParaRPr lang="en-US" altLang="zh-TW"/>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E31A52-8AAA-485E-98C5-82EB8F050C36}" type="slidenum">
              <a:rPr lang="en-US" altLang="zh-TW"/>
              <a:pPr/>
              <a:t>31</a:t>
            </a:fld>
            <a:endParaRPr lang="en-US" altLang="zh-TW"/>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r>
              <a:rPr lang="en-US" altLang="zh-TW" dirty="0"/>
              <a:t>We are all familiar with Value at Risk (</a:t>
            </a:r>
            <a:r>
              <a:rPr lang="en-US" altLang="zh-TW" dirty="0" err="1"/>
              <a:t>VaR</a:t>
            </a:r>
            <a:r>
              <a:rPr lang="en-US" altLang="zh-TW" dirty="0"/>
              <a:t>). In this figure, the X-axis represents the portfolio gain and the Y-axis represents the probability. Here VaR10% means the value of the portfolio gain in the worst case scenario, where the area of probability of the left tail sums to 10%.</a:t>
            </a:r>
          </a:p>
          <a:p>
            <a:r>
              <a:rPr lang="en-US" altLang="zh-TW" dirty="0"/>
              <a:t>The equation is the definition of TCE. In this paper, we focus on the computation of the TCE value of portfolios. </a:t>
            </a:r>
          </a:p>
          <a:p>
            <a:endParaRPr lang="en-US" altLang="zh-TW"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561609-C9CD-49E7-9507-D0D2F1C24471}" type="slidenum">
              <a:rPr lang="en-US" altLang="zh-TW"/>
              <a:pPr/>
              <a:t>36</a:t>
            </a:fld>
            <a:endParaRPr lang="en-US" altLang="zh-TW"/>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r>
              <a:rPr lang="en-US" altLang="zh-TW"/>
              <a:t>This is the binomial model, which we are all familiar with.</a:t>
            </a:r>
          </a:p>
          <a:p>
            <a:r>
              <a:rPr lang="en-US" altLang="zh-TW"/>
              <a:t>We use it to obtain the distribution of the underlying stock price from time zero to maturity time.</a:t>
            </a:r>
          </a:p>
          <a:p>
            <a:endParaRPr lang="en-US" altLang="zh-TW"/>
          </a:p>
          <a:p>
            <a:endParaRPr lang="en-US" altLang="zh-TW"/>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43E222-7967-44B4-870A-58156051B243}" type="slidenum">
              <a:rPr lang="en-US" altLang="zh-TW"/>
              <a:pPr/>
              <a:t>38</a:t>
            </a:fld>
            <a:endParaRPr lang="en-US" altLang="zh-TW"/>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r>
              <a:rPr lang="en-US" altLang="zh-TW"/>
              <a:t>Our purpose is to speed up the computation of the TCE of a portfolio gain at a specific time </a:t>
            </a:r>
            <a:r>
              <a:rPr lang="en-US" altLang="zh-TW" i="1"/>
              <a:t>T </a:t>
            </a:r>
            <a:r>
              <a:rPr lang="en-US" altLang="zh-TW"/>
              <a:t>in the future. To this end, we present algorithms to handle two cases: in the first case, SSSO, the portfolio only contains one stock and one option. We call it the SSSO case. The second portfolio, SSMO, contains a single stock and multiple options. </a:t>
            </a:r>
          </a:p>
          <a:p>
            <a:r>
              <a:rPr lang="en-US" altLang="zh-TW"/>
              <a:t>Due to the time limitation, I will only consider the first case. For further details, please refer to our paper, or contact the authors.</a:t>
            </a:r>
          </a:p>
          <a:p>
            <a:endParaRPr lang="en-US" altLang="zh-TW"/>
          </a:p>
          <a:p>
            <a:endParaRPr lang="en-US" altLang="zh-TW"/>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9F1D07-0A17-4825-AC2C-C6A80760E4D4}" type="slidenum">
              <a:rPr lang="en-US" altLang="zh-TW"/>
              <a:pPr/>
              <a:t>39</a:t>
            </a:fld>
            <a:endParaRPr lang="en-US" altLang="zh-TW"/>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p:txBody>
          <a:bodyPr/>
          <a:lstStyle/>
          <a:p>
            <a:r>
              <a:rPr lang="en-US" altLang="zh-TW"/>
              <a:t>We start by computing the </a:t>
            </a:r>
            <a:r>
              <a:rPr lang="en-US" altLang="zh-TW" i="1"/>
              <a:t>TCE</a:t>
            </a:r>
            <a:r>
              <a:rPr lang="en-US" altLang="zh-TW"/>
              <a:t> of selling a put option, Given a put option starting at time zero and strike at maturity time U with a strike price K, we want to predict the TCE at time T. </a:t>
            </a:r>
          </a:p>
          <a:p>
            <a:endParaRPr lang="en-US" altLang="zh-TW"/>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C7B9E6-5D09-498B-BFAB-7BE7BF4C9EF9}" type="slidenum">
              <a:rPr lang="en-US" altLang="zh-TW"/>
              <a:pPr/>
              <a:t>40</a:t>
            </a:fld>
            <a:endParaRPr lang="en-US" altLang="zh-TW"/>
          </a:p>
        </p:txBody>
      </p:sp>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p:txBody>
          <a:bodyPr/>
          <a:lstStyle/>
          <a:p>
            <a:r>
              <a:rPr lang="en-US" altLang="zh-TW"/>
              <a:t>Now, I’d like to present a model of the future price of a stock at time </a:t>
            </a:r>
            <a:r>
              <a:rPr lang="en-US" altLang="zh-TW" i="1"/>
              <a:t>t</a:t>
            </a:r>
            <a:r>
              <a:rPr lang="en-US" altLang="zh-TW"/>
              <a:t>, where </a:t>
            </a:r>
            <a:r>
              <a:rPr lang="en-US" altLang="zh-TW" i="1"/>
              <a:t>t is between 0 and U . </a:t>
            </a:r>
            <a:r>
              <a:rPr lang="en-US" altLang="zh-TW"/>
              <a:t>We can obtain two distributions: the distribution of stock price </a:t>
            </a:r>
            <a:r>
              <a:rPr lang="en-US" altLang="zh-TW" i="1"/>
              <a:t>S</a:t>
            </a:r>
            <a:r>
              <a:rPr lang="en-US" altLang="zh-TW"/>
              <a:t> at time </a:t>
            </a:r>
            <a:r>
              <a:rPr lang="en-US" altLang="zh-TW" i="1"/>
              <a:t>T, </a:t>
            </a:r>
            <a:r>
              <a:rPr lang="en-US" altLang="zh-TW"/>
              <a:t>and the distribution of the price ratio </a:t>
            </a:r>
            <a:r>
              <a:rPr lang="en-US" altLang="zh-TW" i="1"/>
              <a:t>R</a:t>
            </a:r>
            <a:r>
              <a:rPr lang="en-US" altLang="zh-TW"/>
              <a:t> at time </a:t>
            </a:r>
            <a:r>
              <a:rPr lang="en-US" altLang="zh-TW" i="1"/>
              <a:t>U </a:t>
            </a:r>
            <a:r>
              <a:rPr lang="en-US" altLang="zh-TW"/>
              <a:t>with respect to time</a:t>
            </a:r>
            <a:r>
              <a:rPr lang="en-US" altLang="zh-TW" i="1"/>
              <a:t> T</a:t>
            </a:r>
            <a:r>
              <a:rPr lang="en-US" altLang="zh-TW"/>
              <a:t>. We use these two distributions to derive our algorithms. Note that these two distributions can be computed either empirically or theoretically.</a:t>
            </a:r>
          </a:p>
          <a:p>
            <a:r>
              <a:rPr lang="en-US" altLang="zh-TW"/>
              <a:t>Without loss of generality, we use Fs to denote distribution of stock price </a:t>
            </a:r>
            <a:r>
              <a:rPr lang="en-US" altLang="zh-TW" i="1"/>
              <a:t>S</a:t>
            </a:r>
            <a:r>
              <a:rPr lang="en-US" altLang="zh-TW"/>
              <a:t> at time </a:t>
            </a:r>
            <a:r>
              <a:rPr lang="en-US" altLang="zh-TW" i="1"/>
              <a:t>T</a:t>
            </a:r>
            <a:r>
              <a:rPr lang="en-US" altLang="zh-TW"/>
              <a:t>, and Fr to denote the second term</a:t>
            </a:r>
          </a:p>
          <a:p>
            <a:endParaRPr lang="en-US" altLang="zh-TW"/>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E8A792-62F0-481E-8749-1712ACEC2EF2}" type="slidenum">
              <a:rPr lang="en-US" altLang="zh-TW"/>
              <a:pPr/>
              <a:t>41</a:t>
            </a:fld>
            <a:endParaRPr lang="en-US" altLang="zh-TW"/>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r>
              <a:rPr lang="en-US" altLang="zh-TW"/>
              <a:t>Let’s look at the calculation method used for the SSSO case</a:t>
            </a:r>
          </a:p>
          <a:p>
            <a:endParaRPr lang="en-US" altLang="zh-TW"/>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89E0EB-B5C1-40C6-9EF1-9D336B8EB55C}" type="slidenum">
              <a:rPr lang="en-US" altLang="zh-TW"/>
              <a:pPr/>
              <a:t>42</a:t>
            </a:fld>
            <a:endParaRPr lang="en-US" altLang="zh-TW"/>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p:txBody>
          <a:bodyPr/>
          <a:lstStyle/>
          <a:p>
            <a:r>
              <a:rPr lang="en-US" altLang="zh-TW"/>
              <a:t>This is the SSSO-naive Algorithm we use to compute TCE. There are two methods for calculating the portfolio gain v under different conditions. In maturity, if the underlying stock price is lower than the strike price, we  use the top equation; otherwise, we use the bottom equation. In this case, we calculate all the points in maturity, Then we can obtain the distribution for the portfolio gain at time T. We can find the position of the p-quantile among the nodes at time T before calculating the portfolio gain because all the Vi values calculated by the binomial model have monotonic characteristics. After obtaining the distribution of Vi at time T, we can compute the TCE.</a:t>
            </a:r>
          </a:p>
          <a:p>
            <a:endParaRPr lang="en-US" altLang="zh-TW"/>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DFE544-E231-453B-927F-4BD86429E947}" type="slidenum">
              <a:rPr lang="en-US" altLang="zh-TW"/>
              <a:pPr/>
              <a:t>43</a:t>
            </a:fld>
            <a:endParaRPr lang="en-US" altLang="zh-TW"/>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r>
              <a:rPr lang="en-US" altLang="zh-TW"/>
              <a:t>Here are the steps for calculating TCE in the SSSO-Naive Algorithm. First, we use the binomial model to obtain the distribution of the underlying stock price at time T, Then we can determine the position of the p-qauntile. We use the equation introduced earlier for calculating the portfolio gain to calculate each point once, which yields the TCEp value. The computational complexity of the SSSO-Naive Algorithm is </a:t>
            </a:r>
            <a:r>
              <a:rPr lang="en-US" altLang="zh-TW" sz="1400" i="1"/>
              <a:t>O(m*n)</a:t>
            </a:r>
          </a:p>
          <a:p>
            <a:endParaRPr lang="en-US" altLang="zh-TW"/>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80CF6C-76AD-43F5-8CAF-DDCBC9A7B80A}" type="slidenum">
              <a:rPr lang="en-US" altLang="zh-TW"/>
              <a:pPr/>
              <a:t>44</a:t>
            </a:fld>
            <a:endParaRPr lang="en-US" altLang="zh-TW"/>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r>
              <a:rPr lang="en-US" altLang="zh-TW" sz="1000"/>
              <a:t>In the SSSO Algorithm, there are two inequalities, which we derive from the binomial model: </a:t>
            </a:r>
            <a:r>
              <a:rPr lang="en-US" altLang="zh-TW" sz="1000" i="1"/>
              <a:t>S1 </a:t>
            </a:r>
            <a:r>
              <a:rPr lang="en-US" altLang="zh-TW" sz="1000"/>
              <a:t>≥ </a:t>
            </a:r>
            <a:r>
              <a:rPr lang="en-US" altLang="zh-TW" sz="1000" i="1"/>
              <a:t>S2 </a:t>
            </a:r>
            <a:r>
              <a:rPr lang="en-US" altLang="zh-TW" sz="1000"/>
              <a:t>≥ …≥</a:t>
            </a:r>
            <a:r>
              <a:rPr lang="en-US" altLang="zh-TW" sz="1000" i="1"/>
              <a:t>Sm </a:t>
            </a:r>
            <a:r>
              <a:rPr lang="en-US" altLang="zh-TW" sz="1000"/>
              <a:t>and</a:t>
            </a:r>
            <a:r>
              <a:rPr lang="en-US" altLang="zh-TW" sz="1000" i="1"/>
              <a:t> R1 </a:t>
            </a:r>
            <a:r>
              <a:rPr lang="en-US" altLang="zh-TW" sz="1000"/>
              <a:t>≥</a:t>
            </a:r>
            <a:r>
              <a:rPr lang="en-US" altLang="zh-TW" sz="1000" i="1"/>
              <a:t> R2 </a:t>
            </a:r>
            <a:r>
              <a:rPr lang="en-US" altLang="zh-TW" sz="1000"/>
              <a:t>≥… ≥</a:t>
            </a:r>
            <a:r>
              <a:rPr lang="en-US" altLang="zh-TW" sz="1000" i="1"/>
              <a:t> Rn</a:t>
            </a:r>
            <a:r>
              <a:rPr lang="en-US" altLang="zh-TW" sz="1000"/>
              <a:t>. From the first inequality, we find that the strike price ratio </a:t>
            </a:r>
            <a:r>
              <a:rPr lang="en-US" altLang="zh-TW" sz="1000" i="1"/>
              <a:t>K</a:t>
            </a:r>
            <a:r>
              <a:rPr lang="en-US" altLang="zh-TW" sz="1000"/>
              <a:t>/</a:t>
            </a:r>
            <a:r>
              <a:rPr lang="en-US" altLang="zh-TW" sz="1000" i="1"/>
              <a:t>Si</a:t>
            </a:r>
            <a:r>
              <a:rPr lang="en-US" altLang="zh-TW" sz="1000"/>
              <a:t> is a monotonic series, </a:t>
            </a:r>
            <a:r>
              <a:rPr lang="en-US" altLang="zh-TW" sz="1000" i="1"/>
              <a:t>K</a:t>
            </a:r>
            <a:r>
              <a:rPr lang="en-US" altLang="zh-TW" sz="1000"/>
              <a:t>/</a:t>
            </a:r>
            <a:r>
              <a:rPr lang="en-US" altLang="zh-TW" sz="1000" i="1"/>
              <a:t>Sm</a:t>
            </a:r>
            <a:r>
              <a:rPr lang="en-US" altLang="zh-TW" sz="1000"/>
              <a:t> ≥</a:t>
            </a:r>
            <a:r>
              <a:rPr lang="en-US" altLang="zh-TW" sz="1000" i="1"/>
              <a:t> K</a:t>
            </a:r>
            <a:r>
              <a:rPr lang="en-US" altLang="zh-TW" sz="1000"/>
              <a:t>/</a:t>
            </a:r>
            <a:r>
              <a:rPr lang="en-US" altLang="zh-TW" sz="1000" i="1"/>
              <a:t>Sm-1</a:t>
            </a:r>
            <a:r>
              <a:rPr lang="en-US" altLang="zh-TW" sz="1000"/>
              <a:t> ≥…≥</a:t>
            </a:r>
            <a:r>
              <a:rPr lang="en-US" altLang="zh-TW" sz="1000" i="1"/>
              <a:t> K</a:t>
            </a:r>
            <a:r>
              <a:rPr lang="en-US" altLang="zh-TW" sz="1000"/>
              <a:t>/</a:t>
            </a:r>
            <a:r>
              <a:rPr lang="en-US" altLang="zh-TW" sz="1000" i="1"/>
              <a:t>S1</a:t>
            </a:r>
            <a:r>
              <a:rPr lang="en-US" altLang="zh-TW" sz="1000"/>
              <a:t>. Now, we want to find the point that is closest to and smaller than </a:t>
            </a:r>
            <a:r>
              <a:rPr lang="en-US" altLang="zh-TW" sz="1000" i="1"/>
              <a:t>K</a:t>
            </a:r>
            <a:r>
              <a:rPr lang="en-US" altLang="zh-TW" sz="1000"/>
              <a:t>/</a:t>
            </a:r>
            <a:r>
              <a:rPr lang="en-US" altLang="zh-TW" sz="1000" i="1"/>
              <a:t>Si</a:t>
            </a:r>
            <a:r>
              <a:rPr lang="en-US" altLang="zh-TW" sz="1000"/>
              <a:t> in </a:t>
            </a:r>
            <a:r>
              <a:rPr lang="en-US" altLang="zh-TW" sz="1000" i="1"/>
              <a:t>FR. </a:t>
            </a:r>
            <a:r>
              <a:rPr lang="en-US" altLang="zh-TW" sz="1000"/>
              <a:t>We use </a:t>
            </a:r>
            <a:r>
              <a:rPr lang="en-US" altLang="zh-TW" sz="1000" i="1"/>
              <a:t>Rai</a:t>
            </a:r>
            <a:r>
              <a:rPr lang="en-US" altLang="zh-TW" sz="1000"/>
              <a:t> to represent those points, where </a:t>
            </a:r>
            <a:r>
              <a:rPr lang="en-US" altLang="zh-TW" sz="1000" i="1"/>
              <a:t>i</a:t>
            </a:r>
            <a:r>
              <a:rPr lang="en-US" altLang="zh-TW" sz="1000"/>
              <a:t>=1,2,…,</a:t>
            </a:r>
            <a:r>
              <a:rPr lang="en-US" altLang="zh-TW" sz="1000" i="1"/>
              <a:t>m</a:t>
            </a:r>
            <a:r>
              <a:rPr lang="en-US" altLang="zh-TW" sz="1000"/>
              <a:t>. The strike price ratio is a monotonic series, so is the series </a:t>
            </a:r>
            <a:r>
              <a:rPr lang="en-US" altLang="zh-TW" sz="1000" i="1"/>
              <a:t>Rai</a:t>
            </a:r>
            <a:r>
              <a:rPr lang="en-US" altLang="zh-TW" sz="1000"/>
              <a:t>. </a:t>
            </a:r>
          </a:p>
          <a:p>
            <a:r>
              <a:rPr lang="en-US" altLang="zh-TW" sz="1000"/>
              <a:t>First, we use linear comparison to find the closest point of </a:t>
            </a:r>
            <a:r>
              <a:rPr lang="en-US" altLang="zh-TW" sz="1000" i="1"/>
              <a:t>K</a:t>
            </a:r>
            <a:r>
              <a:rPr lang="en-US" altLang="zh-TW" sz="1000"/>
              <a:t>/</a:t>
            </a:r>
            <a:r>
              <a:rPr lang="en-US" altLang="zh-TW" sz="1000" i="1"/>
              <a:t>S1</a:t>
            </a:r>
            <a:r>
              <a:rPr lang="en-US" altLang="zh-TW" sz="1000"/>
              <a:t> in </a:t>
            </a:r>
            <a:r>
              <a:rPr lang="en-US" altLang="zh-TW" sz="1000" i="1"/>
              <a:t>FR, </a:t>
            </a:r>
            <a:r>
              <a:rPr lang="en-US" altLang="zh-TW" sz="1000"/>
              <a:t>denoted by point </a:t>
            </a:r>
            <a:r>
              <a:rPr lang="en-US" altLang="zh-TW" sz="1000" i="1"/>
              <a:t>Ra1</a:t>
            </a:r>
            <a:r>
              <a:rPr lang="en-US" altLang="zh-TW" sz="1000"/>
              <a:t> in the left-hand figure. Because</a:t>
            </a:r>
            <a:r>
              <a:rPr lang="en-US" altLang="zh-TW" sz="1000" i="1"/>
              <a:t> </a:t>
            </a:r>
            <a:r>
              <a:rPr lang="en-US" altLang="zh-TW" sz="1000"/>
              <a:t>of the</a:t>
            </a:r>
            <a:r>
              <a:rPr lang="en-US" altLang="zh-TW" sz="1000" i="1"/>
              <a:t> </a:t>
            </a:r>
            <a:r>
              <a:rPr lang="en-US" altLang="zh-TW" sz="1000"/>
              <a:t>monotonic characteristic of </a:t>
            </a:r>
            <a:r>
              <a:rPr lang="en-US" altLang="zh-TW" sz="1000" i="1"/>
              <a:t>Rai</a:t>
            </a:r>
            <a:r>
              <a:rPr lang="en-US" altLang="zh-TW" sz="1000"/>
              <a:t>, we do not need to compare </a:t>
            </a:r>
            <a:r>
              <a:rPr lang="en-US" altLang="zh-TW" sz="1000" i="1"/>
              <a:t>K</a:t>
            </a:r>
            <a:r>
              <a:rPr lang="en-US" altLang="zh-TW" sz="1000"/>
              <a:t>/</a:t>
            </a:r>
            <a:r>
              <a:rPr lang="en-US" altLang="zh-TW" sz="1000" i="1"/>
              <a:t>S2</a:t>
            </a:r>
            <a:r>
              <a:rPr lang="en-US" altLang="zh-TW" sz="1000"/>
              <a:t> and </a:t>
            </a:r>
            <a:r>
              <a:rPr lang="en-US" altLang="zh-TW" sz="1000" i="1"/>
              <a:t>Rj</a:t>
            </a:r>
            <a:r>
              <a:rPr lang="en-US" altLang="zh-TW" sz="1000"/>
              <a:t> from the beginning. However, it is necessary to compare the points that are equal to or greater than </a:t>
            </a:r>
            <a:r>
              <a:rPr lang="en-US" altLang="zh-TW" sz="1000" i="1"/>
              <a:t>Ra1</a:t>
            </a:r>
            <a:r>
              <a:rPr lang="en-US" altLang="zh-TW" sz="1000"/>
              <a:t>. We use the results of </a:t>
            </a:r>
            <a:r>
              <a:rPr lang="en-US" altLang="zh-TW" sz="1000" i="1"/>
              <a:t>Rak </a:t>
            </a:r>
            <a:r>
              <a:rPr lang="en-US" altLang="zh-TW" sz="1000"/>
              <a:t>to search for </a:t>
            </a:r>
            <a:r>
              <a:rPr lang="en-US" altLang="zh-TW" sz="1000" i="1"/>
              <a:t>Ra(k+1)</a:t>
            </a:r>
            <a:r>
              <a:rPr lang="en-US" altLang="zh-TW" sz="1000"/>
              <a:t>. </a:t>
            </a:r>
          </a:p>
          <a:p>
            <a:endParaRPr lang="en-US" altLang="zh-TW" sz="1000"/>
          </a:p>
          <a:p>
            <a:r>
              <a:rPr lang="en-US" altLang="zh-TW" sz="1000"/>
              <a:t>Take the computation of </a:t>
            </a:r>
            <a:r>
              <a:rPr lang="en-US" altLang="zh-TW" sz="1000" i="1"/>
              <a:t>V1</a:t>
            </a:r>
            <a:r>
              <a:rPr lang="en-US" altLang="zh-TW" sz="1000"/>
              <a:t> and </a:t>
            </a:r>
            <a:r>
              <a:rPr lang="en-US" altLang="zh-TW" sz="1000" i="1"/>
              <a:t>V2</a:t>
            </a:r>
            <a:r>
              <a:rPr lang="en-US" altLang="zh-TW" sz="1000"/>
              <a:t> for example, we show that the SSSO algorithm uses the prefix sum method to reduce the computational complexity. After determining the position of </a:t>
            </a:r>
            <a:r>
              <a:rPr lang="en-US" altLang="zh-TW" sz="1000" i="1"/>
              <a:t>Ra1</a:t>
            </a:r>
            <a:r>
              <a:rPr lang="en-US" altLang="zh-TW" sz="1000"/>
              <a:t>, we can divide </a:t>
            </a:r>
            <a:r>
              <a:rPr lang="en-US" altLang="zh-TW" sz="1000" i="1"/>
              <a:t>FR </a:t>
            </a:r>
            <a:r>
              <a:rPr lang="en-US" altLang="zh-TW" sz="1000"/>
              <a:t>into two regions: The first region contains the points equal to or less than </a:t>
            </a:r>
            <a:r>
              <a:rPr lang="en-US" altLang="zh-TW" sz="1000" i="1"/>
              <a:t>Ra1</a:t>
            </a:r>
            <a:r>
              <a:rPr lang="en-US" altLang="zh-TW" sz="1000"/>
              <a:t> in </a:t>
            </a:r>
            <a:r>
              <a:rPr lang="en-US" altLang="zh-TW" sz="1000" i="1"/>
              <a:t>FR</a:t>
            </a:r>
            <a:r>
              <a:rPr lang="en-US" altLang="zh-TW" sz="1000"/>
              <a:t>. The second region contains the points greater than </a:t>
            </a:r>
            <a:r>
              <a:rPr lang="en-US" altLang="zh-TW" sz="1000" i="1"/>
              <a:t>Ra1 </a:t>
            </a:r>
            <a:r>
              <a:rPr lang="en-US" altLang="zh-TW" sz="1000"/>
              <a:t>in </a:t>
            </a:r>
            <a:r>
              <a:rPr lang="en-US" altLang="zh-TW" sz="1000" i="1"/>
              <a:t>FR</a:t>
            </a:r>
            <a:r>
              <a:rPr lang="en-US" altLang="zh-TW" sz="1000"/>
              <a:t>, as shown in the left-hand figure. In the left-hand figure, we use the equation introduced in slide 14 to compute the possible gains in regions 1and 2, and then compute </a:t>
            </a:r>
            <a:r>
              <a:rPr lang="en-US" altLang="zh-TW" sz="1000" i="1"/>
              <a:t>V1.</a:t>
            </a:r>
            <a:r>
              <a:rPr lang="en-US" altLang="zh-TW" sz="1000"/>
              <a:t> When we want to compute </a:t>
            </a:r>
            <a:r>
              <a:rPr lang="en-US" altLang="zh-TW" sz="1000" i="1"/>
              <a:t>V2</a:t>
            </a:r>
            <a:r>
              <a:rPr lang="en-US" altLang="zh-TW" sz="1000"/>
              <a:t> in the right-hand figure, we do not need to compute the points in region 1 again. We merely need the sum of the points in region 3 and the results from region 1to obtain </a:t>
            </a:r>
            <a:r>
              <a:rPr lang="en-US" altLang="zh-TW" sz="1000" i="1"/>
              <a:t>V2</a:t>
            </a:r>
            <a:r>
              <a:rPr lang="en-US" altLang="zh-TW" sz="1000"/>
              <a:t>. Using this prefix sum computation, we only need to go through </a:t>
            </a:r>
            <a:r>
              <a:rPr lang="en-US" altLang="zh-TW" sz="1000" i="1"/>
              <a:t>FR</a:t>
            </a:r>
            <a:r>
              <a:rPr lang="en-US" altLang="zh-TW" sz="1000"/>
              <a:t> once, and we can obtain the values from </a:t>
            </a:r>
            <a:r>
              <a:rPr lang="en-US" altLang="zh-TW" sz="1000" i="1"/>
              <a:t>V1</a:t>
            </a:r>
            <a:r>
              <a:rPr lang="en-US" altLang="zh-TW" sz="1000"/>
              <a:t> to </a:t>
            </a:r>
            <a:r>
              <a:rPr lang="en-US" altLang="zh-TW" sz="1000" i="1"/>
              <a:t>Vm</a:t>
            </a:r>
            <a:r>
              <a:rPr lang="en-US" altLang="zh-TW" sz="1000"/>
              <a:t>. </a:t>
            </a:r>
          </a:p>
          <a:p>
            <a:endParaRPr lang="en-US" altLang="zh-TW" sz="1000"/>
          </a:p>
          <a:p>
            <a:r>
              <a:rPr lang="en-US" altLang="zh-TW" sz="1000"/>
              <a:t>In the same fashion as the naive algorithm, we can screen out the points that are greater than the </a:t>
            </a:r>
            <a:r>
              <a:rPr lang="en-US" altLang="zh-TW" sz="1000" i="1"/>
              <a:t>p-</a:t>
            </a:r>
            <a:r>
              <a:rPr lang="en-US" altLang="zh-TW" sz="1000"/>
              <a:t>quantile in the tree at time </a:t>
            </a:r>
            <a:r>
              <a:rPr lang="en-US" altLang="zh-TW" sz="1000" i="1"/>
              <a:t>T</a:t>
            </a:r>
            <a:r>
              <a:rPr lang="en-US" altLang="zh-TW" sz="1000"/>
              <a:t>. After calculating all the values of the portfolio gain in the </a:t>
            </a:r>
            <a:r>
              <a:rPr lang="en-US" altLang="zh-TW" sz="1000" i="1"/>
              <a:t>p-</a:t>
            </a:r>
            <a:r>
              <a:rPr lang="en-US" altLang="zh-TW" sz="1000"/>
              <a:t>quantile region, we can obtain </a:t>
            </a:r>
            <a:r>
              <a:rPr lang="en-US" altLang="zh-TW" sz="1000" i="1"/>
              <a:t>TCEp.</a:t>
            </a:r>
            <a:r>
              <a:rPr lang="en-US" altLang="zh-TW" sz="1000"/>
              <a:t> </a:t>
            </a:r>
          </a:p>
          <a:p>
            <a:endParaRPr lang="en-US" altLang="zh-TW" sz="10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4072FB-59FA-4BFA-A75F-C4F951721423}" type="slidenum">
              <a:rPr lang="en-US" altLang="zh-TW"/>
              <a:pPr/>
              <a:t>45</a:t>
            </a:fld>
            <a:endParaRPr lang="en-US" altLang="zh-TW"/>
          </a:p>
        </p:txBody>
      </p:sp>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p:txBody>
          <a:bodyPr/>
          <a:lstStyle/>
          <a:p>
            <a:r>
              <a:rPr lang="en-US" altLang="zh-TW"/>
              <a:t>Similar to the SSSO-Naïve method, we find the position of p-quatile first. Then, we use the monotonic characteristic to calculate the distribution of Vi at time T rapidly, after which we can calculate the TCE value. The computational complexity of the SSSO Algorithm is </a:t>
            </a:r>
            <a:r>
              <a:rPr lang="en-US" altLang="zh-TW" sz="1400" i="1"/>
              <a:t>O(m+n). We can obtain the TCE value in linear time.</a:t>
            </a:r>
          </a:p>
          <a:p>
            <a:endParaRPr lang="en-US" altLang="zh-TW"/>
          </a:p>
          <a:p>
            <a:endParaRPr lang="en-US" altLang="zh-TW"/>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E98436-3787-4A41-B1C0-CD3DC12F671B}" type="slidenum">
              <a:rPr lang="en-US" altLang="zh-TW"/>
              <a:pPr/>
              <a:t>46</a:t>
            </a:fld>
            <a:endParaRPr lang="en-US" altLang="zh-TW"/>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r>
              <a:rPr lang="en-US" altLang="zh-TW"/>
              <a:t>Now I’d like to discuss the </a:t>
            </a:r>
            <a:r>
              <a:rPr lang="en-US" altLang="zh-TW" sz="2200">
                <a:solidFill>
                  <a:schemeClr val="tx2"/>
                </a:solidFill>
              </a:rPr>
              <a:t>Experiment </a:t>
            </a:r>
            <a:r>
              <a:rPr lang="en-US" altLang="zh-TW"/>
              <a:t>setting of the SSSO case.</a:t>
            </a:r>
          </a:p>
          <a:p>
            <a:endParaRPr lang="en-US" altLang="zh-TW"/>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DCF976-D68B-40C1-B5F3-F06ABD4D530A}" type="slidenum">
              <a:rPr lang="en-US" altLang="zh-TW"/>
              <a:pPr/>
              <a:t>47</a:t>
            </a:fld>
            <a:endParaRPr lang="en-US" altLang="zh-TW"/>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p:txBody>
          <a:bodyPr/>
          <a:lstStyle/>
          <a:p>
            <a:r>
              <a:rPr lang="en-US" altLang="zh-TW"/>
              <a:t>In the experiment, we set the following parameters: the strike price , maturity, initial underlying stock price, volatility of the underling stock price and interest rate.</a:t>
            </a:r>
          </a:p>
          <a:p>
            <a:r>
              <a:rPr lang="en-US" altLang="zh-TW"/>
              <a:t>We want to compute the </a:t>
            </a:r>
            <a:r>
              <a:rPr lang="en-US" altLang="zh-TW" sz="1100"/>
              <a:t>initial option price at which we will sell the put option, as well as TCEp at the 1% level at time T, which is one week in the experiment. </a:t>
            </a:r>
          </a:p>
          <a:p>
            <a:endParaRPr lang="en-US" altLang="zh-TW"/>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C4EC4F-A2F9-4CBC-8995-8A8A173EEC24}" type="slidenum">
              <a:rPr lang="en-US" altLang="zh-TW"/>
              <a:pPr/>
              <a:t>48</a:t>
            </a:fld>
            <a:endParaRPr lang="en-US" altLang="zh-TW"/>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r>
              <a:rPr lang="en-US" altLang="zh-TW"/>
              <a:t>We use the error rate and accuracy to evaluate the performance of our algorithms. The benchmark of the SSSO Algorithm is the TCE value calculated by </a:t>
            </a:r>
            <a:r>
              <a:rPr lang="en-US" altLang="zh-TW" sz="1100"/>
              <a:t>Black-Scholes formula.</a:t>
            </a:r>
          </a:p>
          <a:p>
            <a:endParaRPr lang="en-US" altLang="zh-TW"/>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FAB9B6-5279-4950-8A8C-77D874A1170A}" type="slidenum">
              <a:rPr lang="en-US" altLang="zh-TW"/>
              <a:pPr/>
              <a:t>49</a:t>
            </a:fld>
            <a:endParaRPr lang="en-US" altLang="zh-TW"/>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p:txBody>
          <a:bodyPr/>
          <a:lstStyle/>
          <a:p>
            <a:r>
              <a:rPr lang="en-US" altLang="zh-TW"/>
              <a:t>So, Let’s look at the </a:t>
            </a:r>
            <a:r>
              <a:rPr lang="en-US" altLang="zh-TW" sz="2200">
                <a:solidFill>
                  <a:schemeClr val="tx2"/>
                </a:solidFill>
              </a:rPr>
              <a:t>Experiment </a:t>
            </a:r>
            <a:r>
              <a:rPr lang="en-US" altLang="zh-TW"/>
              <a:t>results of the SSSO case</a:t>
            </a:r>
          </a:p>
          <a:p>
            <a:endParaRPr lang="en-US" altLang="zh-TW"/>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1FEF7F-FA11-41D3-A594-99272C494985}" type="slidenum">
              <a:rPr lang="en-US" altLang="zh-TW"/>
              <a:pPr/>
              <a:t>50</a:t>
            </a:fld>
            <a:endParaRPr lang="en-US" altLang="zh-TW"/>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r>
              <a:rPr lang="en-US" altLang="zh-TW"/>
              <a:t>This figure shows the </a:t>
            </a:r>
            <a:r>
              <a:rPr lang="en-US" altLang="zh-TW" sz="900" i="1"/>
              <a:t>TCE</a:t>
            </a:r>
            <a:r>
              <a:rPr lang="en-US" altLang="zh-TW" sz="900" i="1" baseline="-25000"/>
              <a:t>0.01</a:t>
            </a:r>
            <a:r>
              <a:rPr lang="en-US" altLang="zh-TW" sz="900"/>
              <a:t> error rate curve of the SSSO Algorithm when </a:t>
            </a:r>
            <a:r>
              <a:rPr lang="en-US" altLang="zh-TW" sz="900" i="1"/>
              <a:t>n</a:t>
            </a:r>
            <a:r>
              <a:rPr lang="en-US" altLang="zh-TW" sz="900"/>
              <a:t> is fixed at 10000 and </a:t>
            </a:r>
            <a:r>
              <a:rPr lang="en-US" altLang="zh-TW" sz="900" i="1"/>
              <a:t>m</a:t>
            </a:r>
            <a:r>
              <a:rPr lang="en-US" altLang="zh-TW" sz="900"/>
              <a:t> is increased from 100 to 10,000. </a:t>
            </a:r>
            <a:r>
              <a:rPr lang="en-US" altLang="zh-TW"/>
              <a:t>Clearly, the error rate decreases as </a:t>
            </a:r>
            <a:r>
              <a:rPr lang="en-US" altLang="zh-TW" i="1"/>
              <a:t>m</a:t>
            </a:r>
            <a:r>
              <a:rPr lang="en-US" altLang="zh-TW"/>
              <a:t> increases from 100 to 10000. When </a:t>
            </a:r>
            <a:r>
              <a:rPr lang="en-US" altLang="zh-TW" i="1"/>
              <a:t>m</a:t>
            </a:r>
            <a:r>
              <a:rPr lang="en-US" altLang="zh-TW"/>
              <a:t> is greater than 5000, the accuracy of the SSSO Algorithm is higher than 99.5%  </a:t>
            </a:r>
          </a:p>
          <a:p>
            <a:endParaRPr lang="en-US" altLang="zh-TW"/>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FE6AF8-176D-4CAA-9C9A-9B0BDD018447}" type="slidenum">
              <a:rPr lang="en-US" altLang="zh-TW"/>
              <a:pPr/>
              <a:t>51</a:t>
            </a:fld>
            <a:endParaRPr lang="en-US" altLang="zh-TW"/>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r>
              <a:rPr lang="en-US" altLang="zh-TW"/>
              <a:t>In this case,</a:t>
            </a:r>
            <a:r>
              <a:rPr lang="en-US" altLang="zh-TW" sz="900"/>
              <a:t> </a:t>
            </a:r>
            <a:r>
              <a:rPr lang="en-US" altLang="zh-TW" sz="900" i="1"/>
              <a:t>m</a:t>
            </a:r>
            <a:r>
              <a:rPr lang="en-US" altLang="zh-TW" sz="900"/>
              <a:t> is fixed at 10,000 and </a:t>
            </a:r>
            <a:r>
              <a:rPr lang="en-US" altLang="zh-TW" sz="900" i="1"/>
              <a:t>n</a:t>
            </a:r>
            <a:r>
              <a:rPr lang="en-US" altLang="zh-TW" sz="900"/>
              <a:t> is increased from 100 to 10,000</a:t>
            </a:r>
            <a:r>
              <a:rPr lang="en-US" altLang="zh-TW" sz="1400"/>
              <a:t>. </a:t>
            </a:r>
            <a:r>
              <a:rPr lang="en-US" altLang="zh-TW"/>
              <a:t>When </a:t>
            </a:r>
            <a:r>
              <a:rPr lang="en-US" altLang="zh-TW" i="1"/>
              <a:t>n</a:t>
            </a:r>
            <a:r>
              <a:rPr lang="en-US" altLang="zh-TW"/>
              <a:t> is greater than 2000, the accuracy remains almost constant. Thus, if we ensure that </a:t>
            </a:r>
            <a:r>
              <a:rPr lang="en-US" altLang="zh-TW" i="1"/>
              <a:t>n</a:t>
            </a:r>
            <a:r>
              <a:rPr lang="en-US" altLang="zh-TW"/>
              <a:t> is greater than 2000, its value will not influence our experiment results </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3AA296-D2B5-4EB7-9F91-FA7A5C145905}" type="slidenum">
              <a:rPr lang="en-US" altLang="zh-TW"/>
              <a:pPr/>
              <a:t>52</a:t>
            </a:fld>
            <a:endParaRPr lang="en-US" altLang="zh-TW"/>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r>
              <a:rPr lang="en-US" altLang="zh-TW"/>
              <a:t>Here,</a:t>
            </a:r>
            <a:r>
              <a:rPr lang="en-US" altLang="zh-TW" sz="900"/>
              <a:t> </a:t>
            </a:r>
            <a:r>
              <a:rPr lang="en-US" altLang="zh-TW" sz="900" i="1"/>
              <a:t>n</a:t>
            </a:r>
            <a:r>
              <a:rPr lang="en-US" altLang="zh-TW" sz="900"/>
              <a:t> is fixed at 10,000 and </a:t>
            </a:r>
            <a:r>
              <a:rPr lang="en-US" altLang="zh-TW" sz="900" i="1"/>
              <a:t>m</a:t>
            </a:r>
            <a:r>
              <a:rPr lang="en-US" altLang="zh-TW" sz="900"/>
              <a:t> is increased from 10,000 to 1,000,000</a:t>
            </a:r>
            <a:r>
              <a:rPr lang="en-US" altLang="zh-TW"/>
              <a:t> . When the value of </a:t>
            </a:r>
            <a:r>
              <a:rPr lang="en-US" altLang="zh-TW" i="1"/>
              <a:t>m</a:t>
            </a:r>
            <a:r>
              <a:rPr lang="en-US" altLang="zh-TW"/>
              <a:t> approaches one million, the accuracy of the SSSO Algorithm is higher than 99.95%. When </a:t>
            </a:r>
            <a:r>
              <a:rPr lang="en-US" altLang="zh-TW" i="1"/>
              <a:t>m</a:t>
            </a:r>
            <a:r>
              <a:rPr lang="en-US" altLang="zh-TW"/>
              <a:t> equals one million and </a:t>
            </a:r>
            <a:r>
              <a:rPr lang="en-US" altLang="zh-TW" i="1"/>
              <a:t>n</a:t>
            </a:r>
            <a:r>
              <a:rPr lang="en-US" altLang="zh-TW"/>
              <a:t> equals ten-thousand, the system takes only 4.03 seconds to calculate the</a:t>
            </a:r>
            <a:r>
              <a:rPr lang="en-US" altLang="zh-TW" i="1"/>
              <a:t> value of TCE0.01. If we had</a:t>
            </a:r>
            <a:r>
              <a:rPr lang="en-US" altLang="zh-TW"/>
              <a:t> used the SSSO-Naive Algorithm to do the calculation, it would have taken almost half a day!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CAC54E-02BB-4CF5-B038-78E6C31D7A5D}" type="slidenum">
              <a:rPr lang="en-US" altLang="zh-TW"/>
              <a:pPr/>
              <a:t>53</a:t>
            </a:fld>
            <a:endParaRPr lang="en-US" altLang="zh-TW"/>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r>
              <a:rPr lang="en-US" altLang="zh-TW"/>
              <a:t>This figure shows </a:t>
            </a:r>
            <a:r>
              <a:rPr lang="en-US" altLang="zh-TW" sz="800"/>
              <a:t>the ratio of the computation time of the SSSO-Naive Algorithm to that of the SSSO Algorithm, where </a:t>
            </a:r>
            <a:r>
              <a:rPr lang="en-US" altLang="zh-TW" sz="800" i="1"/>
              <a:t>n</a:t>
            </a:r>
            <a:r>
              <a:rPr lang="en-US" altLang="zh-TW" sz="800"/>
              <a:t> is fixed at 10000 and </a:t>
            </a:r>
            <a:r>
              <a:rPr lang="en-US" altLang="zh-TW" sz="800" i="1"/>
              <a:t>m</a:t>
            </a:r>
            <a:r>
              <a:rPr lang="en-US" altLang="zh-TW" sz="800"/>
              <a:t> is increased from 100 to 10000. </a:t>
            </a:r>
            <a:r>
              <a:rPr lang="en-US" altLang="zh-TW"/>
              <a:t>We can see that the ratio increases as </a:t>
            </a:r>
            <a:r>
              <a:rPr lang="en-US" altLang="zh-TW" i="1"/>
              <a:t>m</a:t>
            </a:r>
            <a:r>
              <a:rPr lang="en-US" altLang="zh-TW"/>
              <a:t> increases; and when </a:t>
            </a:r>
            <a:r>
              <a:rPr lang="en-US" altLang="zh-TW" i="1"/>
              <a:t>m</a:t>
            </a:r>
            <a:r>
              <a:rPr lang="en-US" altLang="zh-TW"/>
              <a:t> is greater than 10000, our algorithm runs 2500 times faster than the SSSO-naïve Algorithm.</a:t>
            </a:r>
            <a:endParaRPr lang="en-US" altLang="zh-TW" sz="14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1FAAF8-B10F-479F-8AE6-8DF93F55533D}" type="slidenum">
              <a:rPr lang="en-US" altLang="zh-TW"/>
              <a:pPr/>
              <a:t>54</a:t>
            </a:fld>
            <a:endParaRPr lang="en-US" altLang="zh-TW"/>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en-US" altLang="zh-TW"/>
              <a:t>Here,</a:t>
            </a:r>
            <a:r>
              <a:rPr lang="en-US" altLang="zh-TW" sz="800"/>
              <a:t> </a:t>
            </a:r>
            <a:r>
              <a:rPr lang="en-US" altLang="zh-TW" sz="800" i="1"/>
              <a:t>m</a:t>
            </a:r>
            <a:r>
              <a:rPr lang="en-US" altLang="zh-TW" sz="800"/>
              <a:t> is fixed at 10000 and </a:t>
            </a:r>
            <a:r>
              <a:rPr lang="en-US" altLang="zh-TW" sz="800" i="1"/>
              <a:t>n</a:t>
            </a:r>
            <a:r>
              <a:rPr lang="en-US" altLang="zh-TW" sz="800"/>
              <a:t> is increased from 100 to 10000. </a:t>
            </a:r>
            <a:r>
              <a:rPr lang="en-US" altLang="zh-TW"/>
              <a:t>The results are similar to those in the previous figure.</a:t>
            </a:r>
            <a:r>
              <a:rPr lang="en-US" altLang="zh-TW" sz="1400"/>
              <a:t> </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D62755-A31B-41CD-9D9E-2DCE7D3263D3}" type="slidenum">
              <a:rPr lang="en-US" altLang="zh-TW"/>
              <a:pPr/>
              <a:t>55</a:t>
            </a:fld>
            <a:endParaRPr lang="en-US" altLang="zh-TW"/>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r>
              <a:rPr lang="en-US" altLang="zh-TW"/>
              <a:t>This figure shows the</a:t>
            </a:r>
            <a:r>
              <a:rPr lang="en-US" altLang="zh-TW" sz="900" i="1"/>
              <a:t>TCE</a:t>
            </a:r>
            <a:r>
              <a:rPr lang="en-US" altLang="zh-TW" sz="900" i="1" baseline="-25000"/>
              <a:t>0.001</a:t>
            </a:r>
            <a:r>
              <a:rPr lang="en-US" altLang="zh-TW" sz="900"/>
              <a:t> error rate curve when </a:t>
            </a:r>
            <a:r>
              <a:rPr lang="en-US" altLang="zh-TW" sz="900" i="1"/>
              <a:t>n</a:t>
            </a:r>
            <a:r>
              <a:rPr lang="en-US" altLang="zh-TW" sz="900"/>
              <a:t> is fixed at 10000 and </a:t>
            </a:r>
            <a:r>
              <a:rPr lang="en-US" altLang="zh-TW" sz="900" i="1"/>
              <a:t>m</a:t>
            </a:r>
            <a:r>
              <a:rPr lang="en-US" altLang="zh-TW" sz="900"/>
              <a:t> is increased from 10,000 to 10,000,000. </a:t>
            </a:r>
            <a:r>
              <a:rPr lang="en-US" altLang="zh-TW"/>
              <a:t>We find that compared with the results of </a:t>
            </a:r>
            <a:r>
              <a:rPr lang="en-US" altLang="zh-TW" i="1"/>
              <a:t>TCE0.01</a:t>
            </a:r>
            <a:r>
              <a:rPr lang="en-US" altLang="zh-TW"/>
              <a:t>, the value of </a:t>
            </a:r>
            <a:r>
              <a:rPr lang="en-US" altLang="zh-TW" i="1"/>
              <a:t>m</a:t>
            </a:r>
            <a:r>
              <a:rPr lang="en-US" altLang="zh-TW"/>
              <a:t> increases slightly to reach the same level of accuracy.</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D6FA2E-A65F-489D-AB0B-EE549075DACC}" type="slidenum">
              <a:rPr lang="en-US" altLang="zh-TW"/>
              <a:pPr/>
              <a:t>56</a:t>
            </a:fld>
            <a:endParaRPr lang="en-US" altLang="zh-TW"/>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r>
              <a:rPr lang="en-US" altLang="zh-TW"/>
              <a:t>Here we have the </a:t>
            </a:r>
            <a:r>
              <a:rPr lang="en-US" altLang="zh-TW" sz="800"/>
              <a:t>computation time of the SSSO Algorithm when </a:t>
            </a:r>
            <a:r>
              <a:rPr lang="en-US" altLang="zh-TW" sz="800" i="1"/>
              <a:t>n</a:t>
            </a:r>
            <a:r>
              <a:rPr lang="en-US" altLang="zh-TW" sz="800"/>
              <a:t> is fixed at 10000 and </a:t>
            </a:r>
            <a:r>
              <a:rPr lang="en-US" altLang="zh-TW" sz="800" i="1"/>
              <a:t>m</a:t>
            </a:r>
            <a:r>
              <a:rPr lang="en-US" altLang="zh-TW" sz="800"/>
              <a:t> is increased from 10,000 to 10,000,000. Even when</a:t>
            </a:r>
            <a:r>
              <a:rPr lang="en-US" altLang="zh-TW"/>
              <a:t> </a:t>
            </a:r>
            <a:r>
              <a:rPr lang="en-US" altLang="zh-TW" i="1"/>
              <a:t>m</a:t>
            </a:r>
            <a:r>
              <a:rPr lang="en-US" altLang="zh-TW"/>
              <a:t> is equal to ten million, the SSSO Algorithm only takes about 40 seconds</a:t>
            </a:r>
            <a:r>
              <a:rPr lang="en-US" altLang="zh-TW" i="1"/>
              <a:t> </a:t>
            </a:r>
            <a:r>
              <a:rPr lang="en-US" altLang="zh-TW"/>
              <a:t>to compute </a:t>
            </a:r>
            <a:r>
              <a:rPr lang="en-US" altLang="zh-TW" i="1"/>
              <a:t>TCE0.001</a:t>
            </a:r>
            <a:r>
              <a:rPr lang="en-US" altLang="zh-TW"/>
              <a:t>. </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734E72-B2A4-4FFA-A06E-9E231CCACB98}" type="slidenum">
              <a:rPr lang="en-US" altLang="zh-TW"/>
              <a:pPr/>
              <a:t>57</a:t>
            </a:fld>
            <a:endParaRPr lang="en-US" altLang="zh-TW"/>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r>
              <a:rPr lang="en-US" altLang="zh-TW"/>
              <a:t>Here,  I’d like to emphasize two points. 1) The accuracy of TCE depends mainly on the value of m. If the value of n is high enough, it will not influence the accuracy of our experiment results. 2) Our algorithm takes less than 5 seconds to compute TCE with 99.95% accuracy. </a:t>
            </a:r>
          </a:p>
          <a:p>
            <a:r>
              <a:rPr lang="en-US" altLang="zh-TW"/>
              <a:t>As mentioned earlier, if we had used the SSSO-Naive Algorithm to do the calculation, it would have taken almost half a day! </a:t>
            </a:r>
          </a:p>
          <a:p>
            <a:endParaRPr lang="en-US" altLang="zh-TW"/>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I’ll present our strategies of taking the opportunity in this presentation.</a:t>
            </a:r>
            <a:r>
              <a:rPr lang="en-US" altLang="zh-TW" baseline="0" dirty="0" smtClean="0"/>
              <a:t> I’ll skip the last sections in case of running out of time. For these skipped sections, please look into the slides if you are interested.</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58</a:t>
            </a:fld>
            <a:endParaRPr lang="zh-TW"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I’ll present our strategies of taking the opportunity in this presentation.</a:t>
            </a:r>
            <a:r>
              <a:rPr lang="en-US" altLang="zh-TW" baseline="0" dirty="0" smtClean="0"/>
              <a:t> I’ll skip the last sections in case of running out of time. For these skipped sections, please look into the slides if you are interested.</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59</a:t>
            </a:fld>
            <a:endParaRPr lang="zh-TW"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Banking</a:t>
            </a:r>
            <a:r>
              <a:rPr lang="en-US" altLang="zh-TW" baseline="0" dirty="0" smtClean="0"/>
              <a:t> and financial services </a:t>
            </a:r>
            <a:r>
              <a:rPr lang="en-US" altLang="zh-TW" dirty="0" smtClean="0"/>
              <a:t>are higher regulated</a:t>
            </a:r>
            <a:r>
              <a:rPr lang="en-US" altLang="zh-TW" baseline="0" dirty="0" smtClean="0"/>
              <a:t>. IFRS requires them to provide transparent and reliable financial reports to maintain stability of the financial market. </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60</a:t>
            </a:fld>
            <a:endParaRPr lang="zh-TW"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latin typeface="Arial" pitchFamily="34" charset="0"/>
                <a:ea typeface="ＭＳ Ｐゴシック" pitchFamily="34" charset="-128"/>
              </a:rPr>
              <a:t>Here, we talk about the User Interface.</a:t>
            </a:r>
          </a:p>
          <a:p>
            <a:endParaRPr lang="en-US" altLang="zh-TW" dirty="0" smtClean="0">
              <a:latin typeface="Arial" pitchFamily="34" charset="0"/>
              <a:ea typeface="ＭＳ Ｐゴシック" pitchFamily="34" charset="-128"/>
            </a:endParaRPr>
          </a:p>
          <a:p>
            <a:r>
              <a:rPr lang="en-US" altLang="zh-TW" dirty="0" smtClean="0">
                <a:latin typeface="Arial" pitchFamily="34" charset="0"/>
                <a:ea typeface="ＭＳ Ｐゴシック" pitchFamily="34" charset="-128"/>
              </a:rPr>
              <a:t>User Interface (UI) enable the user to input values of</a:t>
            </a:r>
            <a:r>
              <a:rPr lang="en-US" altLang="zh-TW" baseline="0" dirty="0" smtClean="0">
                <a:latin typeface="Arial" pitchFamily="34" charset="0"/>
                <a:ea typeface="ＭＳ Ｐゴシック" pitchFamily="34" charset="-128"/>
              </a:rPr>
              <a:t> the </a:t>
            </a:r>
            <a:r>
              <a:rPr lang="en-US" altLang="zh-TW" dirty="0" smtClean="0">
                <a:latin typeface="Arial" pitchFamily="34" charset="0"/>
                <a:ea typeface="ＭＳ Ｐゴシック" pitchFamily="34" charset="-128"/>
              </a:rPr>
              <a:t>parameters of a derivative.  We call this set of parameters a derivative profile, and it is divided into four categories: derivative type, derivative information, derivative provisions, and model setting. Several types o</a:t>
            </a:r>
            <a:r>
              <a:rPr lang="en-US" altLang="zh-TW" baseline="0" dirty="0" smtClean="0">
                <a:latin typeface="Arial" pitchFamily="34" charset="0"/>
                <a:ea typeface="ＭＳ Ｐゴシック" pitchFamily="34" charset="-128"/>
              </a:rPr>
              <a:t>f derivatives </a:t>
            </a:r>
            <a:r>
              <a:rPr lang="en-US" altLang="zh-TW" dirty="0" smtClean="0">
                <a:latin typeface="Arial" pitchFamily="34" charset="0"/>
                <a:ea typeface="ＭＳ Ｐゴシック" pitchFamily="34" charset="-128"/>
              </a:rPr>
              <a:t>available in our valuation service are shown</a:t>
            </a:r>
            <a:r>
              <a:rPr lang="en-US" altLang="zh-TW" baseline="0" dirty="0" smtClean="0">
                <a:latin typeface="Arial" pitchFamily="34" charset="0"/>
                <a:ea typeface="ＭＳ Ｐゴシック" pitchFamily="34" charset="-128"/>
              </a:rPr>
              <a:t> on this table</a:t>
            </a:r>
            <a:r>
              <a:rPr lang="en-US" altLang="zh-TW" dirty="0" smtClean="0">
                <a:latin typeface="Arial" pitchFamily="34" charset="0"/>
                <a:ea typeface="ＭＳ Ｐゴシック" pitchFamily="34" charset="-128"/>
              </a:rPr>
              <a:t>.</a:t>
            </a:r>
          </a:p>
        </p:txBody>
      </p:sp>
      <p:sp>
        <p:nvSpPr>
          <p:cNvPr id="4" name="投影片編號版面配置區 3"/>
          <p:cNvSpPr>
            <a:spLocks noGrp="1"/>
          </p:cNvSpPr>
          <p:nvPr>
            <p:ph type="sldNum" sz="quarter" idx="10"/>
          </p:nvPr>
        </p:nvSpPr>
        <p:spPr/>
        <p:txBody>
          <a:bodyPr/>
          <a:lstStyle/>
          <a:p>
            <a:fld id="{D166FB67-F277-4967-B753-3C32A598AFC3}" type="slidenum">
              <a:rPr lang="zh-TW" altLang="en-US" smtClean="0"/>
              <a:pPr/>
              <a:t>61</a:t>
            </a:fld>
            <a:endParaRPr lang="zh-TW"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latin typeface="Arial" pitchFamily="34" charset="0"/>
                <a:ea typeface="ＭＳ Ｐゴシック" pitchFamily="34" charset="-128"/>
              </a:rPr>
              <a:t>Here is the schematic diagram of our valuation service. It consists of five major modules. They are the User Interface, Valuation Procedure Manager, Valuation Model, Underlying Asset Simulation and Yield Spread.</a:t>
            </a:r>
          </a:p>
          <a:p>
            <a:endParaRPr lang="en-US" altLang="zh-TW" dirty="0" smtClean="0">
              <a:latin typeface="Arial" pitchFamily="34" charset="0"/>
              <a:ea typeface="ＭＳ Ｐゴシック" pitchFamily="34" charset="-128"/>
            </a:endParaRPr>
          </a:p>
          <a:p>
            <a:r>
              <a:rPr lang="en-US" altLang="zh-TW" dirty="0" smtClean="0">
                <a:latin typeface="Arial" pitchFamily="34" charset="0"/>
                <a:ea typeface="ＭＳ Ｐゴシック" pitchFamily="34" charset="-128"/>
              </a:rPr>
              <a:t>Valuation Procedure Manager (VPM) is the control flow engine.  It reads parameters from User Interface (UI) and returns the valuation result. </a:t>
            </a:r>
          </a:p>
          <a:p>
            <a:endParaRPr lang="en-US" altLang="zh-TW" dirty="0" smtClean="0">
              <a:latin typeface="Arial" pitchFamily="34" charset="0"/>
              <a:ea typeface="ＭＳ Ｐゴシック" pitchFamily="34" charset="-128"/>
            </a:endParaRPr>
          </a:p>
          <a:p>
            <a:r>
              <a:rPr lang="en-US" altLang="zh-TW" dirty="0" smtClean="0">
                <a:latin typeface="Arial" pitchFamily="34" charset="0"/>
                <a:ea typeface="ＭＳ Ｐゴシック" pitchFamily="34" charset="-128"/>
              </a:rPr>
              <a:t>Valuation Model (VM) uses backward induction algorithm to calculate the fair value of derivatives by using simulated results of the underlying assets, credit spread and liquidity spread. The derivative provisions, holiday setting and day count convention are also considered by VM when it calculates the fair value.</a:t>
            </a:r>
          </a:p>
          <a:p>
            <a:endParaRPr lang="en-US" altLang="zh-TW" dirty="0" smtClean="0">
              <a:latin typeface="Arial" pitchFamily="34" charset="0"/>
              <a:ea typeface="ＭＳ Ｐゴシック" pitchFamily="34" charset="-128"/>
            </a:endParaRPr>
          </a:p>
          <a:p>
            <a:r>
              <a:rPr lang="en-US" altLang="zh-TW" dirty="0" smtClean="0">
                <a:latin typeface="Arial" pitchFamily="34" charset="0"/>
                <a:ea typeface="ＭＳ Ｐゴシック" pitchFamily="34" charset="-128"/>
              </a:rPr>
              <a:t>Underlying Asset Simulation (UAS) simulates the stochastic processes of underlying assets and interest rates and refers to the setting of VM to decide the type of simulation, that is, paths for Monte-Carlo methods and trees for CRR binomial tree.</a:t>
            </a:r>
          </a:p>
          <a:p>
            <a:endParaRPr lang="en-US" altLang="zh-TW" dirty="0" smtClean="0">
              <a:latin typeface="Arial" pitchFamily="34" charset="0"/>
              <a:ea typeface="ＭＳ Ｐゴシック" pitchFamily="34" charset="-128"/>
            </a:endParaRPr>
          </a:p>
          <a:p>
            <a:r>
              <a:rPr lang="en-US" altLang="zh-TW" dirty="0" smtClean="0">
                <a:latin typeface="Arial" pitchFamily="34" charset="0"/>
                <a:ea typeface="ＭＳ Ｐゴシック" pitchFamily="34" charset="-128"/>
              </a:rPr>
              <a:t>Yield spread (YS)  calculates the credit and liquidity spreads of a derivative.  Please find in the paper for more details.</a:t>
            </a:r>
          </a:p>
        </p:txBody>
      </p:sp>
      <p:sp>
        <p:nvSpPr>
          <p:cNvPr id="4" name="投影片編號版面配置區 3"/>
          <p:cNvSpPr>
            <a:spLocks noGrp="1"/>
          </p:cNvSpPr>
          <p:nvPr>
            <p:ph type="sldNum" sz="quarter" idx="10"/>
          </p:nvPr>
        </p:nvSpPr>
        <p:spPr/>
        <p:txBody>
          <a:bodyPr/>
          <a:lstStyle/>
          <a:p>
            <a:fld id="{D166FB67-F277-4967-B753-3C32A598AFC3}" type="slidenum">
              <a:rPr lang="zh-TW" altLang="en-US" smtClean="0"/>
              <a:pPr/>
              <a:t>62</a:t>
            </a:fld>
            <a:endParaRPr lang="zh-TW"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latin typeface="Arial" pitchFamily="34" charset="0"/>
                <a:ea typeface="ＭＳ Ｐゴシック" pitchFamily="34" charset="-128"/>
              </a:rPr>
              <a:t>This figure shows the detail schematic diagram of valuation service.</a:t>
            </a:r>
          </a:p>
          <a:p>
            <a:endParaRPr lang="en-US" altLang="zh-TW" dirty="0" smtClean="0">
              <a:latin typeface="Arial" pitchFamily="34" charset="0"/>
              <a:ea typeface="ＭＳ Ｐゴシック" pitchFamily="34" charset="-128"/>
            </a:endParaRPr>
          </a:p>
          <a:p>
            <a:r>
              <a:rPr lang="en-US" altLang="zh-TW" dirty="0" smtClean="0">
                <a:latin typeface="Arial" pitchFamily="34" charset="0"/>
                <a:ea typeface="ＭＳ Ｐゴシック" pitchFamily="34" charset="-128"/>
              </a:rPr>
              <a:t>VPM reads the derivative profile from UI or Profile DB, and selects the corresponding procedure from Procedure DM according to the value of derivative type. A valuation procedure determines whether a specific module is invoked or not, for example, Underlying Asset Correlation Analysis (UACA) is invoked when a derivative has multiple underlying assets, such as dual range accrual note.</a:t>
            </a:r>
          </a:p>
          <a:p>
            <a:endParaRPr lang="en-US" altLang="zh-TW" dirty="0" smtClean="0">
              <a:latin typeface="Arial" pitchFamily="34" charset="0"/>
              <a:ea typeface="ＭＳ Ｐゴシック" pitchFamily="34" charset="-128"/>
            </a:endParaRPr>
          </a:p>
          <a:p>
            <a:r>
              <a:rPr lang="en-US" altLang="zh-TW" dirty="0" smtClean="0">
                <a:latin typeface="Arial" pitchFamily="34" charset="0"/>
                <a:ea typeface="ＭＳ Ｐゴシック" pitchFamily="34" charset="-128"/>
              </a:rPr>
              <a:t>UACA models correlated risk as a correlation matrix of the underlying assets by using the historical data. Underlying Asset Model Calibration (UAMC) calibrates the parameters of stochastic processes or interest rate models by using the historical data. UAS reads the results from UACA and UAMC modules and simulates the paths or trees of underlying assets.</a:t>
            </a:r>
          </a:p>
        </p:txBody>
      </p:sp>
      <p:sp>
        <p:nvSpPr>
          <p:cNvPr id="4" name="投影片編號版面配置區 3"/>
          <p:cNvSpPr>
            <a:spLocks noGrp="1"/>
          </p:cNvSpPr>
          <p:nvPr>
            <p:ph type="sldNum" sz="quarter" idx="10"/>
          </p:nvPr>
        </p:nvSpPr>
        <p:spPr/>
        <p:txBody>
          <a:bodyPr/>
          <a:lstStyle/>
          <a:p>
            <a:fld id="{D166FB67-F277-4967-B753-3C32A598AFC3}" type="slidenum">
              <a:rPr lang="zh-TW" altLang="en-US" smtClean="0"/>
              <a:pPr/>
              <a:t>63</a:t>
            </a:fld>
            <a:endParaRPr lang="zh-TW"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D166FB67-F277-4967-B753-3C32A598AFC3}" type="slidenum">
              <a:rPr lang="zh-TW" altLang="en-US" smtClean="0"/>
              <a:pPr/>
              <a:t>69</a:t>
            </a:fld>
            <a:endParaRPr lang="zh-TW"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22D441E2-B803-4B4E-B37B-AEB271364AFA}" type="slidenum">
              <a:rPr lang="zh-TW" altLang="en-US" smtClean="0"/>
              <a:pPr/>
              <a:t>77</a:t>
            </a:fld>
            <a:endParaRPr lang="zh-TW"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I’ll present our strategies of taking the opportunity in this presentation.</a:t>
            </a:r>
            <a:r>
              <a:rPr lang="en-US" altLang="zh-TW" baseline="0" dirty="0" smtClean="0"/>
              <a:t> I’ll skip the last sections in case of running out of time. For these skipped sections, please look into the slides if you are interested.</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79</a:t>
            </a:fld>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80</a:t>
            </a:fld>
            <a:endParaRPr lang="zh-TW"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投影片圖像版面配置區 1"/>
          <p:cNvSpPr>
            <a:spLocks noGrp="1" noRot="1" noChangeAspect="1" noTextEdit="1"/>
          </p:cNvSpPr>
          <p:nvPr>
            <p:ph type="sldImg"/>
          </p:nvPr>
        </p:nvSpPr>
        <p:spPr>
          <a:ln/>
        </p:spPr>
      </p:sp>
      <p:sp>
        <p:nvSpPr>
          <p:cNvPr id="37891" name="備忘稿版面配置區 2"/>
          <p:cNvSpPr>
            <a:spLocks noGrp="1"/>
          </p:cNvSpPr>
          <p:nvPr>
            <p:ph type="body" idx="1"/>
          </p:nvPr>
        </p:nvSpPr>
        <p:spPr>
          <a:noFill/>
          <a:ln/>
        </p:spPr>
        <p:txBody>
          <a:bodyPr/>
          <a:lstStyle/>
          <a:p>
            <a:r>
              <a:rPr lang="en-US" altLang="zh-TW" dirty="0" smtClean="0">
                <a:latin typeface="Arial" pitchFamily="34" charset="0"/>
              </a:rPr>
              <a:t>Fully amortization implies</a:t>
            </a:r>
            <a:r>
              <a:rPr lang="en-US" altLang="zh-TW" baseline="0" dirty="0" smtClean="0">
                <a:latin typeface="Arial" pitchFamily="34" charset="0"/>
              </a:rPr>
              <a:t> that major portion of he initial constant payments pays the interest instead of the principle.</a:t>
            </a:r>
            <a:endParaRPr lang="zh-TW" altLang="en-US" dirty="0" smtClean="0">
              <a:latin typeface="Arial" pitchFamily="34" charset="0"/>
            </a:endParaRPr>
          </a:p>
        </p:txBody>
      </p:sp>
      <p:sp>
        <p:nvSpPr>
          <p:cNvPr id="37892" name="投影片編號版面配置區 3"/>
          <p:cNvSpPr>
            <a:spLocks noGrp="1"/>
          </p:cNvSpPr>
          <p:nvPr>
            <p:ph type="sldNum" sz="quarter" idx="5"/>
          </p:nvPr>
        </p:nvSpPr>
        <p:spPr>
          <a:noFill/>
        </p:spPr>
        <p:txBody>
          <a:bodyPr/>
          <a:lstStyle/>
          <a:p>
            <a:fld id="{E71077A6-1856-4A90-954B-08D3B6B4483C}" type="slidenum">
              <a:rPr lang="en-US" altLang="zh-TW" smtClean="0">
                <a:latin typeface="Arial" pitchFamily="34" charset="0"/>
              </a:rPr>
              <a:pPr/>
              <a:t>82</a:t>
            </a:fld>
            <a:endParaRPr lang="en-US" altLang="zh-TW" smtClean="0">
              <a:latin typeface="Arial"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投影片圖像版面配置區 1"/>
          <p:cNvSpPr>
            <a:spLocks noGrp="1" noRot="1" noChangeAspect="1" noTextEdit="1"/>
          </p:cNvSpPr>
          <p:nvPr>
            <p:ph type="sldImg"/>
          </p:nvPr>
        </p:nvSpPr>
        <p:spPr>
          <a:ln/>
        </p:spPr>
      </p:sp>
      <p:sp>
        <p:nvSpPr>
          <p:cNvPr id="38915" name="備忘稿版面配置區 2"/>
          <p:cNvSpPr>
            <a:spLocks noGrp="1"/>
          </p:cNvSpPr>
          <p:nvPr>
            <p:ph type="body" idx="1"/>
          </p:nvPr>
        </p:nvSpPr>
        <p:spPr>
          <a:noFill/>
          <a:ln/>
        </p:spPr>
        <p:txBody>
          <a:bodyPr/>
          <a:lstStyle/>
          <a:p>
            <a:pPr marL="0" lvl="1"/>
            <a:endParaRPr lang="en-US" altLang="zh-TW" sz="1600" smtClean="0">
              <a:latin typeface="Times New Roman" pitchFamily="18" charset="0"/>
              <a:cs typeface="Times New Roman" pitchFamily="18" charset="0"/>
            </a:endParaRPr>
          </a:p>
        </p:txBody>
      </p:sp>
      <p:sp>
        <p:nvSpPr>
          <p:cNvPr id="38916" name="投影片編號版面配置區 3"/>
          <p:cNvSpPr>
            <a:spLocks noGrp="1"/>
          </p:cNvSpPr>
          <p:nvPr>
            <p:ph type="sldNum" sz="quarter" idx="5"/>
          </p:nvPr>
        </p:nvSpPr>
        <p:spPr>
          <a:noFill/>
        </p:spPr>
        <p:txBody>
          <a:bodyPr/>
          <a:lstStyle/>
          <a:p>
            <a:fld id="{B365FF5E-B8B2-49DA-9825-7A6C1144A513}" type="slidenum">
              <a:rPr lang="en-US" altLang="zh-TW" smtClean="0">
                <a:latin typeface="Arial" pitchFamily="34" charset="0"/>
              </a:rPr>
              <a:pPr/>
              <a:t>83</a:t>
            </a:fld>
            <a:endParaRPr lang="en-US" altLang="zh-TW" smtClean="0">
              <a:latin typeface="Arial"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投影片圖像版面配置區 1"/>
          <p:cNvSpPr>
            <a:spLocks noGrp="1" noRot="1" noChangeAspect="1" noTextEdit="1"/>
          </p:cNvSpPr>
          <p:nvPr>
            <p:ph type="sldImg"/>
          </p:nvPr>
        </p:nvSpPr>
        <p:spPr>
          <a:ln/>
        </p:spPr>
      </p:sp>
      <p:sp>
        <p:nvSpPr>
          <p:cNvPr id="39939" name="備忘稿版面配置區 2"/>
          <p:cNvSpPr>
            <a:spLocks noGrp="1"/>
          </p:cNvSpPr>
          <p:nvPr>
            <p:ph type="body" idx="1"/>
          </p:nvPr>
        </p:nvSpPr>
        <p:spPr>
          <a:noFill/>
          <a:ln/>
        </p:spPr>
        <p:txBody>
          <a:bodyPr/>
          <a:lstStyle/>
          <a:p>
            <a:endParaRPr lang="zh-TW" altLang="en-US" smtClean="0">
              <a:latin typeface="Arial" pitchFamily="34" charset="0"/>
            </a:endParaRPr>
          </a:p>
        </p:txBody>
      </p:sp>
      <p:sp>
        <p:nvSpPr>
          <p:cNvPr id="39940" name="投影片編號版面配置區 3"/>
          <p:cNvSpPr>
            <a:spLocks noGrp="1"/>
          </p:cNvSpPr>
          <p:nvPr>
            <p:ph type="sldNum" sz="quarter" idx="5"/>
          </p:nvPr>
        </p:nvSpPr>
        <p:spPr>
          <a:noFill/>
        </p:spPr>
        <p:txBody>
          <a:bodyPr/>
          <a:lstStyle/>
          <a:p>
            <a:fld id="{ACB64636-6051-40BB-80BB-F6FBFC1EDBE2}" type="slidenum">
              <a:rPr lang="en-US" altLang="zh-TW" smtClean="0">
                <a:latin typeface="Arial" pitchFamily="34" charset="0"/>
              </a:rPr>
              <a:pPr/>
              <a:t>84</a:t>
            </a:fld>
            <a:endParaRPr lang="en-US" altLang="zh-TW" smtClean="0">
              <a:latin typeface="Arial"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投影片圖像版面配置區 1"/>
          <p:cNvSpPr>
            <a:spLocks noGrp="1" noRot="1" noChangeAspect="1" noTextEdit="1"/>
          </p:cNvSpPr>
          <p:nvPr>
            <p:ph type="sldImg"/>
          </p:nvPr>
        </p:nvSpPr>
        <p:spPr>
          <a:ln/>
        </p:spPr>
      </p:sp>
      <p:sp>
        <p:nvSpPr>
          <p:cNvPr id="41987" name="備忘稿版面配置區 2"/>
          <p:cNvSpPr>
            <a:spLocks noGrp="1"/>
          </p:cNvSpPr>
          <p:nvPr>
            <p:ph type="body" idx="1"/>
          </p:nvPr>
        </p:nvSpPr>
        <p:spPr>
          <a:noFill/>
          <a:ln/>
        </p:spPr>
        <p:txBody>
          <a:bodyPr/>
          <a:lstStyle/>
          <a:p>
            <a:r>
              <a:rPr lang="zh-TW" altLang="en-US" dirty="0" smtClean="0">
                <a:latin typeface="Arial" pitchFamily="34" charset="0"/>
              </a:rPr>
              <a:t>請一誠修改這一頁！</a:t>
            </a:r>
          </a:p>
        </p:txBody>
      </p:sp>
      <p:sp>
        <p:nvSpPr>
          <p:cNvPr id="41988" name="投影片編號版面配置區 3"/>
          <p:cNvSpPr>
            <a:spLocks noGrp="1"/>
          </p:cNvSpPr>
          <p:nvPr>
            <p:ph type="sldNum" sz="quarter" idx="5"/>
          </p:nvPr>
        </p:nvSpPr>
        <p:spPr>
          <a:noFill/>
        </p:spPr>
        <p:txBody>
          <a:bodyPr/>
          <a:lstStyle/>
          <a:p>
            <a:fld id="{E8C0695B-B73F-46CE-9A17-5BC36A56890F}" type="slidenum">
              <a:rPr lang="en-US" altLang="zh-TW" smtClean="0">
                <a:latin typeface="Arial" pitchFamily="34" charset="0"/>
              </a:rPr>
              <a:pPr/>
              <a:t>85</a:t>
            </a:fld>
            <a:endParaRPr lang="en-US" altLang="zh-TW" smtClean="0">
              <a:latin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Based on the finding,</a:t>
            </a:r>
            <a:r>
              <a:rPr lang="en-US" altLang="zh-TW" baseline="0" dirty="0" smtClean="0"/>
              <a:t> we present a new model and thus the derivation of exact solution of valuating mortgages.</a:t>
            </a:r>
          </a:p>
          <a:p>
            <a:r>
              <a:rPr lang="en-US" altLang="zh-TW" baseline="0" dirty="0" smtClean="0"/>
              <a:t>Also to mention is the potential industrial collaboration requested by the Opera Solutions during our participation in the conference CIFER 2012.</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86</a:t>
            </a:fld>
            <a:endParaRPr lang="zh-TW"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投影片圖像版面配置區 1"/>
          <p:cNvSpPr>
            <a:spLocks noGrp="1" noRot="1" noChangeAspect="1" noTextEdit="1"/>
          </p:cNvSpPr>
          <p:nvPr>
            <p:ph type="sldImg"/>
          </p:nvPr>
        </p:nvSpPr>
        <p:spPr>
          <a:ln/>
        </p:spPr>
      </p:sp>
      <p:sp>
        <p:nvSpPr>
          <p:cNvPr id="18435" name="備忘稿版面配置區 2"/>
          <p:cNvSpPr>
            <a:spLocks noGrp="1"/>
          </p:cNvSpPr>
          <p:nvPr>
            <p:ph type="body" idx="1"/>
          </p:nvPr>
        </p:nvSpPr>
        <p:spPr>
          <a:noFill/>
          <a:ln/>
        </p:spPr>
        <p:txBody>
          <a:bodyPr/>
          <a:lstStyle/>
          <a:p>
            <a:pPr eaLnBrk="1" hangingPunct="1"/>
            <a:r>
              <a:rPr lang="en-US" altLang="zh-TW" dirty="0" smtClean="0">
                <a:ea typeface="新細明體" charset="-120"/>
              </a:rPr>
              <a:t>Note M(t)=M(t-1)(1+ r)</a:t>
            </a:r>
            <a:r>
              <a:rPr lang="en-US" altLang="zh-TW" baseline="0" dirty="0" smtClean="0">
                <a:ea typeface="新細明體" charset="-120"/>
              </a:rPr>
              <a:t> -Y</a:t>
            </a:r>
            <a:endParaRPr lang="zh-TW" altLang="en-US" dirty="0" smtClean="0">
              <a:ea typeface="新細明體" charset="-120"/>
            </a:endParaRPr>
          </a:p>
        </p:txBody>
      </p:sp>
      <p:sp>
        <p:nvSpPr>
          <p:cNvPr id="18436" name="投影片編號版面配置區 3"/>
          <p:cNvSpPr>
            <a:spLocks noGrp="1"/>
          </p:cNvSpPr>
          <p:nvPr>
            <p:ph type="sldNum" sz="quarter" idx="5"/>
          </p:nvPr>
        </p:nvSpPr>
        <p:spPr>
          <a:noFill/>
        </p:spPr>
        <p:txBody>
          <a:bodyPr/>
          <a:lstStyle/>
          <a:p>
            <a:fld id="{5FB5924F-5F40-43D8-A40B-AA576FCD0E3E}" type="slidenum">
              <a:rPr lang="en-US" altLang="zh-TW" smtClean="0">
                <a:ea typeface="新細明體" charset="-120"/>
              </a:rPr>
              <a:pPr/>
              <a:t>88</a:t>
            </a:fld>
            <a:endParaRPr lang="en-US" altLang="zh-TW" smtClean="0">
              <a:ea typeface="新細明體" charset="-12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投影片圖像版面配置區 1"/>
          <p:cNvSpPr>
            <a:spLocks noGrp="1" noRot="1" noChangeAspect="1" noTextEdit="1"/>
          </p:cNvSpPr>
          <p:nvPr>
            <p:ph type="sldImg"/>
          </p:nvPr>
        </p:nvSpPr>
        <p:spPr>
          <a:ln/>
        </p:spPr>
      </p:sp>
      <p:sp>
        <p:nvSpPr>
          <p:cNvPr id="19459" name="備忘稿版面配置區 2"/>
          <p:cNvSpPr>
            <a:spLocks noGrp="1"/>
          </p:cNvSpPr>
          <p:nvPr>
            <p:ph type="body" idx="1"/>
          </p:nvPr>
        </p:nvSpPr>
        <p:spPr>
          <a:noFill/>
          <a:ln/>
        </p:spPr>
        <p:txBody>
          <a:bodyPr/>
          <a:lstStyle/>
          <a:p>
            <a:pPr eaLnBrk="1" hangingPunct="1"/>
            <a:r>
              <a:rPr lang="en-US" altLang="zh-TW" smtClean="0">
                <a:latin typeface="Times New Roman" pitchFamily="18" charset="0"/>
                <a:ea typeface="新細明體" charset="-120"/>
                <a:cs typeface="Times New Roman" pitchFamily="18" charset="0"/>
              </a:rPr>
              <a:t>After defining these notations, we use backward induction to obtain V zero. This figure shows the possible behaviors of a borrower from </a:t>
            </a:r>
            <a:r>
              <a:rPr lang="en-US" altLang="zh-TW" u="sng" smtClean="0">
                <a:latin typeface="Times New Roman" pitchFamily="18" charset="0"/>
                <a:ea typeface="新細明體" charset="-120"/>
                <a:cs typeface="Times New Roman" pitchFamily="18" charset="0"/>
              </a:rPr>
              <a:t>time n minus 3 to n             </a:t>
            </a:r>
          </a:p>
          <a:p>
            <a:pPr eaLnBrk="1" hangingPunct="1"/>
            <a:r>
              <a:rPr lang="en-US" altLang="zh-TW" smtClean="0">
                <a:ea typeface="新細明體" charset="-120"/>
              </a:rPr>
              <a:t>		</a:t>
            </a:r>
            <a:endParaRPr lang="zh-TW" altLang="en-US" smtClean="0">
              <a:ea typeface="新細明體" charset="-120"/>
            </a:endParaRPr>
          </a:p>
          <a:p>
            <a:r>
              <a:rPr lang="en-US" altLang="zh-TW" smtClean="0">
                <a:latin typeface="Times New Roman" pitchFamily="18" charset="0"/>
                <a:ea typeface="新細明體" charset="-120"/>
                <a:cs typeface="Times New Roman" pitchFamily="18" charset="0"/>
              </a:rPr>
              <a:t>For FRMs, Vn is zero. V n minus 1(Vn-1) equals the expectation of the discount </a:t>
            </a:r>
            <a:r>
              <a:rPr lang="en-US" altLang="zh-TW" u="sng" smtClean="0">
                <a:latin typeface="Times New Roman" pitchFamily="18" charset="0"/>
                <a:ea typeface="新細明體" charset="-120"/>
                <a:cs typeface="Times New Roman" pitchFamily="18" charset="0"/>
              </a:rPr>
              <a:t>of these possible cash flows</a:t>
            </a:r>
            <a:r>
              <a:rPr lang="en-US" altLang="zh-TW" smtClean="0">
                <a:latin typeface="Times New Roman" pitchFamily="18" charset="0"/>
                <a:ea typeface="新細明體" charset="-120"/>
                <a:cs typeface="Times New Roman" pitchFamily="18" charset="0"/>
              </a:rPr>
              <a:t>. This path denotes the event of prepayment; this is normal payment, and this is the default event. The same, we obtain V n minus 2(Vn-2). And so on.</a:t>
            </a:r>
            <a:endParaRPr lang="zh-TW" altLang="en-US" u="sng" smtClean="0">
              <a:latin typeface="Times New Roman" pitchFamily="18" charset="0"/>
              <a:ea typeface="新細明體" charset="-120"/>
              <a:cs typeface="Times New Roman" pitchFamily="18" charset="0"/>
            </a:endParaRPr>
          </a:p>
          <a:p>
            <a:endParaRPr lang="en-US" altLang="zh-TW" smtClean="0">
              <a:latin typeface="Times New Roman" pitchFamily="18" charset="0"/>
              <a:ea typeface="新細明體" charset="-120"/>
              <a:cs typeface="Times New Roman" pitchFamily="18" charset="0"/>
              <a:sym typeface="Wingdings" pitchFamily="2" charset="2"/>
            </a:endParaRPr>
          </a:p>
          <a:p>
            <a:endParaRPr lang="zh-TW" altLang="en-US" smtClean="0">
              <a:ea typeface="新細明體" charset="-120"/>
            </a:endParaRPr>
          </a:p>
        </p:txBody>
      </p:sp>
      <p:sp>
        <p:nvSpPr>
          <p:cNvPr id="19460" name="投影片編號版面配置區 3"/>
          <p:cNvSpPr>
            <a:spLocks noGrp="1"/>
          </p:cNvSpPr>
          <p:nvPr>
            <p:ph type="sldNum" sz="quarter" idx="5"/>
          </p:nvPr>
        </p:nvSpPr>
        <p:spPr>
          <a:noFill/>
        </p:spPr>
        <p:txBody>
          <a:bodyPr/>
          <a:lstStyle/>
          <a:p>
            <a:fld id="{E5A6EBC7-B788-484A-88C0-18A1FF74711B}" type="slidenum">
              <a:rPr lang="en-US" altLang="zh-TW" smtClean="0">
                <a:ea typeface="新細明體" charset="-120"/>
              </a:rPr>
              <a:pPr/>
              <a:t>89</a:t>
            </a:fld>
            <a:endParaRPr lang="en-US" altLang="zh-TW" smtClean="0">
              <a:ea typeface="新細明體" charset="-12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I’ll present our strategies of taking the opportunity in this presentation.</a:t>
            </a:r>
            <a:r>
              <a:rPr lang="en-US" altLang="zh-TW" baseline="0" dirty="0" smtClean="0"/>
              <a:t> I’ll skip the last sections in case of running out of time. For these skipped sections, please look into the slides if you are interested.</a:t>
            </a:r>
            <a:endParaRPr lang="zh-TW" altLang="en-US" dirty="0"/>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93</a:t>
            </a:fld>
            <a:endParaRPr lang="zh-TW"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We</a:t>
            </a:r>
            <a:r>
              <a:rPr lang="en-US" altLang="zh-TW" baseline="0" dirty="0" smtClean="0"/>
              <a:t> present efficient algorithms for the MRT problem and also prove their correctness.</a:t>
            </a:r>
            <a:endParaRPr lang="zh-TW" altLang="en-US" dirty="0"/>
          </a:p>
        </p:txBody>
      </p:sp>
      <p:sp>
        <p:nvSpPr>
          <p:cNvPr id="4" name="投影片編號版面配置區 3"/>
          <p:cNvSpPr>
            <a:spLocks noGrp="1"/>
          </p:cNvSpPr>
          <p:nvPr>
            <p:ph type="sldNum" sz="quarter" idx="10"/>
          </p:nvPr>
        </p:nvSpPr>
        <p:spPr/>
        <p:txBody>
          <a:bodyPr/>
          <a:lstStyle/>
          <a:p>
            <a:fld id="{7DE3EDC2-6C8E-42FE-9B47-921CD26D2500}" type="slidenum">
              <a:rPr lang="en-US" altLang="zh-TW" smtClean="0"/>
              <a:pPr/>
              <a:t>94</a:t>
            </a:fld>
            <a:endParaRPr lang="en-US" altLang="zh-TW"/>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t>Bull Market </a:t>
            </a:r>
            <a:r>
              <a:rPr lang="en-US" altLang="zh-TW" dirty="0" err="1" smtClean="0"/>
              <a:t>vs</a:t>
            </a:r>
            <a:r>
              <a:rPr lang="en-US" altLang="zh-TW" smtClean="0"/>
              <a:t> Bear Market</a:t>
            </a:r>
          </a:p>
          <a:p>
            <a:endParaRPr lang="zh-TW" altLang="en-US"/>
          </a:p>
        </p:txBody>
      </p:sp>
      <p:sp>
        <p:nvSpPr>
          <p:cNvPr id="4" name="投影片編號版面配置區 3"/>
          <p:cNvSpPr>
            <a:spLocks noGrp="1"/>
          </p:cNvSpPr>
          <p:nvPr>
            <p:ph type="sldNum" sz="quarter" idx="10"/>
          </p:nvPr>
        </p:nvSpPr>
        <p:spPr/>
        <p:txBody>
          <a:bodyPr/>
          <a:lstStyle/>
          <a:p>
            <a:fld id="{1AE39E0E-62C8-4B11-8216-E6A98B7720A1}" type="slidenum">
              <a:rPr lang="zh-TW" altLang="en-US" smtClean="0"/>
              <a:pPr/>
              <a:t>95</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pic>
        <p:nvPicPr>
          <p:cNvPr id="3089" name="Picture 17" descr="0425-1"/>
          <p:cNvPicPr>
            <a:picLocks noChangeAspect="1" noChangeArrowheads="1"/>
          </p:cNvPicPr>
          <p:nvPr/>
        </p:nvPicPr>
        <p:blipFill>
          <a:blip r:embed="rId2" cstate="print"/>
          <a:srcRect/>
          <a:stretch>
            <a:fillRect/>
          </a:stretch>
        </p:blipFill>
        <p:spPr bwMode="auto">
          <a:xfrm>
            <a:off x="0" y="-79375"/>
            <a:ext cx="9144000" cy="6964363"/>
          </a:xfrm>
          <a:prstGeom prst="rect">
            <a:avLst/>
          </a:prstGeom>
          <a:noFill/>
        </p:spPr>
      </p:pic>
      <p:sp>
        <p:nvSpPr>
          <p:cNvPr id="3097" name="Rectangle 25"/>
          <p:cNvSpPr>
            <a:spLocks noChangeArrowheads="1"/>
          </p:cNvSpPr>
          <p:nvPr/>
        </p:nvSpPr>
        <p:spPr bwMode="auto">
          <a:xfrm>
            <a:off x="3563938" y="4149725"/>
            <a:ext cx="5400675" cy="720725"/>
          </a:xfrm>
          <a:prstGeom prst="rect">
            <a:avLst/>
          </a:prstGeom>
          <a:noFill/>
          <a:ln w="9525">
            <a:noFill/>
            <a:miter lim="800000"/>
            <a:headEnd/>
            <a:tailEnd/>
          </a:ln>
          <a:effectLst/>
        </p:spPr>
        <p:txBody>
          <a:bodyPr/>
          <a:lstStyle/>
          <a:p>
            <a:pPr>
              <a:spcBef>
                <a:spcPct val="20000"/>
              </a:spcBef>
            </a:pPr>
            <a:endParaRPr kumimoji="0" lang="zh-TW" altLang="en-US" sz="2000" dirty="0">
              <a:latin typeface="華康儷黑 Std W5" pitchFamily="34" charset="-120"/>
              <a:ea typeface="華康儷黑 Std W5" pitchFamily="34" charset="-120"/>
            </a:endParaRPr>
          </a:p>
        </p:txBody>
      </p:sp>
      <p:sp>
        <p:nvSpPr>
          <p:cNvPr id="3099" name="Rectangle 27"/>
          <p:cNvSpPr>
            <a:spLocks noChangeArrowheads="1"/>
          </p:cNvSpPr>
          <p:nvPr/>
        </p:nvSpPr>
        <p:spPr bwMode="auto">
          <a:xfrm>
            <a:off x="3563938" y="2319338"/>
            <a:ext cx="4856162" cy="1470025"/>
          </a:xfrm>
          <a:prstGeom prst="rect">
            <a:avLst/>
          </a:prstGeom>
          <a:noFill/>
          <a:ln w="9525">
            <a:noFill/>
            <a:miter lim="800000"/>
            <a:headEnd/>
            <a:tailEnd/>
          </a:ln>
          <a:effectLst/>
        </p:spPr>
        <p:txBody>
          <a:bodyPr anchor="ctr"/>
          <a:lstStyle/>
          <a:p>
            <a:endParaRPr kumimoji="0" lang="zh-TW" altLang="en-US" sz="3600" b="1" dirty="0">
              <a:solidFill>
                <a:schemeClr val="tx2"/>
              </a:solidFill>
              <a:latin typeface="新細明體" charset="-120"/>
            </a:endParaRPr>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623A9F3D-BCCF-42B9-82DD-3E94F65B8EB2}" type="datetime1">
              <a:rPr lang="zh-TW" altLang="en-US" smtClean="0"/>
              <a:pPr/>
              <a:t>2013/2/22</a:t>
            </a:fld>
            <a:endParaRPr lang="en-US" altLang="zh-TW"/>
          </a:p>
        </p:txBody>
      </p:sp>
      <p:sp>
        <p:nvSpPr>
          <p:cNvPr id="5" name="投影片編號版面配置區 4"/>
          <p:cNvSpPr>
            <a:spLocks noGrp="1"/>
          </p:cNvSpPr>
          <p:nvPr>
            <p:ph type="sldNum" sz="quarter" idx="11"/>
          </p:nvPr>
        </p:nvSpPr>
        <p:spPr/>
        <p:txBody>
          <a:bodyPr/>
          <a:lstStyle>
            <a:lvl1pPr>
              <a:defRPr/>
            </a:lvl1pPr>
          </a:lstStyle>
          <a:p>
            <a:fld id="{823D02ED-3142-49AC-9DCB-7D51C238A0B8}" type="slidenum">
              <a:rPr lang="en-US" altLang="zh-TW"/>
              <a:pPr/>
              <a:t>‹#›</a:t>
            </a:fld>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926EEBCF-0E97-42CF-8A48-5CA92CF1AFB4}" type="datetime1">
              <a:rPr lang="zh-TW" altLang="en-US" smtClean="0"/>
              <a:pPr/>
              <a:t>2013/2/22</a:t>
            </a:fld>
            <a:endParaRPr lang="en-US" altLang="zh-TW"/>
          </a:p>
        </p:txBody>
      </p:sp>
      <p:sp>
        <p:nvSpPr>
          <p:cNvPr id="5" name="投影片編號版面配置區 4"/>
          <p:cNvSpPr>
            <a:spLocks noGrp="1"/>
          </p:cNvSpPr>
          <p:nvPr>
            <p:ph type="sldNum" sz="quarter" idx="11"/>
          </p:nvPr>
        </p:nvSpPr>
        <p:spPr/>
        <p:txBody>
          <a:bodyPr/>
          <a:lstStyle>
            <a:lvl1pPr>
              <a:defRPr/>
            </a:lvl1pPr>
          </a:lstStyle>
          <a:p>
            <a:fld id="{FB6BA4BB-448F-4F32-9BFC-D40D72854716}" type="slidenum">
              <a:rPr lang="en-US" altLang="zh-TW"/>
              <a:pPr/>
              <a:t>‹#›</a:t>
            </a:fld>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759590E3-FD2D-4849-A68D-84163763F417}" type="datetime1">
              <a:rPr lang="zh-TW" altLang="en-US" smtClean="0"/>
              <a:pPr/>
              <a:t>2013/2/22</a:t>
            </a:fld>
            <a:endParaRPr lang="en-US" altLang="zh-TW"/>
          </a:p>
        </p:txBody>
      </p:sp>
      <p:sp>
        <p:nvSpPr>
          <p:cNvPr id="6" name="投影片編號版面配置區 5"/>
          <p:cNvSpPr>
            <a:spLocks noGrp="1"/>
          </p:cNvSpPr>
          <p:nvPr>
            <p:ph type="sldNum" sz="quarter" idx="11"/>
          </p:nvPr>
        </p:nvSpPr>
        <p:spPr/>
        <p:txBody>
          <a:bodyPr/>
          <a:lstStyle>
            <a:lvl1pPr>
              <a:defRPr/>
            </a:lvl1pPr>
          </a:lstStyle>
          <a:p>
            <a:fld id="{420EBF2C-287E-4164-878E-BAB4441096EB}" type="slidenum">
              <a:rPr lang="en-US" altLang="zh-TW"/>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2AA9E9A5-BFF3-435B-876C-996568A0D578}" type="datetime1">
              <a:rPr lang="zh-TW" altLang="en-US" smtClean="0"/>
              <a:pPr/>
              <a:t>2013/2/22</a:t>
            </a:fld>
            <a:endParaRPr lang="en-US" altLang="zh-TW"/>
          </a:p>
        </p:txBody>
      </p:sp>
      <p:sp>
        <p:nvSpPr>
          <p:cNvPr id="8" name="投影片編號版面配置區 7"/>
          <p:cNvSpPr>
            <a:spLocks noGrp="1"/>
          </p:cNvSpPr>
          <p:nvPr>
            <p:ph type="sldNum" sz="quarter" idx="11"/>
          </p:nvPr>
        </p:nvSpPr>
        <p:spPr/>
        <p:txBody>
          <a:bodyPr/>
          <a:lstStyle>
            <a:lvl1pPr>
              <a:defRPr/>
            </a:lvl1pPr>
          </a:lstStyle>
          <a:p>
            <a:fld id="{B13F949F-5E52-49A7-8B42-325F1F4605BC}" type="slidenum">
              <a:rPr lang="en-US" altLang="zh-TW"/>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B3AF998E-A24C-4629-8D6C-55DB424B7E4E}" type="datetime1">
              <a:rPr lang="zh-TW" altLang="en-US" smtClean="0"/>
              <a:pPr/>
              <a:t>2013/2/22</a:t>
            </a:fld>
            <a:endParaRPr lang="en-US" altLang="zh-TW"/>
          </a:p>
        </p:txBody>
      </p:sp>
      <p:sp>
        <p:nvSpPr>
          <p:cNvPr id="4" name="投影片編號版面配置區 3"/>
          <p:cNvSpPr>
            <a:spLocks noGrp="1"/>
          </p:cNvSpPr>
          <p:nvPr>
            <p:ph type="sldNum" sz="quarter" idx="11"/>
          </p:nvPr>
        </p:nvSpPr>
        <p:spPr/>
        <p:txBody>
          <a:bodyPr/>
          <a:lstStyle>
            <a:lvl1pPr>
              <a:defRPr/>
            </a:lvl1pPr>
          </a:lstStyle>
          <a:p>
            <a:fld id="{F879E779-3267-4FD2-BDA7-120A4C9A21FB}" type="slidenum">
              <a:rPr lang="en-US" altLang="zh-TW"/>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4690FD60-01D3-403F-B0A0-452F9587E11B}" type="datetime1">
              <a:rPr lang="zh-TW" altLang="en-US" smtClean="0"/>
              <a:pPr/>
              <a:t>2013/2/22</a:t>
            </a:fld>
            <a:endParaRPr lang="en-US" altLang="zh-TW"/>
          </a:p>
        </p:txBody>
      </p:sp>
      <p:sp>
        <p:nvSpPr>
          <p:cNvPr id="3" name="投影片編號版面配置區 2"/>
          <p:cNvSpPr>
            <a:spLocks noGrp="1"/>
          </p:cNvSpPr>
          <p:nvPr>
            <p:ph type="sldNum" sz="quarter" idx="11"/>
          </p:nvPr>
        </p:nvSpPr>
        <p:spPr/>
        <p:txBody>
          <a:bodyPr/>
          <a:lstStyle>
            <a:lvl1pPr>
              <a:defRPr/>
            </a:lvl1pPr>
          </a:lstStyle>
          <a:p>
            <a:fld id="{4CA4C75F-3A47-453A-B906-335AE1F6B727}" type="slidenum">
              <a:rPr lang="en-US" altLang="zh-TW"/>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E0B0871A-CC05-4161-918B-875F2CBF0C5E}" type="datetime1">
              <a:rPr lang="zh-TW" altLang="en-US" smtClean="0"/>
              <a:pPr/>
              <a:t>2013/2/22</a:t>
            </a:fld>
            <a:endParaRPr lang="en-US" altLang="zh-TW"/>
          </a:p>
        </p:txBody>
      </p:sp>
      <p:sp>
        <p:nvSpPr>
          <p:cNvPr id="6" name="投影片編號版面配置區 5"/>
          <p:cNvSpPr>
            <a:spLocks noGrp="1"/>
          </p:cNvSpPr>
          <p:nvPr>
            <p:ph type="sldNum" sz="quarter" idx="11"/>
          </p:nvPr>
        </p:nvSpPr>
        <p:spPr/>
        <p:txBody>
          <a:bodyPr/>
          <a:lstStyle>
            <a:lvl1pPr>
              <a:defRPr/>
            </a:lvl1pPr>
          </a:lstStyle>
          <a:p>
            <a:fld id="{AF4501EF-8B6F-4DF2-A885-8FDADC17FAA4}" type="slidenum">
              <a:rPr lang="en-US" altLang="zh-TW"/>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5C7CDEF3-8784-4545-992A-F690AC9BB980}" type="datetime1">
              <a:rPr lang="zh-TW" altLang="en-US" smtClean="0"/>
              <a:pPr/>
              <a:t>2013/2/22</a:t>
            </a:fld>
            <a:endParaRPr lang="en-US" altLang="zh-TW"/>
          </a:p>
        </p:txBody>
      </p:sp>
      <p:sp>
        <p:nvSpPr>
          <p:cNvPr id="6" name="投影片編號版面配置區 5"/>
          <p:cNvSpPr>
            <a:spLocks noGrp="1"/>
          </p:cNvSpPr>
          <p:nvPr>
            <p:ph type="sldNum" sz="quarter" idx="11"/>
          </p:nvPr>
        </p:nvSpPr>
        <p:spPr/>
        <p:txBody>
          <a:bodyPr/>
          <a:lstStyle>
            <a:lvl1pPr>
              <a:defRPr/>
            </a:lvl1pPr>
          </a:lstStyle>
          <a:p>
            <a:fld id="{0DD48054-25D5-4243-8130-C9485A6FDDDB}" type="slidenum">
              <a:rPr lang="en-US" altLang="zh-TW"/>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05BD2C28-0D5D-46F5-BE11-C1D50EA13616}" type="datetime1">
              <a:rPr lang="zh-TW" altLang="en-US" smtClean="0"/>
              <a:pPr/>
              <a:t>2013/2/22</a:t>
            </a:fld>
            <a:endParaRPr lang="en-US" altLang="zh-TW"/>
          </a:p>
        </p:txBody>
      </p:sp>
      <p:sp>
        <p:nvSpPr>
          <p:cNvPr id="5" name="投影片編號版面配置區 4"/>
          <p:cNvSpPr>
            <a:spLocks noGrp="1"/>
          </p:cNvSpPr>
          <p:nvPr>
            <p:ph type="sldNum" sz="quarter" idx="11"/>
          </p:nvPr>
        </p:nvSpPr>
        <p:spPr/>
        <p:txBody>
          <a:bodyPr/>
          <a:lstStyle>
            <a:lvl1pPr>
              <a:defRPr/>
            </a:lvl1pPr>
          </a:lstStyle>
          <a:p>
            <a:fld id="{B62212C0-5267-4ECC-BC92-DC4ECF094615}" type="slidenum">
              <a:rPr lang="en-US" altLang="zh-TW"/>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2B6EE07E-C8E9-429D-9B84-AD3BD66CC783}" type="datetime1">
              <a:rPr lang="zh-TW" altLang="en-US" smtClean="0"/>
              <a:pPr/>
              <a:t>2013/2/22</a:t>
            </a:fld>
            <a:endParaRPr lang="en-US" altLang="zh-TW"/>
          </a:p>
        </p:txBody>
      </p:sp>
      <p:sp>
        <p:nvSpPr>
          <p:cNvPr id="5" name="投影片編號版面配置區 4"/>
          <p:cNvSpPr>
            <a:spLocks noGrp="1"/>
          </p:cNvSpPr>
          <p:nvPr>
            <p:ph type="sldNum" sz="quarter" idx="11"/>
          </p:nvPr>
        </p:nvSpPr>
        <p:spPr/>
        <p:txBody>
          <a:bodyPr/>
          <a:lstStyle>
            <a:lvl1pPr>
              <a:defRPr/>
            </a:lvl1pPr>
          </a:lstStyle>
          <a:p>
            <a:fld id="{5BE71B9D-C1E5-4732-B790-81004D58A6C7}" type="slidenum">
              <a:rPr lang="en-US" altLang="zh-TW"/>
              <a:pPr/>
              <a:t>‹#›</a:t>
            </a:fld>
            <a:endParaRPr lang="en-US" altLang="zh-TW"/>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標題投影片">
    <p:spTree>
      <p:nvGrpSpPr>
        <p:cNvPr id="1" name=""/>
        <p:cNvGrpSpPr/>
        <p:nvPr/>
      </p:nvGrpSpPr>
      <p:grpSpPr>
        <a:xfrm>
          <a:off x="0" y="0"/>
          <a:ext cx="0" cy="0"/>
          <a:chOff x="0" y="0"/>
          <a:chExt cx="0" cy="0"/>
        </a:xfrm>
      </p:grpSpPr>
      <p:sp>
        <p:nvSpPr>
          <p:cNvPr id="290818" name="Rectangle 2"/>
          <p:cNvSpPr>
            <a:spLocks noGrp="1" noChangeArrowheads="1"/>
          </p:cNvSpPr>
          <p:nvPr>
            <p:ph type="ctrTitle"/>
          </p:nvPr>
        </p:nvSpPr>
        <p:spPr>
          <a:xfrm>
            <a:off x="685800" y="2130425"/>
            <a:ext cx="7772400" cy="1470025"/>
          </a:xfrm>
        </p:spPr>
        <p:txBody>
          <a:bodyPr/>
          <a:lstStyle>
            <a:lvl1pPr>
              <a:defRPr/>
            </a:lvl1pPr>
          </a:lstStyle>
          <a:p>
            <a:r>
              <a:rPr lang="zh-TW" altLang="en-US" smtClean="0"/>
              <a:t>按一下以編輯母片標題樣式</a:t>
            </a:r>
            <a:endParaRPr lang="zh-TW" altLang="en-US"/>
          </a:p>
        </p:txBody>
      </p:sp>
      <p:sp>
        <p:nvSpPr>
          <p:cNvPr id="2908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fld id="{B88B0C68-18DB-44E3-8B1D-62E39F20B545}" type="datetime1">
              <a:rPr lang="zh-TW" altLang="en-US" smtClean="0"/>
              <a:pPr>
                <a:defRPr/>
              </a:pPr>
              <a:t>2013/2/22</a:t>
            </a:fld>
            <a:endParaRPr lang="en-US" altLang="zh-TW"/>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4EF93736-8FBD-4E83-B459-B214807FF161}" type="slidenum">
              <a:rPr lang="zh-TW" altLang="en-US"/>
              <a:pPr>
                <a:defRPr/>
              </a:pPr>
              <a:t>‹#›</a:t>
            </a:fld>
            <a:endParaRPr lang="en-US" altLang="zh-TW"/>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274638"/>
            <a:ext cx="8229600" cy="585152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日期版面配置區 2"/>
          <p:cNvSpPr>
            <a:spLocks noGrp="1"/>
          </p:cNvSpPr>
          <p:nvPr>
            <p:ph type="dt" sz="half" idx="10"/>
          </p:nvPr>
        </p:nvSpPr>
        <p:spPr>
          <a:xfrm>
            <a:off x="457200" y="6381750"/>
            <a:ext cx="2133600" cy="512763"/>
          </a:xfrm>
        </p:spPr>
        <p:txBody>
          <a:bodyPr/>
          <a:lstStyle>
            <a:lvl1pPr>
              <a:defRPr/>
            </a:lvl1pPr>
          </a:lstStyle>
          <a:p>
            <a:fld id="{7F9FB31C-8D77-406A-9BBC-009A1C5166C7}" type="datetime1">
              <a:rPr lang="zh-TW" altLang="en-US"/>
              <a:pPr/>
              <a:t>2013/2/22</a:t>
            </a:fld>
            <a:endParaRPr lang="en-US" altLang="zh-TW"/>
          </a:p>
        </p:txBody>
      </p:sp>
      <p:sp>
        <p:nvSpPr>
          <p:cNvPr id="4" name="投影片編號版面配置區 3"/>
          <p:cNvSpPr>
            <a:spLocks noGrp="1"/>
          </p:cNvSpPr>
          <p:nvPr>
            <p:ph type="sldNum" sz="quarter" idx="11"/>
          </p:nvPr>
        </p:nvSpPr>
        <p:spPr>
          <a:xfrm>
            <a:off x="8172450" y="6245225"/>
            <a:ext cx="863600" cy="476250"/>
          </a:xfrm>
        </p:spPr>
        <p:txBody>
          <a:bodyPr/>
          <a:lstStyle>
            <a:lvl1pPr>
              <a:defRPr/>
            </a:lvl1pPr>
          </a:lstStyle>
          <a:p>
            <a:fld id="{EA9E78EF-BE9F-4990-9F05-D8FFE959B91A}" type="slidenum">
              <a:rPr lang="en-US" altLang="zh-TW"/>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3" name="Picture 9" descr="底"/>
          <p:cNvPicPr>
            <a:picLocks noChangeAspect="1" noChangeArrowheads="1"/>
          </p:cNvPicPr>
          <p:nvPr/>
        </p:nvPicPr>
        <p:blipFill>
          <a:blip r:embed="rId15" cstate="print"/>
          <a:srcRect/>
          <a:stretch>
            <a:fillRect/>
          </a:stretch>
        </p:blipFill>
        <p:spPr bwMode="auto">
          <a:xfrm>
            <a:off x="0" y="6203950"/>
            <a:ext cx="8604250" cy="579438"/>
          </a:xfrm>
          <a:prstGeom prst="rect">
            <a:avLst/>
          </a:prstGeom>
          <a:noFill/>
        </p:spPr>
      </p:pic>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8" name="Rectangle 4"/>
          <p:cNvSpPr>
            <a:spLocks noGrp="1" noChangeArrowheads="1"/>
          </p:cNvSpPr>
          <p:nvPr>
            <p:ph type="dt" sz="half" idx="2"/>
          </p:nvPr>
        </p:nvSpPr>
        <p:spPr bwMode="auto">
          <a:xfrm>
            <a:off x="457200" y="6381750"/>
            <a:ext cx="2133600" cy="5127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fld id="{58F3671A-AAFC-439F-850D-938FAFE7F678}" type="datetime1">
              <a:rPr lang="zh-TW" altLang="en-US" smtClean="0"/>
              <a:pPr/>
              <a:t>2013/2/22</a:t>
            </a:fld>
            <a:endParaRPr lang="en-US" altLang="zh-TW"/>
          </a:p>
        </p:txBody>
      </p:sp>
      <p:sp>
        <p:nvSpPr>
          <p:cNvPr id="1030" name="Rectangle 6"/>
          <p:cNvSpPr>
            <a:spLocks noGrp="1" noChangeArrowheads="1"/>
          </p:cNvSpPr>
          <p:nvPr>
            <p:ph type="sldNum" sz="quarter" idx="4"/>
          </p:nvPr>
        </p:nvSpPr>
        <p:spPr bwMode="auto">
          <a:xfrm>
            <a:off x="8172450" y="6245225"/>
            <a:ext cx="86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C318D430-CCD0-4624-B0E5-CE25C2FDE530}"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rtl="0" fontAlgn="base">
        <a:spcBef>
          <a:spcPct val="0"/>
        </a:spcBef>
        <a:spcAft>
          <a:spcPct val="0"/>
        </a:spcAft>
        <a:defRPr kumimoji="1" sz="44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Arial" charset="0"/>
          <a:ea typeface="新細明體" charset="-120"/>
        </a:defRPr>
      </a:lvl2pPr>
      <a:lvl3pPr algn="ctr" rtl="0" fontAlgn="base">
        <a:spcBef>
          <a:spcPct val="0"/>
        </a:spcBef>
        <a:spcAft>
          <a:spcPct val="0"/>
        </a:spcAft>
        <a:defRPr kumimoji="1" sz="4400">
          <a:solidFill>
            <a:schemeClr val="tx2"/>
          </a:solidFill>
          <a:latin typeface="Arial" charset="0"/>
          <a:ea typeface="新細明體" charset="-120"/>
        </a:defRPr>
      </a:lvl3pPr>
      <a:lvl4pPr algn="ctr" rtl="0" fontAlgn="base">
        <a:spcBef>
          <a:spcPct val="0"/>
        </a:spcBef>
        <a:spcAft>
          <a:spcPct val="0"/>
        </a:spcAft>
        <a:defRPr kumimoji="1" sz="4400">
          <a:solidFill>
            <a:schemeClr val="tx2"/>
          </a:solidFill>
          <a:latin typeface="Arial" charset="0"/>
          <a:ea typeface="新細明體" charset="-120"/>
        </a:defRPr>
      </a:lvl4pPr>
      <a:lvl5pPr algn="ctr" rtl="0" fontAlgn="base">
        <a:spcBef>
          <a:spcPct val="0"/>
        </a:spcBef>
        <a:spcAft>
          <a:spcPct val="0"/>
        </a:spcAft>
        <a:defRPr kumimoji="1" sz="4400">
          <a:solidFill>
            <a:schemeClr val="tx2"/>
          </a:solidFill>
          <a:latin typeface="Arial" charset="0"/>
          <a:ea typeface="新細明體" charset="-120"/>
        </a:defRPr>
      </a:lvl5pPr>
      <a:lvl6pPr marL="457200" algn="ctr" rtl="0" fontAlgn="base">
        <a:spcBef>
          <a:spcPct val="0"/>
        </a:spcBef>
        <a:spcAft>
          <a:spcPct val="0"/>
        </a:spcAft>
        <a:defRPr kumimoji="1" sz="4400">
          <a:solidFill>
            <a:schemeClr val="tx2"/>
          </a:solidFill>
          <a:latin typeface="Arial" charset="0"/>
          <a:ea typeface="新細明體" charset="-120"/>
        </a:defRPr>
      </a:lvl6pPr>
      <a:lvl7pPr marL="914400" algn="ctr" rtl="0" fontAlgn="base">
        <a:spcBef>
          <a:spcPct val="0"/>
        </a:spcBef>
        <a:spcAft>
          <a:spcPct val="0"/>
        </a:spcAft>
        <a:defRPr kumimoji="1" sz="4400">
          <a:solidFill>
            <a:schemeClr val="tx2"/>
          </a:solidFill>
          <a:latin typeface="Arial" charset="0"/>
          <a:ea typeface="新細明體" charset="-120"/>
        </a:defRPr>
      </a:lvl7pPr>
      <a:lvl8pPr marL="1371600" algn="ctr" rtl="0" fontAlgn="base">
        <a:spcBef>
          <a:spcPct val="0"/>
        </a:spcBef>
        <a:spcAft>
          <a:spcPct val="0"/>
        </a:spcAft>
        <a:defRPr kumimoji="1" sz="4400">
          <a:solidFill>
            <a:schemeClr val="tx2"/>
          </a:solidFill>
          <a:latin typeface="Arial" charset="0"/>
          <a:ea typeface="新細明體" charset="-120"/>
        </a:defRPr>
      </a:lvl8pPr>
      <a:lvl9pPr marL="1828800" algn="ctr" rtl="0" fontAlgn="base">
        <a:spcBef>
          <a:spcPct val="0"/>
        </a:spcBef>
        <a:spcAft>
          <a:spcPct val="0"/>
        </a:spcAft>
        <a:defRPr kumimoji="1" sz="4400">
          <a:solidFill>
            <a:schemeClr val="tx2"/>
          </a:solidFill>
          <a:latin typeface="Arial" charset="0"/>
          <a:ea typeface="新細明體" charset="-120"/>
        </a:defRPr>
      </a:lvl9pPr>
    </p:titleStyle>
    <p:bodyStyle>
      <a:lvl1pPr marL="342900" indent="-342900" algn="l" rtl="0" fontAlgn="base">
        <a:spcBef>
          <a:spcPct val="20000"/>
        </a:spcBef>
        <a:spcAft>
          <a:spcPct val="0"/>
        </a:spcAft>
        <a:buChar char="•"/>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image" Target="../media/image23.emf"/></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29.e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34.e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7.bin"/><Relationship Id="rId5" Type="http://schemas.openxmlformats.org/officeDocument/2006/relationships/oleObject" Target="../embeddings/oleObject6.bin"/><Relationship Id="rId4" Type="http://schemas.openxmlformats.org/officeDocument/2006/relationships/oleObject" Target="../embeddings/oleObject5.bin"/></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6.emf"/></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9.bin"/><Relationship Id="rId4" Type="http://schemas.openxmlformats.org/officeDocument/2006/relationships/oleObject" Target="../embeddings/oleObject8.bin"/></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56.png"/></Relationships>
</file>

<file path=ppt/slides/_rels/slide7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74.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oleObject15.bin"/></Relationships>
</file>

<file path=ppt/slides/_rels/slide75.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oleObject18.bin"/><Relationship Id="rId4" Type="http://schemas.openxmlformats.org/officeDocument/2006/relationships/oleObject" Target="../embeddings/oleObject17.bin"/></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oleObject19.bin"/></Relationships>
</file>

<file path=ppt/slides/_rels/slide78.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xml"/><Relationship Id="rId1" Type="http://schemas.openxmlformats.org/officeDocument/2006/relationships/vmlDrawing" Target="../drawings/vmlDrawing12.vml"/><Relationship Id="rId6" Type="http://schemas.openxmlformats.org/officeDocument/2006/relationships/oleObject" Target="../embeddings/oleObject21.bin"/><Relationship Id="rId5" Type="http://schemas.openxmlformats.org/officeDocument/2006/relationships/chart" Target="../charts/chart1.xml"/><Relationship Id="rId4" Type="http://schemas.openxmlformats.org/officeDocument/2006/relationships/notesSlide" Target="../notesSlides/notesSlide45.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oleObject24.bin"/><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89.xml.rels><?xml version="1.0" encoding="UTF-8" standalone="yes"?>
<Relationships xmlns="http://schemas.openxmlformats.org/package/2006/relationships"><Relationship Id="rId8" Type="http://schemas.openxmlformats.org/officeDocument/2006/relationships/oleObject" Target="../embeddings/oleObject27.bin"/><Relationship Id="rId3" Type="http://schemas.openxmlformats.org/officeDocument/2006/relationships/slideLayout" Target="../slideLayouts/slideLayout2.xml"/><Relationship Id="rId7" Type="http://schemas.openxmlformats.org/officeDocument/2006/relationships/oleObject" Target="../embeddings/oleObject26.bin"/><Relationship Id="rId2" Type="http://schemas.openxmlformats.org/officeDocument/2006/relationships/tags" Target="../tags/tag2.xml"/><Relationship Id="rId1" Type="http://schemas.openxmlformats.org/officeDocument/2006/relationships/vmlDrawing" Target="../drawings/vmlDrawing14.vml"/><Relationship Id="rId6" Type="http://schemas.openxmlformats.org/officeDocument/2006/relationships/oleObject" Target="../embeddings/oleObject25.bin"/><Relationship Id="rId5" Type="http://schemas.openxmlformats.org/officeDocument/2006/relationships/image" Target="../media/image72.png"/><Relationship Id="rId4" Type="http://schemas.openxmlformats.org/officeDocument/2006/relationships/notesSlide" Target="../notesSlides/notesSlide48.xml"/><Relationship Id="rId9" Type="http://schemas.openxmlformats.org/officeDocument/2006/relationships/oleObject" Target="../embeddings/oleObject28.bin"/></Relationships>
</file>

<file path=ppt/slides/_rels/slide90.xml.rels><?xml version="1.0" encoding="UTF-8" standalone="yes"?>
<Relationships xmlns="http://schemas.openxmlformats.org/package/2006/relationships"><Relationship Id="rId8" Type="http://schemas.openxmlformats.org/officeDocument/2006/relationships/oleObject" Target="../embeddings/oleObject34.bin"/><Relationship Id="rId3" Type="http://schemas.openxmlformats.org/officeDocument/2006/relationships/oleObject" Target="../embeddings/oleObject29.bin"/><Relationship Id="rId7" Type="http://schemas.openxmlformats.org/officeDocument/2006/relationships/oleObject" Target="../embeddings/oleObject33.bin"/><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oleObject" Target="../embeddings/oleObject32.bin"/><Relationship Id="rId11" Type="http://schemas.openxmlformats.org/officeDocument/2006/relationships/oleObject" Target="../embeddings/oleObject37.bin"/><Relationship Id="rId5" Type="http://schemas.openxmlformats.org/officeDocument/2006/relationships/oleObject" Target="../embeddings/oleObject31.bin"/><Relationship Id="rId10" Type="http://schemas.openxmlformats.org/officeDocument/2006/relationships/oleObject" Target="../embeddings/oleObject36.bin"/><Relationship Id="rId4" Type="http://schemas.openxmlformats.org/officeDocument/2006/relationships/oleObject" Target="../embeddings/oleObject30.bin"/><Relationship Id="rId9" Type="http://schemas.openxmlformats.org/officeDocument/2006/relationships/oleObject" Target="../embeddings/oleObject35.bin"/></Relationships>
</file>

<file path=ppt/slides/_rels/slide91.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oleObject" Target="../embeddings/oleObject40.bin"/><Relationship Id="rId4" Type="http://schemas.openxmlformats.org/officeDocument/2006/relationships/oleObject" Target="../embeddings/oleObject39.bin"/></Relationships>
</file>

<file path=ppt/slides/_rels/slide92.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chart" Target="../charts/chart4.xml"/><Relationship Id="rId7" Type="http://schemas.openxmlformats.org/officeDocument/2006/relationships/chart" Target="../charts/chart8.xml"/><Relationship Id="rId2" Type="http://schemas.openxmlformats.org/officeDocument/2006/relationships/chart" Target="../charts/chart3.xml"/><Relationship Id="rId1" Type="http://schemas.openxmlformats.org/officeDocument/2006/relationships/slideLayout" Target="../slideLayouts/slideLayout2.xml"/><Relationship Id="rId6" Type="http://schemas.openxmlformats.org/officeDocument/2006/relationships/chart" Target="../charts/chart7.xml"/><Relationship Id="rId5" Type="http://schemas.openxmlformats.org/officeDocument/2006/relationships/chart" Target="../charts/chart6.xml"/><Relationship Id="rId4" Type="http://schemas.openxmlformats.org/officeDocument/2006/relationships/chart" Target="../charts/chart5.xml"/><Relationship Id="rId9" Type="http://schemas.openxmlformats.org/officeDocument/2006/relationships/chart" Target="../charts/chart10.xml"/></Relationships>
</file>

<file path=ppt/slides/_rels/slide97.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idx="4294967295"/>
          </p:nvPr>
        </p:nvSpPr>
        <p:spPr>
          <a:xfrm>
            <a:off x="3563888" y="2130425"/>
            <a:ext cx="5076875" cy="1470025"/>
          </a:xfrm>
        </p:spPr>
        <p:txBody>
          <a:bodyPr>
            <a:noAutofit/>
          </a:bodyPr>
          <a:lstStyle/>
          <a:p>
            <a:r>
              <a:rPr lang="en-US" altLang="zh-TW" sz="3200" dirty="0" smtClean="0"/>
              <a:t>Large-Scale Financial Risk Management Services</a:t>
            </a:r>
            <a:endParaRPr lang="zh-TW" altLang="en-US" sz="3200" dirty="0"/>
          </a:p>
        </p:txBody>
      </p:sp>
      <p:sp>
        <p:nvSpPr>
          <p:cNvPr id="3" name="副標題 2"/>
          <p:cNvSpPr>
            <a:spLocks noGrp="1"/>
          </p:cNvSpPr>
          <p:nvPr>
            <p:ph type="subTitle" idx="4294967295"/>
          </p:nvPr>
        </p:nvSpPr>
        <p:spPr>
          <a:xfrm>
            <a:off x="4291880" y="3717032"/>
            <a:ext cx="3664496" cy="1752600"/>
          </a:xfrm>
        </p:spPr>
        <p:txBody>
          <a:bodyPr/>
          <a:lstStyle/>
          <a:p>
            <a:pPr algn="ctr">
              <a:buNone/>
            </a:pPr>
            <a:r>
              <a:rPr lang="en-US" altLang="zh-TW" sz="2800" dirty="0" smtClean="0"/>
              <a:t>Jan-Ming Ho</a:t>
            </a:r>
          </a:p>
          <a:p>
            <a:pPr algn="ctr">
              <a:buNone/>
            </a:pPr>
            <a:r>
              <a:rPr lang="en-US" altLang="zh-TW" sz="2800" dirty="0" smtClean="0"/>
              <a:t>Research Fellow</a:t>
            </a:r>
            <a:endParaRPr lang="zh-TW" altLang="en-US" sz="2800" dirty="0"/>
          </a:p>
        </p:txBody>
      </p:sp>
      <p:pic>
        <p:nvPicPr>
          <p:cNvPr id="4" name="~PP3992.WAV">
            <a:hlinkClick r:id="" action="ppaction://media"/>
          </p:cNvPr>
          <p:cNvPicPr>
            <a:picLocks noRot="1" noChangeAspect="1"/>
          </p:cNvPicPr>
          <p:nvPr>
            <a:wavAudioFile r:embed="rId1" name="~PP3992.WAV"/>
          </p:nvPr>
        </p:nvPicPr>
        <p:blipFill>
          <a:blip r:embed="rId4" cstate="print"/>
          <a:stretch>
            <a:fillRect/>
          </a:stretch>
        </p:blipFill>
        <p:spPr>
          <a:xfrm>
            <a:off x="8674100" y="6388100"/>
            <a:ext cx="304800" cy="3048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Background</a:t>
            </a:r>
            <a:endParaRPr lang="zh-TW" altLang="en-US" dirty="0"/>
          </a:p>
        </p:txBody>
      </p:sp>
      <p:sp>
        <p:nvSpPr>
          <p:cNvPr id="3" name="內容版面配置區 2"/>
          <p:cNvSpPr>
            <a:spLocks noGrp="1"/>
          </p:cNvSpPr>
          <p:nvPr>
            <p:ph idx="1"/>
          </p:nvPr>
        </p:nvSpPr>
        <p:spPr>
          <a:xfrm>
            <a:off x="457200" y="1412776"/>
            <a:ext cx="8229600" cy="5112568"/>
          </a:xfrm>
        </p:spPr>
        <p:txBody>
          <a:bodyPr>
            <a:normAutofit fontScale="77500" lnSpcReduction="20000"/>
          </a:bodyPr>
          <a:lstStyle/>
          <a:p>
            <a:r>
              <a:rPr lang="en-US" altLang="zh-TW" dirty="0" smtClean="0"/>
              <a:t>Worldwide credit crisis and the credit rating agencies</a:t>
            </a:r>
          </a:p>
          <a:p>
            <a:pPr lvl="1"/>
            <a:r>
              <a:rPr lang="en-US" altLang="zh-TW" dirty="0" smtClean="0"/>
              <a:t>Enron’s bankruptcy in 2001</a:t>
            </a:r>
          </a:p>
          <a:p>
            <a:pPr lvl="1"/>
            <a:r>
              <a:rPr lang="en-US" altLang="zh-TW" dirty="0" smtClean="0"/>
              <a:t>Lehman Brother’s in 2008</a:t>
            </a:r>
          </a:p>
          <a:p>
            <a:pPr lvl="2"/>
            <a:r>
              <a:rPr lang="en-US" altLang="zh-TW" dirty="0" smtClean="0"/>
              <a:t>Synthetic CDO backed by RMBS and CDS</a:t>
            </a:r>
          </a:p>
          <a:p>
            <a:r>
              <a:rPr lang="en-US" altLang="zh-TW" dirty="0" smtClean="0"/>
              <a:t>The Credit Rating Business</a:t>
            </a:r>
          </a:p>
          <a:p>
            <a:pPr lvl="1"/>
            <a:r>
              <a:rPr lang="en-US" altLang="zh-TW" dirty="0" smtClean="0"/>
              <a:t>Protected Oligopoly</a:t>
            </a:r>
          </a:p>
          <a:p>
            <a:pPr lvl="2"/>
            <a:r>
              <a:rPr lang="en-US" altLang="zh-TW" dirty="0" smtClean="0"/>
              <a:t>SEC designation of </a:t>
            </a:r>
            <a:r>
              <a:rPr lang="en-US" altLang="zh-TW" dirty="0" smtClean="0">
                <a:solidFill>
                  <a:srgbClr val="FF0000"/>
                </a:solidFill>
                <a:effectLst>
                  <a:outerShdw blurRad="38100" dist="38100" dir="2700000" algn="tl">
                    <a:srgbClr val="000000">
                      <a:alpha val="43137"/>
                    </a:srgbClr>
                  </a:outerShdw>
                </a:effectLst>
              </a:rPr>
              <a:t>NRSRO</a:t>
            </a:r>
            <a:r>
              <a:rPr lang="en-US" altLang="zh-TW" dirty="0" smtClean="0"/>
              <a:t>s</a:t>
            </a:r>
          </a:p>
          <a:p>
            <a:pPr lvl="2"/>
            <a:r>
              <a:rPr lang="en-US" altLang="zh-TW" dirty="0" smtClean="0"/>
              <a:t>Nationally Recognized Statistical Rating Organizations</a:t>
            </a:r>
          </a:p>
          <a:p>
            <a:pPr lvl="1"/>
            <a:r>
              <a:rPr lang="en-US" altLang="zh-TW" dirty="0" smtClean="0"/>
              <a:t>Issuer-pays business model and Conflict of interest</a:t>
            </a:r>
          </a:p>
          <a:p>
            <a:pPr lvl="1"/>
            <a:r>
              <a:rPr lang="en-US" altLang="zh-TW" dirty="0" smtClean="0"/>
              <a:t>Long-term perspective </a:t>
            </a:r>
            <a:r>
              <a:rPr lang="en-US" altLang="zh-TW" dirty="0" err="1" smtClean="0"/>
              <a:t>vs</a:t>
            </a:r>
            <a:r>
              <a:rPr lang="en-US" altLang="zh-TW" dirty="0" smtClean="0"/>
              <a:t> up-to-minute assessment</a:t>
            </a:r>
          </a:p>
          <a:p>
            <a:r>
              <a:rPr lang="en-US" altLang="zh-TW" dirty="0" smtClean="0"/>
              <a:t>Recommendations (e.g., Lawrence J. White, 2010)</a:t>
            </a:r>
          </a:p>
          <a:p>
            <a:pPr lvl="1"/>
            <a:r>
              <a:rPr lang="en-US" altLang="zh-TW" dirty="0" smtClean="0">
                <a:solidFill>
                  <a:srgbClr val="FF0000"/>
                </a:solidFill>
                <a:effectLst>
                  <a:outerShdw blurRad="38100" dist="38100" dir="2700000" algn="tl">
                    <a:srgbClr val="000000">
                      <a:alpha val="43137"/>
                    </a:srgbClr>
                  </a:outerShdw>
                </a:effectLst>
              </a:rPr>
              <a:t>Allowing Wider Choices</a:t>
            </a:r>
          </a:p>
          <a:p>
            <a:pPr lvl="1"/>
            <a:r>
              <a:rPr lang="en-US" altLang="zh-TW" dirty="0" smtClean="0"/>
              <a:t>Bond manager’s choice of reliable advisors</a:t>
            </a:r>
          </a:p>
          <a:p>
            <a:pPr lvl="1"/>
            <a:r>
              <a:rPr lang="en-US" altLang="zh-TW" dirty="0" smtClean="0"/>
              <a:t>Prudential oversight of regulators</a:t>
            </a:r>
            <a:endParaRPr lang="zh-TW" altLang="en-US" dirty="0" smtClean="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2</a:t>
            </a:fld>
            <a:endParaRPr lang="en-US" altLang="zh-TW"/>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sz="4000" dirty="0" smtClean="0"/>
              <a:t>Taking the Opportunity</a:t>
            </a:r>
            <a:endParaRPr lang="zh-TW" altLang="en-US" sz="4000" dirty="0"/>
          </a:p>
        </p:txBody>
      </p:sp>
      <p:sp>
        <p:nvSpPr>
          <p:cNvPr id="3" name="內容版面配置區 2"/>
          <p:cNvSpPr>
            <a:spLocks noGrp="1"/>
          </p:cNvSpPr>
          <p:nvPr>
            <p:ph idx="1"/>
          </p:nvPr>
        </p:nvSpPr>
        <p:spPr/>
        <p:txBody>
          <a:bodyPr/>
          <a:lstStyle/>
          <a:p>
            <a:r>
              <a:rPr lang="en-US" altLang="zh-TW" dirty="0" smtClean="0"/>
              <a:t>Corporate Credit Rating</a:t>
            </a:r>
          </a:p>
          <a:p>
            <a:r>
              <a:rPr lang="en-US" altLang="zh-TW" dirty="0" smtClean="0"/>
              <a:t>Computing Risk Measure</a:t>
            </a:r>
          </a:p>
          <a:p>
            <a:r>
              <a:rPr lang="en-US" altLang="zh-TW" dirty="0" smtClean="0"/>
              <a:t>Real-time Derivative Valuation Service</a:t>
            </a:r>
          </a:p>
          <a:p>
            <a:r>
              <a:rPr lang="en-US" altLang="zh-TW" dirty="0" smtClean="0"/>
              <a:t>Benchmarking Trading Algorithms</a:t>
            </a:r>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3</a:t>
            </a:fld>
            <a:endParaRPr lang="en-US" altLang="zh-TW"/>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3657600" y="2446020"/>
            <a:ext cx="5212080" cy="1897380"/>
          </a:xfrm>
        </p:spPr>
        <p:txBody>
          <a:bodyPr/>
          <a:lstStyle/>
          <a:p>
            <a:r>
              <a:rPr lang="en-US" altLang="zh-TW" sz="4000" b="1" dirty="0" smtClean="0"/>
              <a:t>Corporate Credit Rating</a:t>
            </a:r>
          </a:p>
        </p:txBody>
      </p:sp>
      <p:sp>
        <p:nvSpPr>
          <p:cNvPr id="4" name="投影片編號版面配置區 3"/>
          <p:cNvSpPr>
            <a:spLocks noGrp="1"/>
          </p:cNvSpPr>
          <p:nvPr>
            <p:ph type="sldNum" sz="quarter" idx="4294967295"/>
          </p:nvPr>
        </p:nvSpPr>
        <p:spPr>
          <a:xfrm>
            <a:off x="8280400" y="6245225"/>
            <a:ext cx="863600" cy="476250"/>
          </a:xfrm>
        </p:spPr>
        <p:txBody>
          <a:bodyPr/>
          <a:lstStyle/>
          <a:p>
            <a:fld id="{823D02ED-3142-49AC-9DCB-7D51C238A0B8}" type="slidenum">
              <a:rPr lang="en-US" altLang="zh-TW" smtClean="0"/>
              <a:pPr/>
              <a:t>4</a:t>
            </a:fld>
            <a:endParaRPr lang="en-US" altLang="zh-TW"/>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116632"/>
            <a:ext cx="8229600" cy="936104"/>
          </a:xfrm>
        </p:spPr>
        <p:txBody>
          <a:bodyPr>
            <a:normAutofit/>
          </a:bodyPr>
          <a:lstStyle/>
          <a:p>
            <a:r>
              <a:rPr lang="en-US" altLang="zh-TW" dirty="0" smtClean="0"/>
              <a:t>Corporate Credit Rating</a:t>
            </a:r>
            <a:endParaRPr lang="zh-TW" altLang="en-US" dirty="0"/>
          </a:p>
        </p:txBody>
      </p:sp>
      <p:sp>
        <p:nvSpPr>
          <p:cNvPr id="3" name="內容版面配置區 2"/>
          <p:cNvSpPr>
            <a:spLocks noGrp="1"/>
          </p:cNvSpPr>
          <p:nvPr>
            <p:ph idx="1"/>
          </p:nvPr>
        </p:nvSpPr>
        <p:spPr>
          <a:xfrm>
            <a:off x="457200" y="1177294"/>
            <a:ext cx="8229600" cy="5040560"/>
          </a:xfrm>
        </p:spPr>
        <p:txBody>
          <a:bodyPr>
            <a:noAutofit/>
          </a:bodyPr>
          <a:lstStyle/>
          <a:p>
            <a:pPr marL="342900" lvl="1" indent="-342900">
              <a:spcBef>
                <a:spcPts val="0"/>
              </a:spcBef>
              <a:buFontTx/>
              <a:buChar char="•"/>
            </a:pPr>
            <a:r>
              <a:rPr lang="en-US" altLang="zh-TW" sz="3200" dirty="0" smtClean="0"/>
              <a:t>Credit Rating</a:t>
            </a:r>
          </a:p>
          <a:p>
            <a:pPr marL="742950" lvl="2" indent="-342900">
              <a:spcBef>
                <a:spcPts val="0"/>
              </a:spcBef>
            </a:pPr>
            <a:r>
              <a:rPr lang="en-US" altLang="zh-TW" dirty="0" smtClean="0"/>
              <a:t>Rating agencies such as Moody's Investors Services and Standard &amp; Poor's (S&amp;P) </a:t>
            </a:r>
          </a:p>
          <a:p>
            <a:pPr marL="742950" lvl="2" indent="-342900">
              <a:spcBef>
                <a:spcPts val="0"/>
              </a:spcBef>
            </a:pPr>
            <a:r>
              <a:rPr lang="en-US" altLang="zh-TW" dirty="0" smtClean="0"/>
              <a:t>21 and 22 classes for long term rating</a:t>
            </a:r>
          </a:p>
          <a:p>
            <a:pPr>
              <a:spcBef>
                <a:spcPts val="0"/>
              </a:spcBef>
            </a:pPr>
            <a:r>
              <a:rPr lang="en-US" altLang="zh-TW" dirty="0" smtClean="0"/>
              <a:t>Our method</a:t>
            </a:r>
          </a:p>
          <a:p>
            <a:pPr lvl="1">
              <a:spcBef>
                <a:spcPts val="0"/>
              </a:spcBef>
            </a:pPr>
            <a:r>
              <a:rPr lang="en-US" altLang="zh-TW" dirty="0" smtClean="0"/>
              <a:t>Using </a:t>
            </a:r>
            <a:r>
              <a:rPr lang="en-US" altLang="zh-TW" dirty="0" err="1" smtClean="0"/>
              <a:t>Duffie’s</a:t>
            </a:r>
            <a:r>
              <a:rPr lang="en-US" altLang="zh-TW" dirty="0" smtClean="0"/>
              <a:t> model to estimate default probability </a:t>
            </a:r>
          </a:p>
          <a:p>
            <a:pPr lvl="1">
              <a:spcBef>
                <a:spcPts val="0"/>
              </a:spcBef>
            </a:pPr>
            <a:r>
              <a:rPr lang="en-US" altLang="zh-TW" dirty="0" smtClean="0"/>
              <a:t>Optimal partition of default probabilities into classes</a:t>
            </a:r>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5</a:t>
            </a:fld>
            <a:endParaRPr lang="en-US" altLang="zh-TW"/>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274638"/>
            <a:ext cx="9144000" cy="1143000"/>
          </a:xfrm>
        </p:spPr>
        <p:txBody>
          <a:bodyPr/>
          <a:lstStyle/>
          <a:p>
            <a:r>
              <a:rPr lang="en-US" altLang="zh-TW" dirty="0" err="1" smtClean="0"/>
              <a:t>Duffie’s</a:t>
            </a:r>
            <a:r>
              <a:rPr lang="en-US" altLang="zh-TW" dirty="0" smtClean="0"/>
              <a:t> Model of Default Probability</a:t>
            </a:r>
            <a:endParaRPr lang="zh-TW" altLang="en-US" dirty="0"/>
          </a:p>
        </p:txBody>
      </p:sp>
      <p:sp>
        <p:nvSpPr>
          <p:cNvPr id="3" name="內容版面配置區 2"/>
          <p:cNvSpPr>
            <a:spLocks noGrp="1"/>
          </p:cNvSpPr>
          <p:nvPr>
            <p:ph idx="1"/>
          </p:nvPr>
        </p:nvSpPr>
        <p:spPr>
          <a:xfrm>
            <a:off x="457200" y="1340768"/>
            <a:ext cx="8229600" cy="4785395"/>
          </a:xfrm>
        </p:spPr>
        <p:txBody>
          <a:bodyPr/>
          <a:lstStyle/>
          <a:p>
            <a:pPr>
              <a:spcBef>
                <a:spcPts val="0"/>
              </a:spcBef>
            </a:pPr>
            <a:r>
              <a:rPr lang="en-US" altLang="zh-TW" sz="2800" dirty="0" smtClean="0"/>
              <a:t>Default event</a:t>
            </a:r>
          </a:p>
          <a:p>
            <a:pPr lvl="1"/>
            <a:r>
              <a:rPr lang="en-US" altLang="zh-TW" sz="2400" dirty="0" smtClean="0"/>
              <a:t>A Poisson process with conditionally deterministic time-varying intensity</a:t>
            </a:r>
          </a:p>
          <a:p>
            <a:pPr>
              <a:spcBef>
                <a:spcPts val="0"/>
              </a:spcBef>
            </a:pPr>
            <a:r>
              <a:rPr lang="en-US" altLang="zh-TW" sz="2800" dirty="0" smtClean="0"/>
              <a:t>Default intensity of bankruptcy and other-exit  </a:t>
            </a:r>
          </a:p>
          <a:p>
            <a:pPr lvl="1">
              <a:spcBef>
                <a:spcPts val="0"/>
              </a:spcBef>
            </a:pPr>
            <a:r>
              <a:rPr lang="en-US" altLang="zh-TW" sz="2400" dirty="0" smtClean="0"/>
              <a:t>Function of stochastic covariates</a:t>
            </a:r>
          </a:p>
          <a:p>
            <a:pPr lvl="1">
              <a:spcBef>
                <a:spcPts val="0"/>
              </a:spcBef>
            </a:pPr>
            <a:r>
              <a:rPr lang="en-US" altLang="zh-TW" sz="2400" dirty="0" smtClean="0"/>
              <a:t>Firm-specific and macroeconomic</a:t>
            </a:r>
          </a:p>
          <a:p>
            <a:pPr>
              <a:spcBef>
                <a:spcPts val="0"/>
              </a:spcBef>
            </a:pPr>
            <a:r>
              <a:rPr lang="en-US" altLang="zh-TW" sz="2800" dirty="0" smtClean="0"/>
              <a:t>Maximum Likelihood Estimation </a:t>
            </a:r>
          </a:p>
          <a:p>
            <a:pPr lvl="1">
              <a:spcBef>
                <a:spcPts val="0"/>
              </a:spcBef>
            </a:pPr>
            <a:r>
              <a:rPr lang="en-US" altLang="zh-TW" sz="2400" dirty="0" smtClean="0"/>
              <a:t>Default probability of a firm in the next quarter</a:t>
            </a:r>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6</a:t>
            </a:fld>
            <a:endParaRPr lang="en-US" altLang="zh-TW"/>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標題 1"/>
          <p:cNvSpPr>
            <a:spLocks noGrp="1"/>
          </p:cNvSpPr>
          <p:nvPr>
            <p:ph type="title"/>
          </p:nvPr>
        </p:nvSpPr>
        <p:spPr/>
        <p:txBody>
          <a:bodyPr/>
          <a:lstStyle/>
          <a:p>
            <a:r>
              <a:rPr lang="en-US" altLang="zh-TW" smtClean="0"/>
              <a:t>Notations </a:t>
            </a:r>
            <a:endParaRPr lang="zh-TW" altLang="en-US" smtClean="0"/>
          </a:p>
        </p:txBody>
      </p:sp>
      <p:pic>
        <p:nvPicPr>
          <p:cNvPr id="12291" name="Picture 2"/>
          <p:cNvPicPr>
            <a:picLocks noGrp="1" noChangeAspect="1" noChangeArrowheads="1"/>
          </p:cNvPicPr>
          <p:nvPr>
            <p:ph idx="1"/>
          </p:nvPr>
        </p:nvPicPr>
        <p:blipFill>
          <a:blip r:embed="rId2" cstate="print"/>
          <a:srcRect/>
          <a:stretch>
            <a:fillRect/>
          </a:stretch>
        </p:blipFill>
        <p:spPr>
          <a:xfrm>
            <a:off x="250825" y="1412875"/>
            <a:ext cx="8610600" cy="4460875"/>
          </a:xfrm>
        </p:spPr>
      </p:pic>
      <p:sp>
        <p:nvSpPr>
          <p:cNvPr id="12292" name="投影片編號版面配置區 3"/>
          <p:cNvSpPr>
            <a:spLocks noGrp="1"/>
          </p:cNvSpPr>
          <p:nvPr>
            <p:ph type="sldNum" sz="quarter" idx="11"/>
          </p:nvPr>
        </p:nvSpPr>
        <p:spPr>
          <a:noFill/>
        </p:spPr>
        <p:txBody>
          <a:bodyPr/>
          <a:lstStyle/>
          <a:p>
            <a:fld id="{FE9E452E-3C13-41F3-946F-32137F7667A6}" type="slidenum">
              <a:rPr lang="en-US" altLang="zh-TW" smtClean="0">
                <a:ea typeface="新細明體" charset="-120"/>
              </a:rPr>
              <a:pPr/>
              <a:t>7</a:t>
            </a:fld>
            <a:endParaRPr lang="en-US" altLang="zh-TW" smtClean="0">
              <a:ea typeface="新細明體" charset="-12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標題 1"/>
          <p:cNvSpPr>
            <a:spLocks noGrp="1"/>
          </p:cNvSpPr>
          <p:nvPr>
            <p:ph type="title"/>
          </p:nvPr>
        </p:nvSpPr>
        <p:spPr/>
        <p:txBody>
          <a:bodyPr/>
          <a:lstStyle/>
          <a:p>
            <a:r>
              <a:rPr lang="en-US" altLang="zh-TW" smtClean="0"/>
              <a:t>Likelihood Function</a:t>
            </a:r>
            <a:endParaRPr lang="zh-TW" altLang="en-US" smtClean="0"/>
          </a:p>
        </p:txBody>
      </p:sp>
      <p:pic>
        <p:nvPicPr>
          <p:cNvPr id="13315" name="Picture 2"/>
          <p:cNvPicPr>
            <a:picLocks noGrp="1" noChangeAspect="1" noChangeArrowheads="1"/>
          </p:cNvPicPr>
          <p:nvPr>
            <p:ph idx="1"/>
          </p:nvPr>
        </p:nvPicPr>
        <p:blipFill>
          <a:blip r:embed="rId2" cstate="print"/>
          <a:srcRect/>
          <a:stretch>
            <a:fillRect/>
          </a:stretch>
        </p:blipFill>
        <p:spPr>
          <a:xfrm>
            <a:off x="415835" y="1471748"/>
            <a:ext cx="8212138" cy="3733800"/>
          </a:xfrm>
        </p:spPr>
      </p:pic>
      <p:sp>
        <p:nvSpPr>
          <p:cNvPr id="13316" name="投影片編號版面配置區 3"/>
          <p:cNvSpPr>
            <a:spLocks noGrp="1"/>
          </p:cNvSpPr>
          <p:nvPr>
            <p:ph type="sldNum" sz="quarter" idx="11"/>
          </p:nvPr>
        </p:nvSpPr>
        <p:spPr>
          <a:noFill/>
        </p:spPr>
        <p:txBody>
          <a:bodyPr/>
          <a:lstStyle/>
          <a:p>
            <a:fld id="{141EB649-2BEC-4EA1-8F1E-E943F000C299}" type="slidenum">
              <a:rPr lang="en-US" altLang="zh-TW" smtClean="0">
                <a:ea typeface="新細明體" charset="-120"/>
              </a:rPr>
              <a:pPr/>
              <a:t>8</a:t>
            </a:fld>
            <a:endParaRPr lang="en-US" altLang="zh-TW" smtClean="0">
              <a:ea typeface="新細明體" charset="-12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Power curve</a:t>
            </a:r>
            <a:endParaRPr lang="zh-TW" altLang="en-US" dirty="0"/>
          </a:p>
        </p:txBody>
      </p:sp>
      <p:sp>
        <p:nvSpPr>
          <p:cNvPr id="3" name="內容版面配置區 2"/>
          <p:cNvSpPr>
            <a:spLocks noGrp="1"/>
          </p:cNvSpPr>
          <p:nvPr>
            <p:ph idx="1"/>
          </p:nvPr>
        </p:nvSpPr>
        <p:spPr/>
        <p:txBody>
          <a:bodyPr/>
          <a:lstStyle/>
          <a:p>
            <a:pPr>
              <a:spcBef>
                <a:spcPts val="0"/>
              </a:spcBef>
            </a:pPr>
            <a:r>
              <a:rPr lang="en-US" altLang="zh-TW" dirty="0" smtClean="0"/>
              <a:t>Cumulative accuracy profile (CAP)</a:t>
            </a:r>
          </a:p>
          <a:p>
            <a:pPr>
              <a:spcBef>
                <a:spcPts val="0"/>
              </a:spcBef>
            </a:pPr>
            <a:r>
              <a:rPr lang="en-US" altLang="zh-TW" dirty="0" smtClean="0"/>
              <a:t>Sorting the in-sample conditional default probabilities in non-increasing order</a:t>
            </a:r>
          </a:p>
          <a:p>
            <a:pPr>
              <a:spcBef>
                <a:spcPts val="0"/>
              </a:spcBef>
            </a:pPr>
            <a:r>
              <a:rPr lang="en-US" altLang="zh-TW" dirty="0" smtClean="0"/>
              <a:t>Percentage of accumulated defaulted firms in the next quarter</a:t>
            </a:r>
          </a:p>
          <a:p>
            <a:endParaRPr lang="zh-TW" altLang="en-US" dirty="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9</a:t>
            </a:fld>
            <a:endParaRPr lang="en-US" altLang="zh-TW"/>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460574" y="1612273"/>
            <a:ext cx="6084165" cy="37570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122" name="標題 1"/>
          <p:cNvSpPr>
            <a:spLocks noGrp="1"/>
          </p:cNvSpPr>
          <p:nvPr>
            <p:ph type="title"/>
          </p:nvPr>
        </p:nvSpPr>
        <p:spPr/>
        <p:txBody>
          <a:bodyPr/>
          <a:lstStyle/>
          <a:p>
            <a:r>
              <a:rPr lang="en-US" altLang="zh-TW" dirty="0" smtClean="0"/>
              <a:t>Power Curve</a:t>
            </a:r>
            <a:endParaRPr lang="zh-TW" altLang="en-US" dirty="0" smtClean="0"/>
          </a:p>
        </p:txBody>
      </p:sp>
      <p:sp>
        <p:nvSpPr>
          <p:cNvPr id="16" name="矩形 15"/>
          <p:cNvSpPr/>
          <p:nvPr/>
        </p:nvSpPr>
        <p:spPr>
          <a:xfrm>
            <a:off x="3280799" y="1916058"/>
            <a:ext cx="968721" cy="1539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9" name="直線接點 8"/>
          <p:cNvCxnSpPr/>
          <p:nvPr/>
        </p:nvCxnSpPr>
        <p:spPr>
          <a:xfrm flipH="1">
            <a:off x="1841298" y="2060914"/>
            <a:ext cx="416460" cy="29061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 name="直線接點 5"/>
          <p:cNvCxnSpPr/>
          <p:nvPr/>
        </p:nvCxnSpPr>
        <p:spPr>
          <a:xfrm flipH="1">
            <a:off x="2257758" y="1997520"/>
            <a:ext cx="5178581" cy="63394"/>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9" name="文字方塊 18"/>
          <p:cNvSpPr txBox="1"/>
          <p:nvPr/>
        </p:nvSpPr>
        <p:spPr>
          <a:xfrm>
            <a:off x="2321132" y="1852694"/>
            <a:ext cx="896399" cy="230832"/>
          </a:xfrm>
          <a:prstGeom prst="rect">
            <a:avLst/>
          </a:prstGeom>
          <a:noFill/>
        </p:spPr>
        <p:txBody>
          <a:bodyPr wrap="none" rtlCol="0">
            <a:spAutoFit/>
          </a:bodyPr>
          <a:lstStyle/>
          <a:p>
            <a:r>
              <a:rPr lang="en-US" altLang="zh-TW" sz="900" dirty="0" smtClean="0"/>
              <a:t>Perfect Model</a:t>
            </a:r>
            <a:endParaRPr lang="zh-TW" altLang="en-US" sz="900" dirty="0"/>
          </a:p>
        </p:txBody>
      </p:sp>
      <p:sp>
        <p:nvSpPr>
          <p:cNvPr id="8" name="文字方塊 7"/>
          <p:cNvSpPr txBox="1"/>
          <p:nvPr/>
        </p:nvSpPr>
        <p:spPr>
          <a:xfrm>
            <a:off x="2325184" y="2264203"/>
            <a:ext cx="389850" cy="461665"/>
          </a:xfrm>
          <a:prstGeom prst="rect">
            <a:avLst/>
          </a:prstGeom>
          <a:noFill/>
        </p:spPr>
        <p:txBody>
          <a:bodyPr wrap="none" rtlCol="0">
            <a:spAutoFit/>
          </a:bodyPr>
          <a:lstStyle/>
          <a:p>
            <a:r>
              <a:rPr lang="en-US" altLang="zh-TW" sz="2400" dirty="0" smtClean="0"/>
              <a:t>A</a:t>
            </a:r>
            <a:endParaRPr lang="zh-TW" altLang="en-US" sz="2400" dirty="0"/>
          </a:p>
        </p:txBody>
      </p:sp>
      <p:sp>
        <p:nvSpPr>
          <p:cNvPr id="10" name="文字方塊 9"/>
          <p:cNvSpPr txBox="1"/>
          <p:nvPr/>
        </p:nvSpPr>
        <p:spPr>
          <a:xfrm>
            <a:off x="2368731" y="5451555"/>
            <a:ext cx="4248279" cy="523220"/>
          </a:xfrm>
          <a:prstGeom prst="rect">
            <a:avLst/>
          </a:prstGeom>
          <a:noFill/>
        </p:spPr>
        <p:txBody>
          <a:bodyPr wrap="none" rtlCol="0">
            <a:spAutoFit/>
          </a:bodyPr>
          <a:lstStyle/>
          <a:p>
            <a:r>
              <a:rPr lang="en-US" altLang="zh-TW" sz="2800" dirty="0" smtClean="0"/>
              <a:t>accuracy ratio (AR) = B/A</a:t>
            </a:r>
            <a:endParaRPr lang="zh-TW" altLang="en-US" sz="2800" dirty="0"/>
          </a:p>
        </p:txBody>
      </p:sp>
      <p:sp>
        <p:nvSpPr>
          <p:cNvPr id="11" name="文字方塊 10"/>
          <p:cNvSpPr txBox="1"/>
          <p:nvPr/>
        </p:nvSpPr>
        <p:spPr>
          <a:xfrm>
            <a:off x="1279565" y="1576252"/>
            <a:ext cx="523220" cy="1519006"/>
          </a:xfrm>
          <a:prstGeom prst="rect">
            <a:avLst/>
          </a:prstGeom>
          <a:noFill/>
        </p:spPr>
        <p:txBody>
          <a:bodyPr vert="eaVert" wrap="none" rtlCol="0">
            <a:spAutoFit/>
          </a:bodyPr>
          <a:lstStyle/>
          <a:p>
            <a:r>
              <a:rPr lang="en-US" altLang="zh-TW" sz="1100" dirty="0" smtClean="0"/>
              <a:t>%companies defaulted</a:t>
            </a:r>
          </a:p>
          <a:p>
            <a:r>
              <a:rPr lang="en-US" altLang="zh-TW" sz="1100" dirty="0" smtClean="0"/>
              <a:t>In the next quarter</a:t>
            </a:r>
            <a:endParaRPr lang="zh-TW" altLang="en-US" sz="1100" dirty="0"/>
          </a:p>
        </p:txBody>
      </p:sp>
    </p:spTree>
    <p:extLst>
      <p:ext uri="{BB962C8B-B14F-4D97-AF65-F5344CB8AC3E}">
        <p14:creationId xmlns:p14="http://schemas.microsoft.com/office/powerpoint/2010/main" xmlns="" val="28430608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Optimal Quantization of  Power Curve (OQPC)</a:t>
            </a:r>
            <a:endParaRPr lang="zh-TW" altLang="en-US"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58415" y="1692749"/>
            <a:ext cx="6276975" cy="3886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983708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The Problem OQPC</a:t>
            </a:r>
            <a:endParaRPr lang="zh-TW" altLang="en-US" dirty="0"/>
          </a:p>
        </p:txBody>
      </p:sp>
      <p:sp>
        <p:nvSpPr>
          <p:cNvPr id="3" name="內容版面配置區 2"/>
          <p:cNvSpPr>
            <a:spLocks noGrp="1"/>
          </p:cNvSpPr>
          <p:nvPr>
            <p:ph idx="1"/>
          </p:nvPr>
        </p:nvSpPr>
        <p:spPr>
          <a:xfrm>
            <a:off x="457200" y="1338930"/>
            <a:ext cx="8229600" cy="4525963"/>
          </a:xfrm>
        </p:spPr>
        <p:txBody>
          <a:bodyPr/>
          <a:lstStyle/>
          <a:p>
            <a:r>
              <a:rPr lang="en-US" altLang="zh-TW" dirty="0" smtClean="0"/>
              <a:t>Given a monotonically non-decreasing array of numbers </a:t>
            </a:r>
            <a:r>
              <a:rPr lang="en-US" altLang="zh-TW" i="1" dirty="0" smtClean="0"/>
              <a:t>f[</a:t>
            </a:r>
            <a:r>
              <a:rPr lang="en-US" altLang="zh-TW" dirty="0" smtClean="0"/>
              <a:t>0:</a:t>
            </a:r>
            <a:r>
              <a:rPr lang="en-US" altLang="zh-TW" i="1" dirty="0" smtClean="0"/>
              <a:t>n]</a:t>
            </a:r>
            <a:endParaRPr lang="en-US" altLang="zh-TW" dirty="0" smtClean="0"/>
          </a:p>
          <a:p>
            <a:r>
              <a:rPr lang="en-US" altLang="zh-TW" dirty="0" smtClean="0"/>
              <a:t>Find </a:t>
            </a:r>
            <a:r>
              <a:rPr lang="en-US" altLang="zh-TW" i="1" dirty="0" smtClean="0"/>
              <a:t>k </a:t>
            </a:r>
            <a:r>
              <a:rPr lang="en-US" altLang="zh-TW" dirty="0" smtClean="0"/>
              <a:t>cuts </a:t>
            </a:r>
            <a:r>
              <a:rPr lang="en-US" altLang="zh-TW" i="1" dirty="0" smtClean="0"/>
              <a:t>{</a:t>
            </a:r>
            <a:r>
              <a:rPr lang="en-US" altLang="zh-TW" i="1" dirty="0"/>
              <a:t>c</a:t>
            </a:r>
            <a:r>
              <a:rPr lang="en-US" altLang="zh-TW" i="1" baseline="-25000" dirty="0"/>
              <a:t>i</a:t>
            </a:r>
            <a:r>
              <a:rPr lang="en-US" altLang="zh-TW" i="1" dirty="0"/>
              <a:t>|1 ≤ </a:t>
            </a:r>
            <a:r>
              <a:rPr lang="en-US" altLang="zh-TW" i="1" dirty="0" err="1"/>
              <a:t>i</a:t>
            </a:r>
            <a:r>
              <a:rPr lang="en-US" altLang="zh-TW" i="1" dirty="0"/>
              <a:t> ≤ k, c</a:t>
            </a:r>
            <a:r>
              <a:rPr lang="en-US" altLang="zh-TW" i="1" baseline="-25000" dirty="0"/>
              <a:t>i</a:t>
            </a:r>
            <a:r>
              <a:rPr lang="en-US" altLang="zh-TW" i="1" dirty="0"/>
              <a:t> ∈ [0, n], 0 &lt; c</a:t>
            </a:r>
            <a:r>
              <a:rPr lang="en-US" altLang="zh-TW" i="1" baseline="-25000" dirty="0"/>
              <a:t>1</a:t>
            </a:r>
            <a:r>
              <a:rPr lang="en-US" altLang="zh-TW" i="1" dirty="0"/>
              <a:t> &lt; c</a:t>
            </a:r>
            <a:r>
              <a:rPr lang="en-US" altLang="zh-TW" i="1" baseline="-25000" dirty="0"/>
              <a:t>2</a:t>
            </a:r>
            <a:r>
              <a:rPr lang="en-US" altLang="zh-TW" i="1" dirty="0"/>
              <a:t> &lt; ... &lt; c</a:t>
            </a:r>
            <a:r>
              <a:rPr lang="en-US" altLang="zh-TW" i="1" baseline="-25000" dirty="0"/>
              <a:t>k</a:t>
            </a:r>
            <a:r>
              <a:rPr lang="en-US" altLang="zh-TW" i="1" dirty="0"/>
              <a:t> &lt; n</a:t>
            </a:r>
            <a:r>
              <a:rPr lang="en-US" altLang="zh-TW" i="1" dirty="0" smtClean="0"/>
              <a:t>}.</a:t>
            </a:r>
          </a:p>
          <a:p>
            <a:r>
              <a:rPr lang="en-US" altLang="zh-TW" dirty="0" smtClean="0"/>
              <a:t>Such that The area enclosed by the array </a:t>
            </a:r>
            <a:r>
              <a:rPr lang="en-US" altLang="zh-TW" i="1" dirty="0" smtClean="0"/>
              <a:t>C={0,c</a:t>
            </a:r>
            <a:r>
              <a:rPr lang="en-US" altLang="zh-TW" i="1" baseline="-25000" dirty="0" smtClean="0"/>
              <a:t>1</a:t>
            </a:r>
            <a:r>
              <a:rPr lang="en-US" altLang="zh-TW" i="1" dirty="0" smtClean="0"/>
              <a:t>,c</a:t>
            </a:r>
            <a:r>
              <a:rPr lang="en-US" altLang="zh-TW" i="1" baseline="-25000" dirty="0" smtClean="0"/>
              <a:t>2</a:t>
            </a:r>
            <a:r>
              <a:rPr lang="en-US" altLang="zh-TW" i="1" dirty="0" smtClean="0"/>
              <a:t>,..., c</a:t>
            </a:r>
            <a:r>
              <a:rPr lang="en-US" altLang="zh-TW" i="1" baseline="-25000" dirty="0" smtClean="0"/>
              <a:t>k</a:t>
            </a:r>
            <a:r>
              <a:rPr lang="en-US" altLang="zh-TW" i="1" dirty="0" smtClean="0"/>
              <a:t>, n}</a:t>
            </a:r>
            <a:r>
              <a:rPr lang="en-US" altLang="zh-TW" dirty="0" smtClean="0"/>
              <a:t> is maximized</a:t>
            </a:r>
            <a:endParaRPr lang="en-US" altLang="zh-TW" i="1" dirty="0"/>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74102" y="5561138"/>
            <a:ext cx="5972175" cy="6572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33280" y="4620228"/>
            <a:ext cx="3267075" cy="933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290655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Dynamic Programming</a:t>
            </a:r>
            <a:endParaRPr lang="zh-TW" altLang="en-US" dirty="0"/>
          </a:p>
        </p:txBody>
      </p:sp>
      <p:sp>
        <p:nvSpPr>
          <p:cNvPr id="3" name="內容版面配置區 2"/>
          <p:cNvSpPr>
            <a:spLocks noGrp="1"/>
          </p:cNvSpPr>
          <p:nvPr>
            <p:ph idx="1"/>
          </p:nvPr>
        </p:nvSpPr>
        <p:spPr>
          <a:xfrm>
            <a:off x="483326" y="1227910"/>
            <a:ext cx="8229600" cy="4868090"/>
          </a:xfrm>
        </p:spPr>
        <p:txBody>
          <a:bodyPr/>
          <a:lstStyle/>
          <a:p>
            <a:pPr>
              <a:spcBef>
                <a:spcPts val="0"/>
              </a:spcBef>
            </a:pPr>
            <a:endParaRPr lang="en-US" altLang="zh-TW" dirty="0" smtClean="0"/>
          </a:p>
          <a:p>
            <a:pPr>
              <a:spcBef>
                <a:spcPts val="0"/>
              </a:spcBef>
            </a:pPr>
            <a:endParaRPr lang="en-US" altLang="zh-TW" dirty="0"/>
          </a:p>
          <a:p>
            <a:pPr>
              <a:spcBef>
                <a:spcPts val="0"/>
              </a:spcBef>
            </a:pPr>
            <a:endParaRPr lang="en-US" altLang="zh-TW" dirty="0" smtClean="0"/>
          </a:p>
          <a:p>
            <a:pPr>
              <a:spcBef>
                <a:spcPts val="0"/>
              </a:spcBef>
            </a:pPr>
            <a:endParaRPr lang="en-US" altLang="zh-TW" dirty="0"/>
          </a:p>
          <a:p>
            <a:pPr>
              <a:spcBef>
                <a:spcPts val="0"/>
              </a:spcBef>
            </a:pPr>
            <a:endParaRPr lang="en-US" altLang="zh-TW" dirty="0" smtClean="0"/>
          </a:p>
          <a:p>
            <a:pPr>
              <a:spcBef>
                <a:spcPts val="0"/>
              </a:spcBef>
            </a:pPr>
            <a:endParaRPr lang="en-US" altLang="zh-TW" dirty="0"/>
          </a:p>
          <a:p>
            <a:pPr>
              <a:spcBef>
                <a:spcPts val="0"/>
              </a:spcBef>
            </a:pPr>
            <a:endParaRPr lang="en-US" altLang="zh-TW" dirty="0" smtClean="0"/>
          </a:p>
          <a:p>
            <a:pPr>
              <a:spcBef>
                <a:spcPts val="0"/>
              </a:spcBef>
            </a:pPr>
            <a:r>
              <a:rPr lang="en-US" altLang="zh-TW" dirty="0" smtClean="0"/>
              <a:t>The algorithm for DP-QMA runs in </a:t>
            </a:r>
            <a:r>
              <a:rPr lang="en-US" altLang="zh-TW" i="1" dirty="0" smtClean="0"/>
              <a:t>O</a:t>
            </a:r>
            <a:r>
              <a:rPr lang="en-US" altLang="zh-TW" dirty="0" smtClean="0"/>
              <a:t>(</a:t>
            </a:r>
            <a:r>
              <a:rPr lang="en-US" altLang="zh-TW" i="1" dirty="0" smtClean="0"/>
              <a:t>kn^</a:t>
            </a:r>
            <a:r>
              <a:rPr lang="en-US" altLang="zh-TW" dirty="0" smtClean="0"/>
              <a:t>2</a:t>
            </a:r>
            <a:r>
              <a:rPr lang="en-US" altLang="zh-TW" dirty="0"/>
              <a:t>) time.</a:t>
            </a:r>
            <a:endParaRPr lang="zh-TW" altLang="en-US"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83071" y="1195695"/>
            <a:ext cx="7477125" cy="33242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178208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63826"/>
            <a:ext cx="8480623" cy="1143000"/>
          </a:xfrm>
        </p:spPr>
        <p:txBody>
          <a:bodyPr/>
          <a:lstStyle/>
          <a:p>
            <a:r>
              <a:rPr lang="en-US" altLang="zh-TW" dirty="0" err="1" smtClean="0"/>
              <a:t>Mononiticity</a:t>
            </a:r>
            <a:r>
              <a:rPr lang="en-US" altLang="zh-TW" dirty="0" smtClean="0"/>
              <a:t> of Tail Areas</a:t>
            </a:r>
            <a:endParaRPr lang="zh-TW" altLang="en-US" dirty="0"/>
          </a:p>
        </p:txBody>
      </p:sp>
      <p:sp>
        <p:nvSpPr>
          <p:cNvPr id="3" name="內容版面配置區 2"/>
          <p:cNvSpPr>
            <a:spLocks noGrp="1"/>
          </p:cNvSpPr>
          <p:nvPr>
            <p:ph idx="1"/>
          </p:nvPr>
        </p:nvSpPr>
        <p:spPr/>
        <p:txBody>
          <a:bodyPr/>
          <a:lstStyle/>
          <a:p>
            <a:endParaRPr lang="en-US" altLang="zh-TW" i="1" dirty="0" smtClean="0"/>
          </a:p>
          <a:p>
            <a:endParaRPr lang="en-US" altLang="zh-TW" i="1" dirty="0"/>
          </a:p>
          <a:p>
            <a:endParaRPr lang="en-US" altLang="zh-TW" i="1" dirty="0" smtClean="0"/>
          </a:p>
          <a:p>
            <a:endParaRPr lang="en-US" altLang="zh-TW" i="1" dirty="0"/>
          </a:p>
          <a:p>
            <a:endParaRPr lang="en-US" altLang="zh-TW" i="1" dirty="0" smtClean="0"/>
          </a:p>
          <a:p>
            <a:endParaRPr lang="en-US" altLang="zh-TW" i="1" dirty="0"/>
          </a:p>
          <a:p>
            <a:r>
              <a:rPr lang="en-US" altLang="zh-TW" i="1" dirty="0" smtClean="0"/>
              <a:t>θ</a:t>
            </a:r>
            <a:r>
              <a:rPr lang="en-US" altLang="zh-TW" dirty="0" smtClean="0"/>
              <a:t>(</a:t>
            </a:r>
            <a:r>
              <a:rPr lang="en-US" altLang="zh-TW" i="1" dirty="0" smtClean="0"/>
              <a:t>k</a:t>
            </a:r>
            <a:r>
              <a:rPr lang="en-US" altLang="zh-TW" i="1" dirty="0"/>
              <a:t>, </a:t>
            </a:r>
            <a:r>
              <a:rPr lang="en-US" altLang="zh-TW" i="1" dirty="0" err="1" smtClean="0"/>
              <a:t>i</a:t>
            </a:r>
            <a:r>
              <a:rPr lang="en-US" altLang="zh-TW" dirty="0" smtClean="0"/>
              <a:t>) </a:t>
            </a:r>
            <a:r>
              <a:rPr lang="en-US" altLang="zh-TW" dirty="0"/>
              <a:t>is monotonic increasing in </a:t>
            </a:r>
            <a:r>
              <a:rPr lang="en-US" altLang="zh-TW" i="1" dirty="0" smtClean="0"/>
              <a:t>i</a:t>
            </a:r>
            <a:r>
              <a:rPr lang="en-US" altLang="zh-TW" dirty="0" smtClean="0"/>
              <a:t>, i.e., </a:t>
            </a:r>
            <a:r>
              <a:rPr lang="en-US" altLang="zh-TW" dirty="0"/>
              <a:t>If </a:t>
            </a:r>
            <a:r>
              <a:rPr lang="en-US" altLang="zh-TW" i="1" dirty="0" err="1"/>
              <a:t>i</a:t>
            </a:r>
            <a:r>
              <a:rPr lang="en-US" altLang="zh-TW" i="1" dirty="0"/>
              <a:t> ≥ </a:t>
            </a:r>
            <a:r>
              <a:rPr lang="en-US" altLang="zh-TW" i="1" dirty="0" smtClean="0"/>
              <a:t>j</a:t>
            </a:r>
            <a:r>
              <a:rPr lang="en-US" altLang="zh-TW" dirty="0" smtClean="0"/>
              <a:t>, then </a:t>
            </a:r>
            <a:r>
              <a:rPr lang="en-US" altLang="zh-TW" i="1" dirty="0"/>
              <a:t>θ</a:t>
            </a:r>
            <a:r>
              <a:rPr lang="en-US" altLang="zh-TW" dirty="0"/>
              <a:t>(</a:t>
            </a:r>
            <a:r>
              <a:rPr lang="en-US" altLang="zh-TW" i="1" dirty="0"/>
              <a:t>k, </a:t>
            </a:r>
            <a:r>
              <a:rPr lang="en-US" altLang="zh-TW" i="1" dirty="0" err="1"/>
              <a:t>i</a:t>
            </a:r>
            <a:r>
              <a:rPr lang="en-US" altLang="zh-TW" dirty="0"/>
              <a:t>) </a:t>
            </a:r>
            <a:r>
              <a:rPr lang="en-US" altLang="zh-TW" i="1" dirty="0"/>
              <a:t>≥ θ</a:t>
            </a:r>
            <a:r>
              <a:rPr lang="en-US" altLang="zh-TW" dirty="0"/>
              <a:t>(</a:t>
            </a:r>
            <a:r>
              <a:rPr lang="en-US" altLang="zh-TW" i="1" dirty="0"/>
              <a:t>k, j</a:t>
            </a:r>
            <a:r>
              <a:rPr lang="en-US" altLang="zh-TW" dirty="0"/>
              <a:t>).</a:t>
            </a:r>
            <a:endParaRPr lang="zh-TW" altLang="en-US"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50748" y="878566"/>
            <a:ext cx="6199583" cy="429530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5236149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78681" y="274638"/>
            <a:ext cx="8547463" cy="1143000"/>
          </a:xfrm>
        </p:spPr>
        <p:txBody>
          <a:bodyPr/>
          <a:lstStyle/>
          <a:p>
            <a:r>
              <a:rPr lang="en-US" altLang="zh-TW" dirty="0" smtClean="0"/>
              <a:t>Improved Dynamic </a:t>
            </a:r>
            <a:r>
              <a:rPr lang="en-US" altLang="zh-TW" dirty="0"/>
              <a:t>Programming</a:t>
            </a:r>
            <a:endParaRPr lang="zh-TW" altLang="en-US" dirty="0"/>
          </a:p>
        </p:txBody>
      </p:sp>
      <p:sp>
        <p:nvSpPr>
          <p:cNvPr id="3" name="內容版面配置區 2"/>
          <p:cNvSpPr>
            <a:spLocks noGrp="1"/>
          </p:cNvSpPr>
          <p:nvPr>
            <p:ph idx="1"/>
          </p:nvPr>
        </p:nvSpPr>
        <p:spPr/>
        <p:txBody>
          <a:bodyPr/>
          <a:lstStyle/>
          <a:p>
            <a:endParaRPr lang="en-US" altLang="zh-TW" dirty="0" smtClean="0"/>
          </a:p>
          <a:p>
            <a:endParaRPr lang="en-US" altLang="zh-TW" dirty="0"/>
          </a:p>
          <a:p>
            <a:endParaRPr lang="en-US" altLang="zh-TW" dirty="0" smtClean="0"/>
          </a:p>
          <a:p>
            <a:endParaRPr lang="en-US" altLang="zh-TW" dirty="0"/>
          </a:p>
          <a:p>
            <a:endParaRPr lang="en-US" altLang="zh-TW" dirty="0" smtClean="0"/>
          </a:p>
          <a:p>
            <a:endParaRPr lang="en-US" altLang="zh-TW" dirty="0"/>
          </a:p>
          <a:p>
            <a:r>
              <a:rPr lang="en-US" altLang="zh-TW" dirty="0" smtClean="0"/>
              <a:t>The algorithm DP2-QMA runs in </a:t>
            </a:r>
            <a:r>
              <a:rPr lang="en-US" altLang="zh-TW" i="1" dirty="0" smtClean="0"/>
              <a:t>O</a:t>
            </a:r>
            <a:r>
              <a:rPr lang="en-US" altLang="zh-TW" dirty="0" smtClean="0"/>
              <a:t>(</a:t>
            </a:r>
            <a:r>
              <a:rPr lang="en-US" altLang="zh-TW" i="1" dirty="0" smtClean="0"/>
              <a:t>kn^</a:t>
            </a:r>
            <a:r>
              <a:rPr lang="en-US" altLang="zh-TW" dirty="0" smtClean="0"/>
              <a:t>2</a:t>
            </a:r>
            <a:r>
              <a:rPr lang="en-US" altLang="zh-TW" dirty="0"/>
              <a:t>) time.</a:t>
            </a:r>
            <a:endParaRPr lang="zh-TW" altLang="en-US"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88799" y="1633538"/>
            <a:ext cx="7410450" cy="35909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1723782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Optimal Cuts of Continuous Power Curve</a:t>
            </a:r>
            <a:endParaRPr lang="zh-TW" altLang="en-US" dirty="0"/>
          </a:p>
        </p:txBody>
      </p:sp>
      <p:sp>
        <p:nvSpPr>
          <p:cNvPr id="3" name="內容版面配置區 2"/>
          <p:cNvSpPr>
            <a:spLocks noGrp="1"/>
          </p:cNvSpPr>
          <p:nvPr>
            <p:ph idx="1"/>
          </p:nvPr>
        </p:nvSpPr>
        <p:spPr/>
        <p:txBody>
          <a:bodyPr/>
          <a:lstStyle/>
          <a:p>
            <a:endParaRPr lang="en-US" altLang="zh-TW" dirty="0" smtClean="0"/>
          </a:p>
          <a:p>
            <a:endParaRPr lang="en-US" altLang="zh-TW" dirty="0"/>
          </a:p>
          <a:p>
            <a:endParaRPr lang="en-US" altLang="zh-TW" dirty="0" smtClean="0"/>
          </a:p>
          <a:p>
            <a:endParaRPr lang="en-US" altLang="zh-TW" dirty="0"/>
          </a:p>
          <a:p>
            <a:endParaRPr lang="en-US" altLang="zh-TW" dirty="0" smtClean="0"/>
          </a:p>
          <a:p>
            <a:endParaRPr lang="en-US" altLang="zh-TW" dirty="0"/>
          </a:p>
          <a:p>
            <a:pPr>
              <a:spcBef>
                <a:spcPts val="0"/>
              </a:spcBef>
            </a:pPr>
            <a:r>
              <a:rPr lang="en-US" altLang="zh-TW" sz="2800" dirty="0" smtClean="0"/>
              <a:t>If </a:t>
            </a:r>
            <a:r>
              <a:rPr lang="en-US" altLang="zh-TW" sz="2800" i="1" dirty="0" smtClean="0"/>
              <a:t>x</a:t>
            </a:r>
            <a:r>
              <a:rPr lang="en-US" altLang="zh-TW" sz="2800" baseline="-25000" dirty="0" smtClean="0"/>
              <a:t>1</a:t>
            </a:r>
            <a:r>
              <a:rPr lang="en-US" altLang="zh-TW" sz="2800" i="1" dirty="0" smtClean="0"/>
              <a:t>, z, x</a:t>
            </a:r>
            <a:r>
              <a:rPr lang="en-US" altLang="zh-TW" sz="2800" baseline="-25000" dirty="0" smtClean="0"/>
              <a:t>2</a:t>
            </a:r>
            <a:r>
              <a:rPr lang="en-US" altLang="zh-TW" sz="2800" dirty="0" smtClean="0"/>
              <a:t> </a:t>
            </a:r>
            <a:r>
              <a:rPr lang="en-US" altLang="zh-TW" sz="2800" dirty="0"/>
              <a:t>are 3 consecutive cuts </a:t>
            </a:r>
            <a:r>
              <a:rPr lang="en-US" altLang="zh-TW" sz="2800" dirty="0" smtClean="0"/>
              <a:t>and </a:t>
            </a:r>
            <a:r>
              <a:rPr lang="en-US" altLang="zh-TW" sz="2800" i="1" dirty="0" smtClean="0"/>
              <a:t>z </a:t>
            </a:r>
            <a:r>
              <a:rPr lang="en-US" altLang="zh-TW" sz="2800" dirty="0"/>
              <a:t>is an optimal cut between the cuts </a:t>
            </a:r>
            <a:r>
              <a:rPr lang="en-US" altLang="zh-TW" sz="2800" i="1" dirty="0"/>
              <a:t>x</a:t>
            </a:r>
            <a:r>
              <a:rPr lang="en-US" altLang="zh-TW" sz="2800" dirty="0"/>
              <a:t>1 and </a:t>
            </a:r>
            <a:r>
              <a:rPr lang="en-US" altLang="zh-TW" sz="2800" i="1" dirty="0"/>
              <a:t>x</a:t>
            </a:r>
            <a:r>
              <a:rPr lang="en-US" altLang="zh-TW" sz="2800" dirty="0"/>
              <a:t>2, then the </a:t>
            </a:r>
            <a:r>
              <a:rPr lang="en-US" altLang="zh-TW" sz="2800" i="1" dirty="0"/>
              <a:t>f′</a:t>
            </a:r>
            <a:r>
              <a:rPr lang="en-US" altLang="zh-TW" sz="2800" dirty="0"/>
              <a:t>(</a:t>
            </a:r>
            <a:r>
              <a:rPr lang="en-US" altLang="zh-TW" sz="2800" i="1" dirty="0"/>
              <a:t>z</a:t>
            </a:r>
            <a:r>
              <a:rPr lang="en-US" altLang="zh-TW" sz="2800" dirty="0"/>
              <a:t>) must </a:t>
            </a:r>
            <a:r>
              <a:rPr lang="en-US" altLang="zh-TW" sz="2800" dirty="0" smtClean="0"/>
              <a:t>be equal </a:t>
            </a:r>
            <a:r>
              <a:rPr lang="en-US" altLang="zh-TW" sz="2800" dirty="0"/>
              <a:t>to the slope of </a:t>
            </a:r>
            <a:r>
              <a:rPr lang="en-US" altLang="zh-TW" sz="2800" i="1" dirty="0"/>
              <a:t>AB</a:t>
            </a:r>
            <a:r>
              <a:rPr lang="en-US" altLang="zh-TW" sz="2800" dirty="0"/>
              <a:t>.</a:t>
            </a: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31640" y="1412776"/>
            <a:ext cx="6248400" cy="35685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3239548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Continuous Algorithm</a:t>
            </a:r>
            <a:endParaRPr lang="zh-TW" altLang="en-US" dirty="0"/>
          </a:p>
        </p:txBody>
      </p:sp>
      <p:sp>
        <p:nvSpPr>
          <p:cNvPr id="3" name="內容版面配置區 2"/>
          <p:cNvSpPr>
            <a:spLocks noGrp="1"/>
          </p:cNvSpPr>
          <p:nvPr>
            <p:ph idx="1"/>
          </p:nvPr>
        </p:nvSpPr>
        <p:spPr/>
        <p:txBody>
          <a:bodyPr/>
          <a:lstStyle/>
          <a:p>
            <a:endParaRPr lang="en-US" altLang="zh-TW" sz="2800" dirty="0" smtClean="0"/>
          </a:p>
          <a:p>
            <a:endParaRPr lang="en-US" altLang="zh-TW" sz="2800" dirty="0"/>
          </a:p>
          <a:p>
            <a:endParaRPr lang="en-US" altLang="zh-TW" sz="2800" dirty="0" smtClean="0"/>
          </a:p>
          <a:p>
            <a:endParaRPr lang="en-US" altLang="zh-TW" sz="2800" dirty="0"/>
          </a:p>
          <a:p>
            <a:endParaRPr lang="en-US" altLang="zh-TW" sz="2800" dirty="0" smtClean="0"/>
          </a:p>
          <a:p>
            <a:endParaRPr lang="en-US" altLang="zh-TW" sz="2800" dirty="0"/>
          </a:p>
          <a:p>
            <a:endParaRPr lang="en-US" altLang="zh-TW" sz="2800" dirty="0" smtClean="0"/>
          </a:p>
          <a:p>
            <a:endParaRPr lang="en-US" altLang="zh-TW" sz="2000" dirty="0" smtClean="0"/>
          </a:p>
          <a:p>
            <a:endParaRPr lang="en-US" altLang="zh-TW" sz="2000" dirty="0" smtClean="0"/>
          </a:p>
          <a:p>
            <a:r>
              <a:rPr lang="en-US" altLang="zh-TW" sz="2000" dirty="0" smtClean="0"/>
              <a:t>This algorithm runs in </a:t>
            </a:r>
            <a:r>
              <a:rPr lang="en-US" altLang="zh-TW" sz="2000" i="1" dirty="0" smtClean="0"/>
              <a:t>O</a:t>
            </a:r>
            <a:r>
              <a:rPr lang="en-US" altLang="zh-TW" sz="2000" dirty="0" smtClean="0"/>
              <a:t>(</a:t>
            </a:r>
            <a:r>
              <a:rPr lang="en-US" altLang="zh-TW" sz="2000" i="1" dirty="0" smtClean="0"/>
              <a:t>k </a:t>
            </a:r>
            <a:r>
              <a:rPr lang="en-US" altLang="zh-TW" sz="2000" dirty="0" smtClean="0"/>
              <a:t>log^2 </a:t>
            </a:r>
            <a:r>
              <a:rPr lang="en-US" altLang="zh-TW" sz="2000" i="1" dirty="0" smtClean="0"/>
              <a:t>n</a:t>
            </a:r>
            <a:r>
              <a:rPr lang="en-US" altLang="zh-TW" sz="2000" dirty="0" smtClean="0"/>
              <a:t>) time.</a:t>
            </a:r>
            <a:endParaRPr lang="zh-TW" altLang="en-US" sz="2000"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24499" y="1344196"/>
            <a:ext cx="7362825" cy="4533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800576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Enclosing Slopes</a:t>
            </a:r>
            <a:endParaRPr lang="zh-TW" altLang="en-US" dirty="0"/>
          </a:p>
        </p:txBody>
      </p:sp>
      <p:sp>
        <p:nvSpPr>
          <p:cNvPr id="3" name="內容版面配置區 2"/>
          <p:cNvSpPr>
            <a:spLocks noGrp="1"/>
          </p:cNvSpPr>
          <p:nvPr>
            <p:ph idx="1"/>
          </p:nvPr>
        </p:nvSpPr>
        <p:spPr/>
        <p:txBody>
          <a:bodyPr/>
          <a:lstStyle/>
          <a:p>
            <a:endParaRPr lang="en-US" altLang="zh-TW" dirty="0" smtClean="0"/>
          </a:p>
          <a:p>
            <a:endParaRPr lang="en-US" altLang="zh-TW" dirty="0"/>
          </a:p>
          <a:p>
            <a:endParaRPr lang="en-US" altLang="zh-TW" dirty="0" smtClean="0"/>
          </a:p>
          <a:p>
            <a:endParaRPr lang="en-US" altLang="zh-TW" dirty="0"/>
          </a:p>
          <a:p>
            <a:endParaRPr lang="en-US" altLang="zh-TW" dirty="0" smtClean="0"/>
          </a:p>
          <a:p>
            <a:r>
              <a:rPr lang="en-US" altLang="zh-TW" dirty="0" smtClean="0"/>
              <a:t>The </a:t>
            </a:r>
            <a:r>
              <a:rPr lang="en-US" altLang="zh-TW" dirty="0"/>
              <a:t>enclosing slopes of the point </a:t>
            </a:r>
            <a:r>
              <a:rPr lang="en-US" altLang="zh-TW" i="1" dirty="0"/>
              <a:t>C </a:t>
            </a:r>
            <a:r>
              <a:rPr lang="en-US" altLang="zh-TW" dirty="0"/>
              <a:t>is </a:t>
            </a:r>
            <a:r>
              <a:rPr lang="en-US" altLang="zh-TW" dirty="0" smtClean="0"/>
              <a:t>the slope </a:t>
            </a:r>
            <a:r>
              <a:rPr lang="en-US" altLang="zh-TW" dirty="0"/>
              <a:t>of the segment </a:t>
            </a:r>
            <a:r>
              <a:rPr lang="en-US" altLang="zh-TW" i="1" dirty="0"/>
              <a:t>AC </a:t>
            </a:r>
            <a:r>
              <a:rPr lang="en-US" altLang="zh-TW" dirty="0"/>
              <a:t>and the slope of the segment </a:t>
            </a:r>
            <a:r>
              <a:rPr lang="en-US" altLang="zh-TW" i="1" dirty="0"/>
              <a:t>BC</a:t>
            </a:r>
            <a:r>
              <a:rPr lang="en-US" altLang="zh-TW" dirty="0"/>
              <a:t>.</a:t>
            </a:r>
            <a:endParaRPr lang="zh-TW" altLang="en-US" dirty="0"/>
          </a:p>
        </p:txBody>
      </p:sp>
      <p:pic>
        <p:nvPicPr>
          <p:cNvPr id="10243"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25486" y="1441242"/>
            <a:ext cx="3936274" cy="30683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1011510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Enclosing Slopes Algorithm</a:t>
            </a:r>
            <a:endParaRPr lang="zh-TW" altLang="en-US" dirty="0"/>
          </a:p>
        </p:txBody>
      </p:sp>
      <p:sp>
        <p:nvSpPr>
          <p:cNvPr id="3" name="內容版面配置區 2"/>
          <p:cNvSpPr>
            <a:spLocks noGrp="1"/>
          </p:cNvSpPr>
          <p:nvPr>
            <p:ph idx="1"/>
          </p:nvPr>
        </p:nvSpPr>
        <p:spPr/>
        <p:txBody>
          <a:bodyPr/>
          <a:lstStyle/>
          <a:p>
            <a:endParaRPr lang="en-US" altLang="zh-TW" dirty="0" smtClean="0"/>
          </a:p>
          <a:p>
            <a:endParaRPr lang="en-US" altLang="zh-TW" dirty="0"/>
          </a:p>
          <a:p>
            <a:endParaRPr lang="en-US" altLang="zh-TW" dirty="0" smtClean="0"/>
          </a:p>
          <a:p>
            <a:endParaRPr lang="en-US" altLang="zh-TW" dirty="0"/>
          </a:p>
          <a:p>
            <a:endParaRPr lang="en-US" altLang="zh-TW" dirty="0" smtClean="0"/>
          </a:p>
          <a:p>
            <a:endParaRPr lang="en-US" altLang="zh-TW" dirty="0"/>
          </a:p>
          <a:p>
            <a:pPr>
              <a:spcBef>
                <a:spcPts val="600"/>
              </a:spcBef>
            </a:pPr>
            <a:r>
              <a:rPr lang="en-US" altLang="zh-TW" dirty="0" smtClean="0"/>
              <a:t>Algorithm DC-QMA runs in </a:t>
            </a:r>
            <a:r>
              <a:rPr lang="en-US" altLang="zh-TW" i="1" dirty="0" smtClean="0"/>
              <a:t>O</a:t>
            </a:r>
            <a:r>
              <a:rPr lang="en-US" altLang="zh-TW" dirty="0" smtClean="0"/>
              <a:t>(</a:t>
            </a:r>
            <a:r>
              <a:rPr lang="en-US" altLang="zh-TW" i="1" dirty="0" smtClean="0"/>
              <a:t>k </a:t>
            </a:r>
            <a:r>
              <a:rPr lang="en-US" altLang="zh-TW" i="1" dirty="0" err="1" smtClean="0"/>
              <a:t>n</a:t>
            </a:r>
            <a:r>
              <a:rPr lang="en-US" altLang="zh-TW" dirty="0" err="1" smtClean="0"/>
              <a:t>log</a:t>
            </a:r>
            <a:r>
              <a:rPr lang="en-US" altLang="zh-TW" dirty="0" smtClean="0"/>
              <a:t> </a:t>
            </a:r>
            <a:r>
              <a:rPr lang="en-US" altLang="zh-TW" i="1" dirty="0"/>
              <a:t>n</a:t>
            </a:r>
            <a:r>
              <a:rPr lang="en-US" altLang="zh-TW" dirty="0"/>
              <a:t>) </a:t>
            </a:r>
            <a:r>
              <a:rPr lang="en-US" altLang="zh-TW" dirty="0" smtClean="0"/>
              <a:t>time.</a:t>
            </a:r>
            <a:endParaRPr lang="zh-TW" altLang="en-US" dirty="0"/>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201783" y="1277547"/>
            <a:ext cx="6775268" cy="39067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1530016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Linear Time Heuristic</a:t>
            </a:r>
            <a:endParaRPr lang="zh-TW" altLang="en-US" dirty="0"/>
          </a:p>
        </p:txBody>
      </p:sp>
      <p:sp>
        <p:nvSpPr>
          <p:cNvPr id="3" name="內容版面配置區 2"/>
          <p:cNvSpPr>
            <a:spLocks noGrp="1"/>
          </p:cNvSpPr>
          <p:nvPr>
            <p:ph idx="1"/>
          </p:nvPr>
        </p:nvSpPr>
        <p:spPr/>
        <p:txBody>
          <a:bodyPr/>
          <a:lstStyle/>
          <a:p>
            <a:r>
              <a:rPr lang="en-US" altLang="zh-TW" dirty="0"/>
              <a:t>We observed </a:t>
            </a:r>
            <a:r>
              <a:rPr lang="en-US" altLang="zh-TW" dirty="0" smtClean="0"/>
              <a:t>that:</a:t>
            </a:r>
          </a:p>
          <a:p>
            <a:pPr marL="457200" lvl="1" indent="0">
              <a:buNone/>
            </a:pPr>
            <a:r>
              <a:rPr lang="en-US" altLang="zh-TW" dirty="0"/>
              <a:t>Φ</a:t>
            </a:r>
            <a:r>
              <a:rPr lang="en-US" altLang="zh-TW" baseline="30000" dirty="0"/>
              <a:t>+</a:t>
            </a:r>
            <a:r>
              <a:rPr lang="en-US" altLang="zh-TW" dirty="0"/>
              <a:t>(</a:t>
            </a:r>
            <a:r>
              <a:rPr lang="en-US" altLang="zh-TW" i="1" dirty="0"/>
              <a:t>k, n</a:t>
            </a:r>
            <a:r>
              <a:rPr lang="en-US" altLang="zh-TW" dirty="0"/>
              <a:t>) is a convex function of </a:t>
            </a:r>
            <a:r>
              <a:rPr lang="en-US" altLang="zh-TW" i="1" dirty="0"/>
              <a:t>n</a:t>
            </a:r>
            <a:r>
              <a:rPr lang="en-US" altLang="zh-TW" dirty="0"/>
              <a:t>, Θ</a:t>
            </a:r>
            <a:r>
              <a:rPr lang="en-US" altLang="zh-TW" baseline="30000" dirty="0"/>
              <a:t>+</a:t>
            </a:r>
            <a:r>
              <a:rPr lang="en-US" altLang="zh-TW" dirty="0"/>
              <a:t>(</a:t>
            </a:r>
            <a:r>
              <a:rPr lang="en-US" altLang="zh-TW" i="1" dirty="0"/>
              <a:t>k, n</a:t>
            </a:r>
            <a:r>
              <a:rPr lang="en-US" altLang="zh-TW" dirty="0"/>
              <a:t>) is monotonic </a:t>
            </a:r>
            <a:r>
              <a:rPr lang="en-US" altLang="zh-TW" dirty="0" smtClean="0"/>
              <a:t>in </a:t>
            </a:r>
            <a:r>
              <a:rPr lang="en-US" altLang="zh-TW" i="1" dirty="0" smtClean="0"/>
              <a:t>n</a:t>
            </a:r>
            <a:r>
              <a:rPr lang="en-US" altLang="zh-TW" dirty="0"/>
              <a:t>, and Θ</a:t>
            </a:r>
            <a:r>
              <a:rPr lang="en-US" altLang="zh-TW" baseline="30000" dirty="0"/>
              <a:t>+</a:t>
            </a:r>
            <a:r>
              <a:rPr lang="en-US" altLang="zh-TW" dirty="0"/>
              <a:t>(</a:t>
            </a:r>
            <a:r>
              <a:rPr lang="en-US" altLang="zh-TW" i="1" dirty="0"/>
              <a:t>k, </a:t>
            </a:r>
            <a:r>
              <a:rPr lang="en-US" altLang="zh-TW" i="1" dirty="0" err="1"/>
              <a:t>i</a:t>
            </a:r>
            <a:r>
              <a:rPr lang="en-US" altLang="zh-TW" dirty="0"/>
              <a:t>) </a:t>
            </a:r>
            <a:r>
              <a:rPr lang="en-US" altLang="zh-TW" i="1" dirty="0"/>
              <a:t>≥ </a:t>
            </a:r>
            <a:r>
              <a:rPr lang="en-US" altLang="zh-TW" dirty="0"/>
              <a:t>Θ</a:t>
            </a:r>
            <a:r>
              <a:rPr lang="en-US" altLang="zh-TW" baseline="30000" dirty="0"/>
              <a:t>+</a:t>
            </a:r>
            <a:r>
              <a:rPr lang="en-US" altLang="zh-TW" dirty="0"/>
              <a:t>(</a:t>
            </a:r>
            <a:r>
              <a:rPr lang="en-US" altLang="zh-TW" i="1" dirty="0"/>
              <a:t>k, j</a:t>
            </a:r>
            <a:r>
              <a:rPr lang="en-US" altLang="zh-TW" dirty="0"/>
              <a:t>) if </a:t>
            </a:r>
            <a:r>
              <a:rPr lang="en-US" altLang="zh-TW" i="1" dirty="0" err="1"/>
              <a:t>i</a:t>
            </a:r>
            <a:r>
              <a:rPr lang="en-US" altLang="zh-TW" i="1" dirty="0"/>
              <a:t> &gt; j</a:t>
            </a:r>
            <a:r>
              <a:rPr lang="en-US" altLang="zh-TW" dirty="0"/>
              <a:t>.</a:t>
            </a:r>
            <a:endParaRPr lang="en-US" altLang="zh-TW" dirty="0" smtClean="0"/>
          </a:p>
          <a:p>
            <a:r>
              <a:rPr lang="en-US" altLang="zh-TW" dirty="0" smtClean="0"/>
              <a:t>If the above claim is true, then we have an </a:t>
            </a:r>
            <a:r>
              <a:rPr lang="en-US" altLang="zh-TW" i="1" dirty="0"/>
              <a:t>O</a:t>
            </a:r>
            <a:r>
              <a:rPr lang="en-US" altLang="zh-TW" dirty="0"/>
              <a:t>(</a:t>
            </a:r>
            <a:r>
              <a:rPr lang="en-US" altLang="zh-TW" i="1" dirty="0"/>
              <a:t>k </a:t>
            </a:r>
            <a:r>
              <a:rPr lang="en-US" altLang="zh-TW" i="1" dirty="0" smtClean="0"/>
              <a:t>n</a:t>
            </a:r>
            <a:r>
              <a:rPr lang="en-US" altLang="zh-TW" dirty="0" smtClean="0"/>
              <a:t>) time algorithm.</a:t>
            </a:r>
            <a:endParaRPr lang="zh-TW" altLang="en-US" dirty="0"/>
          </a:p>
        </p:txBody>
      </p:sp>
    </p:spTree>
    <p:extLst>
      <p:ext uri="{BB962C8B-B14F-4D97-AF65-F5344CB8AC3E}">
        <p14:creationId xmlns:p14="http://schemas.microsoft.com/office/powerpoint/2010/main" xmlns="" val="38440040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A Linear </a:t>
            </a:r>
            <a:r>
              <a:rPr lang="en-US" altLang="zh-TW" dirty="0"/>
              <a:t>Time </a:t>
            </a:r>
            <a:r>
              <a:rPr lang="en-US" altLang="zh-TW" dirty="0" smtClean="0"/>
              <a:t>Heuristic</a:t>
            </a:r>
            <a:endParaRPr lang="zh-TW" altLang="en-US" dirty="0"/>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58862" y="1511559"/>
            <a:ext cx="7372350" cy="4476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4987441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Numerical Experiment</a:t>
            </a:r>
            <a:endParaRPr lang="zh-TW" altLang="en-US" dirty="0"/>
          </a:p>
        </p:txBody>
      </p:sp>
      <p:sp>
        <p:nvSpPr>
          <p:cNvPr id="3" name="內容版面配置區 2"/>
          <p:cNvSpPr>
            <a:spLocks noGrp="1"/>
          </p:cNvSpPr>
          <p:nvPr>
            <p:ph idx="1"/>
          </p:nvPr>
        </p:nvSpPr>
        <p:spPr/>
        <p:txBody>
          <a:bodyPr/>
          <a:lstStyle/>
          <a:p>
            <a:r>
              <a:rPr lang="en-US" altLang="zh-TW" dirty="0" smtClean="0"/>
              <a:t>Points sampled from the function</a:t>
            </a:r>
          </a:p>
          <a:p>
            <a:endParaRPr lang="en-US" altLang="zh-TW" dirty="0"/>
          </a:p>
          <a:p>
            <a:r>
              <a:rPr lang="en-US" altLang="zh-TW" dirty="0" smtClean="0"/>
              <a:t>Computer environment:</a:t>
            </a:r>
          </a:p>
          <a:p>
            <a:pPr lvl="1"/>
            <a:r>
              <a:rPr lang="en-US" altLang="zh-TW" dirty="0" smtClean="0"/>
              <a:t>Pentium Xeon </a:t>
            </a:r>
            <a:r>
              <a:rPr lang="en-US" altLang="zh-TW" dirty="0"/>
              <a:t>E5630 2.53G with 70G </a:t>
            </a:r>
            <a:r>
              <a:rPr lang="en-US" altLang="zh-TW" dirty="0" smtClean="0"/>
              <a:t>memory.</a:t>
            </a:r>
          </a:p>
          <a:p>
            <a:pPr lvl="1"/>
            <a:r>
              <a:rPr lang="en-US" altLang="zh-TW" dirty="0" smtClean="0"/>
              <a:t>GCC v4.6.1</a:t>
            </a:r>
          </a:p>
          <a:p>
            <a:pPr lvl="1"/>
            <a:r>
              <a:rPr lang="en-US" altLang="zh-TW" dirty="0" smtClean="0"/>
              <a:t>Linux OS.</a:t>
            </a:r>
            <a:endParaRPr lang="zh-TW" altLang="en-US" dirty="0"/>
          </a:p>
        </p:txBody>
      </p:sp>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771800" y="2250584"/>
            <a:ext cx="3105150" cy="371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474282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Running Time – Fixed k</a:t>
            </a:r>
            <a:endParaRPr lang="zh-TW" altLang="en-US" dirty="0"/>
          </a:p>
        </p:txBody>
      </p:sp>
      <p:pic>
        <p:nvPicPr>
          <p:cNvPr id="5" name="內容版面配置區 4"/>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115616" y="1484784"/>
            <a:ext cx="6336704" cy="5335026"/>
          </a:xfrm>
        </p:spPr>
      </p:pic>
    </p:spTree>
    <p:extLst>
      <p:ext uri="{BB962C8B-B14F-4D97-AF65-F5344CB8AC3E}">
        <p14:creationId xmlns:p14="http://schemas.microsoft.com/office/powerpoint/2010/main" xmlns="" val="11677537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Running </a:t>
            </a:r>
            <a:r>
              <a:rPr lang="en-US" altLang="zh-TW" dirty="0" smtClean="0"/>
              <a:t>Time – Fixed n</a:t>
            </a:r>
            <a:endParaRPr lang="zh-TW" altLang="en-US" dirty="0"/>
          </a:p>
        </p:txBody>
      </p:sp>
      <p:pic>
        <p:nvPicPr>
          <p:cNvPr id="4" name="內容版面配置區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7664" y="1412776"/>
            <a:ext cx="6655364" cy="5256584"/>
          </a:xfrm>
        </p:spPr>
      </p:pic>
    </p:spTree>
    <p:extLst>
      <p:ext uri="{BB962C8B-B14F-4D97-AF65-F5344CB8AC3E}">
        <p14:creationId xmlns:p14="http://schemas.microsoft.com/office/powerpoint/2010/main" xmlns="" val="4949902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l="11980" t="7500" r="17188" b="8333"/>
          <a:stretch>
            <a:fillRect/>
          </a:stretch>
        </p:blipFill>
        <p:spPr bwMode="auto">
          <a:xfrm>
            <a:off x="-36512" y="14288"/>
            <a:ext cx="9215437" cy="6843712"/>
          </a:xfrm>
          <a:prstGeom prst="rect">
            <a:avLst/>
          </a:prstGeom>
          <a:noFill/>
          <a:ln w="9525">
            <a:noFill/>
            <a:miter lim="800000"/>
            <a:headEnd/>
            <a:tailEnd/>
          </a:ln>
        </p:spPr>
      </p:pic>
      <p:sp>
        <p:nvSpPr>
          <p:cNvPr id="5" name="文字方塊 4"/>
          <p:cNvSpPr txBox="1"/>
          <p:nvPr/>
        </p:nvSpPr>
        <p:spPr>
          <a:xfrm>
            <a:off x="1619672" y="2060848"/>
            <a:ext cx="1359155" cy="369332"/>
          </a:xfrm>
          <a:prstGeom prst="rect">
            <a:avLst/>
          </a:prstGeom>
          <a:noFill/>
        </p:spPr>
        <p:txBody>
          <a:bodyPr wrap="none" rtlCol="0">
            <a:spAutoFit/>
          </a:bodyPr>
          <a:lstStyle/>
          <a:p>
            <a:r>
              <a:rPr lang="en-US" altLang="zh-TW" dirty="0" smtClean="0">
                <a:solidFill>
                  <a:srgbClr val="FF0000"/>
                </a:solidFill>
                <a:effectLst>
                  <a:outerShdw blurRad="38100" dist="38100" dir="2700000" algn="tl">
                    <a:srgbClr val="000000">
                      <a:alpha val="43137"/>
                    </a:srgbClr>
                  </a:outerShdw>
                </a:effectLst>
              </a:rPr>
              <a:t>Asia Cement</a:t>
            </a:r>
            <a:endParaRPr lang="zh-TW" altLang="en-US" dirty="0">
              <a:solidFill>
                <a:srgbClr val="FF0000"/>
              </a:solidFill>
              <a:effectLst>
                <a:outerShdw blurRad="38100" dist="38100" dir="2700000" algn="tl">
                  <a:srgbClr val="000000">
                    <a:alpha val="43137"/>
                  </a:srgbClr>
                </a:outerShdw>
              </a:effectLst>
            </a:endParaRPr>
          </a:p>
        </p:txBody>
      </p:sp>
      <p:sp>
        <p:nvSpPr>
          <p:cNvPr id="6" name="投影片編號版面配置區 5"/>
          <p:cNvSpPr>
            <a:spLocks noGrp="1"/>
          </p:cNvSpPr>
          <p:nvPr>
            <p:ph type="sldNum" sz="quarter" idx="11"/>
          </p:nvPr>
        </p:nvSpPr>
        <p:spPr/>
        <p:txBody>
          <a:bodyPr/>
          <a:lstStyle/>
          <a:p>
            <a:fld id="{823D02ED-3142-49AC-9DCB-7D51C238A0B8}" type="slidenum">
              <a:rPr lang="en-US" altLang="zh-TW" smtClean="0"/>
              <a:pPr/>
              <a:t>25</a:t>
            </a:fld>
            <a:endParaRPr lang="en-US" altLang="zh-TW"/>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Real-time Credit Rating</a:t>
            </a:r>
            <a:endParaRPr lang="zh-TW" altLang="en-US" dirty="0"/>
          </a:p>
        </p:txBody>
      </p:sp>
      <p:sp>
        <p:nvSpPr>
          <p:cNvPr id="3" name="內容版面配置區 2"/>
          <p:cNvSpPr>
            <a:spLocks noGrp="1"/>
          </p:cNvSpPr>
          <p:nvPr>
            <p:ph idx="1"/>
          </p:nvPr>
        </p:nvSpPr>
        <p:spPr/>
        <p:txBody>
          <a:bodyPr/>
          <a:lstStyle/>
          <a:p>
            <a:pPr>
              <a:spcBef>
                <a:spcPts val="0"/>
              </a:spcBef>
            </a:pPr>
            <a:r>
              <a:rPr lang="en-US" altLang="zh-TW" dirty="0" smtClean="0"/>
              <a:t>Early warning of companies getting close to default</a:t>
            </a:r>
          </a:p>
          <a:p>
            <a:pPr lvl="1">
              <a:spcBef>
                <a:spcPts val="0"/>
              </a:spcBef>
            </a:pPr>
            <a:r>
              <a:rPr lang="en-US" altLang="zh-TW" dirty="0" smtClean="0"/>
              <a:t>Using real-time market data</a:t>
            </a:r>
          </a:p>
          <a:p>
            <a:pPr lvl="1">
              <a:spcBef>
                <a:spcPts val="0"/>
              </a:spcBef>
            </a:pPr>
            <a:r>
              <a:rPr lang="en-US" altLang="zh-TW" dirty="0" smtClean="0"/>
              <a:t>Testing effectiveness and efficiency of subsets of variables</a:t>
            </a:r>
          </a:p>
          <a:p>
            <a:endParaRPr lang="zh-TW" altLang="en-US" dirty="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26</a:t>
            </a:fld>
            <a:endParaRPr lang="en-US" altLang="zh-TW"/>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3589020" y="2903220"/>
            <a:ext cx="5120640" cy="1554798"/>
          </a:xfrm>
        </p:spPr>
        <p:txBody>
          <a:bodyPr/>
          <a:lstStyle/>
          <a:p>
            <a:r>
              <a:rPr lang="en-US" altLang="zh-TW" b="1" dirty="0" smtClean="0"/>
              <a:t>Computing Risk Measure</a:t>
            </a:r>
            <a:endParaRPr lang="zh-TW" altLang="en-US" b="1" dirty="0"/>
          </a:p>
        </p:txBody>
      </p:sp>
      <p:sp>
        <p:nvSpPr>
          <p:cNvPr id="4" name="投影片編號版面配置區 3"/>
          <p:cNvSpPr>
            <a:spLocks noGrp="1"/>
          </p:cNvSpPr>
          <p:nvPr>
            <p:ph type="sldNum" sz="quarter" idx="4294967295"/>
          </p:nvPr>
        </p:nvSpPr>
        <p:spPr>
          <a:xfrm>
            <a:off x="8280400" y="6245225"/>
            <a:ext cx="863600" cy="476250"/>
          </a:xfrm>
        </p:spPr>
        <p:txBody>
          <a:bodyPr/>
          <a:lstStyle/>
          <a:p>
            <a:fld id="{823D02ED-3142-49AC-9DCB-7D51C238A0B8}" type="slidenum">
              <a:rPr lang="en-US" altLang="zh-TW" smtClean="0"/>
              <a:pPr/>
              <a:t>27</a:t>
            </a:fld>
            <a:endParaRPr lang="en-US" altLang="zh-TW"/>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E59E1EBF-6449-46B8-A8E0-55B1AB953527}" type="slidenum">
              <a:rPr lang="en-US" altLang="zh-TW"/>
              <a:pPr/>
              <a:t>28</a:t>
            </a:fld>
            <a:endParaRPr lang="en-US" altLang="zh-TW"/>
          </a:p>
        </p:txBody>
      </p:sp>
      <p:sp>
        <p:nvSpPr>
          <p:cNvPr id="18434" name="Rectangle 2"/>
          <p:cNvSpPr>
            <a:spLocks noGrp="1" noChangeArrowheads="1"/>
          </p:cNvSpPr>
          <p:nvPr>
            <p:ph type="title"/>
          </p:nvPr>
        </p:nvSpPr>
        <p:spPr/>
        <p:txBody>
          <a:bodyPr/>
          <a:lstStyle/>
          <a:p>
            <a:r>
              <a:rPr lang="en-US" altLang="zh-TW"/>
              <a:t>Value at Risk (VaR)</a:t>
            </a:r>
          </a:p>
        </p:txBody>
      </p:sp>
      <p:sp>
        <p:nvSpPr>
          <p:cNvPr id="18435" name="Rectangle 3"/>
          <p:cNvSpPr>
            <a:spLocks noGrp="1" noChangeArrowheads="1"/>
          </p:cNvSpPr>
          <p:nvPr>
            <p:ph type="body" idx="1"/>
          </p:nvPr>
        </p:nvSpPr>
        <p:spPr/>
        <p:txBody>
          <a:bodyPr/>
          <a:lstStyle/>
          <a:p>
            <a:pPr>
              <a:lnSpc>
                <a:spcPct val="80000"/>
              </a:lnSpc>
            </a:pPr>
            <a:r>
              <a:rPr lang="en-US" altLang="zh-TW" sz="1900"/>
              <a:t>Early VaR involved along two parallel lines:</a:t>
            </a:r>
          </a:p>
          <a:p>
            <a:pPr lvl="1">
              <a:lnSpc>
                <a:spcPct val="80000"/>
              </a:lnSpc>
            </a:pPr>
            <a:r>
              <a:rPr lang="en-US" altLang="zh-TW" sz="2000"/>
              <a:t>portfolio theory</a:t>
            </a:r>
          </a:p>
          <a:p>
            <a:pPr lvl="1">
              <a:lnSpc>
                <a:spcPct val="80000"/>
              </a:lnSpc>
            </a:pPr>
            <a:r>
              <a:rPr lang="en-US" altLang="zh-TW" sz="2000"/>
              <a:t>capital adequacy computations</a:t>
            </a:r>
          </a:p>
          <a:p>
            <a:pPr>
              <a:lnSpc>
                <a:spcPct val="80000"/>
              </a:lnSpc>
            </a:pPr>
            <a:r>
              <a:rPr lang="en-US" altLang="zh-TW" sz="1900"/>
              <a:t>Hardy (1923) and Hicks (1935) ~ non-mathematical discussion of portfolios</a:t>
            </a:r>
          </a:p>
          <a:p>
            <a:pPr>
              <a:lnSpc>
                <a:spcPct val="80000"/>
              </a:lnSpc>
            </a:pPr>
            <a:r>
              <a:rPr lang="en-US" altLang="zh-TW" sz="1900"/>
              <a:t> Leavens (1945) ~ a quantitative example</a:t>
            </a:r>
          </a:p>
          <a:p>
            <a:pPr lvl="1">
              <a:lnSpc>
                <a:spcPct val="80000"/>
              </a:lnSpc>
            </a:pPr>
            <a:r>
              <a:rPr lang="en-US" altLang="zh-TW" sz="2000"/>
              <a:t>may be the first VaR measure ever published.</a:t>
            </a:r>
          </a:p>
          <a:p>
            <a:pPr>
              <a:lnSpc>
                <a:spcPct val="80000"/>
              </a:lnSpc>
            </a:pPr>
            <a:r>
              <a:rPr lang="en-US" altLang="zh-TW" sz="1900"/>
              <a:t>Markowitz (1952) and Roy (1952) ~ a means of selecting portfolios </a:t>
            </a:r>
          </a:p>
          <a:p>
            <a:pPr lvl="1">
              <a:lnSpc>
                <a:spcPct val="80000"/>
              </a:lnSpc>
            </a:pPr>
            <a:r>
              <a:rPr lang="en-US" altLang="zh-TW" sz="2000"/>
              <a:t>optimize reward for a given level of risk.</a:t>
            </a:r>
          </a:p>
          <a:p>
            <a:pPr>
              <a:lnSpc>
                <a:spcPct val="80000"/>
              </a:lnSpc>
            </a:pPr>
            <a:r>
              <a:rPr lang="en-US" altLang="zh-TW" sz="1900"/>
              <a:t>Dusak (1972) ~ simple VaR measures for futures portfolios</a:t>
            </a:r>
          </a:p>
          <a:p>
            <a:pPr lvl="1">
              <a:lnSpc>
                <a:spcPct val="80000"/>
              </a:lnSpc>
              <a:buFontTx/>
              <a:buNone/>
            </a:pPr>
            <a:endParaRPr lang="en-US" altLang="zh-TW" sz="2000"/>
          </a:p>
          <a:p>
            <a:pPr>
              <a:lnSpc>
                <a:spcPct val="80000"/>
              </a:lnSpc>
            </a:pPr>
            <a:r>
              <a:rPr lang="en-US" altLang="zh-TW" sz="1900"/>
              <a:t>Lietaer (1971)~ a practical VaR measure for foreign exchange risk. </a:t>
            </a:r>
          </a:p>
          <a:p>
            <a:pPr lvl="1">
              <a:lnSpc>
                <a:spcPct val="80000"/>
              </a:lnSpc>
            </a:pPr>
            <a:r>
              <a:rPr lang="en-US" altLang="zh-TW" sz="2000"/>
              <a:t>integrated a VaR measure with a variance of market value VaR metric</a:t>
            </a:r>
          </a:p>
          <a:p>
            <a:pPr>
              <a:lnSpc>
                <a:spcPct val="80000"/>
              </a:lnSpc>
            </a:pPr>
            <a:endParaRPr lang="en-US" altLang="zh-TW" sz="200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D67AA2C5-BB70-442A-AC37-3EA68B3168DF}" type="slidenum">
              <a:rPr lang="en-US" altLang="zh-TW"/>
              <a:pPr/>
              <a:t>29</a:t>
            </a:fld>
            <a:endParaRPr lang="en-US" altLang="zh-TW"/>
          </a:p>
        </p:txBody>
      </p:sp>
      <p:sp>
        <p:nvSpPr>
          <p:cNvPr id="19458" name="Rectangle 2"/>
          <p:cNvSpPr>
            <a:spLocks noGrp="1" noChangeArrowheads="1"/>
          </p:cNvSpPr>
          <p:nvPr>
            <p:ph type="title"/>
          </p:nvPr>
        </p:nvSpPr>
        <p:spPr/>
        <p:txBody>
          <a:bodyPr/>
          <a:lstStyle/>
          <a:p>
            <a:endParaRPr lang="zh-TW" altLang="zh-TW"/>
          </a:p>
        </p:txBody>
      </p:sp>
      <p:sp>
        <p:nvSpPr>
          <p:cNvPr id="19459" name="Rectangle 3"/>
          <p:cNvSpPr>
            <a:spLocks noGrp="1" noChangeArrowheads="1"/>
          </p:cNvSpPr>
          <p:nvPr>
            <p:ph type="body" idx="1"/>
          </p:nvPr>
        </p:nvSpPr>
        <p:spPr/>
        <p:txBody>
          <a:bodyPr/>
          <a:lstStyle/>
          <a:p>
            <a:pPr>
              <a:lnSpc>
                <a:spcPct val="80000"/>
              </a:lnSpc>
            </a:pPr>
            <a:r>
              <a:rPr lang="en-US" altLang="zh-TW" sz="2800"/>
              <a:t>J.P. Morgan (1994)</a:t>
            </a:r>
          </a:p>
          <a:p>
            <a:pPr lvl="1">
              <a:lnSpc>
                <a:spcPct val="80000"/>
              </a:lnSpc>
            </a:pPr>
            <a:r>
              <a:rPr lang="en-US" altLang="zh-TW" sz="2400"/>
              <a:t>Published the extensive development of risk measurement, VaR </a:t>
            </a:r>
          </a:p>
          <a:p>
            <a:pPr lvl="1">
              <a:lnSpc>
                <a:spcPct val="80000"/>
              </a:lnSpc>
            </a:pPr>
            <a:r>
              <a:rPr lang="en-US" altLang="zh-TW" sz="2400"/>
              <a:t>gave free access to estimates of the necessary underlying parameters</a:t>
            </a:r>
          </a:p>
          <a:p>
            <a:pPr lvl="1">
              <a:lnSpc>
                <a:spcPct val="80000"/>
              </a:lnSpc>
              <a:buFontTx/>
              <a:buNone/>
            </a:pPr>
            <a:endParaRPr lang="en-US" altLang="zh-TW" sz="2400"/>
          </a:p>
          <a:p>
            <a:pPr>
              <a:lnSpc>
                <a:spcPct val="80000"/>
              </a:lnSpc>
            </a:pPr>
            <a:r>
              <a:rPr lang="en-US" altLang="zh-TW" sz="2800"/>
              <a:t>U.S. Securities and Exchange Commission (1997)</a:t>
            </a:r>
          </a:p>
          <a:p>
            <a:pPr lvl="1">
              <a:lnSpc>
                <a:spcPct val="80000"/>
              </a:lnSpc>
            </a:pPr>
            <a:r>
              <a:rPr lang="en-US" altLang="zh-TW" sz="2400"/>
              <a:t>Major banks and dealers started to implement the rule that they must disclose quantitative information about their derivatives activities by including VaR information.</a:t>
            </a:r>
          </a:p>
          <a:p>
            <a:pPr>
              <a:lnSpc>
                <a:spcPct val="80000"/>
              </a:lnSpc>
            </a:pPr>
            <a:endParaRPr lang="en-US" altLang="zh-TW" sz="280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4F229A58-06FF-4791-98D5-5EB2BAE2C4EC}" type="slidenum">
              <a:rPr lang="en-US" altLang="zh-TW"/>
              <a:pPr/>
              <a:t>30</a:t>
            </a:fld>
            <a:endParaRPr lang="en-US" altLang="zh-TW"/>
          </a:p>
        </p:txBody>
      </p:sp>
      <p:sp>
        <p:nvSpPr>
          <p:cNvPr id="20482" name="Rectangle 2"/>
          <p:cNvSpPr>
            <a:spLocks noGrp="1" noChangeArrowheads="1"/>
          </p:cNvSpPr>
          <p:nvPr>
            <p:ph type="title"/>
          </p:nvPr>
        </p:nvSpPr>
        <p:spPr/>
        <p:txBody>
          <a:bodyPr/>
          <a:lstStyle/>
          <a:p>
            <a:r>
              <a:rPr lang="en-US" altLang="zh-TW" sz="4000"/>
              <a:t>Tail conditional expectation (TCE)</a:t>
            </a:r>
          </a:p>
        </p:txBody>
      </p:sp>
      <p:sp>
        <p:nvSpPr>
          <p:cNvPr id="20483" name="Rectangle 3"/>
          <p:cNvSpPr>
            <a:spLocks noGrp="1" noChangeArrowheads="1"/>
          </p:cNvSpPr>
          <p:nvPr>
            <p:ph type="body" idx="1"/>
          </p:nvPr>
        </p:nvSpPr>
        <p:spPr/>
        <p:txBody>
          <a:bodyPr/>
          <a:lstStyle/>
          <a:p>
            <a:r>
              <a:rPr lang="en-US" altLang="zh-TW"/>
              <a:t>The tail conditional expectation (</a:t>
            </a:r>
            <a:r>
              <a:rPr lang="en-US" altLang="zh-TW" i="1"/>
              <a:t>TCE</a:t>
            </a:r>
            <a:r>
              <a:rPr lang="en-US" altLang="zh-TW"/>
              <a:t>) is one of several coherent risk measures</a:t>
            </a:r>
          </a:p>
          <a:p>
            <a:pPr lvl="1"/>
            <a:r>
              <a:rPr lang="en-US" altLang="zh-TW"/>
              <a:t>P. Artzner, F. Delbaen, J.-M. Eber, and D. Heath, “Coherent measures of risk,” </a:t>
            </a:r>
            <a:r>
              <a:rPr lang="en-US" altLang="zh-TW" i="1"/>
              <a:t>Mathematical Finance</a:t>
            </a:r>
            <a:r>
              <a:rPr lang="en-US" altLang="zh-TW"/>
              <a:t>, vol. 9, no. 3, pp. 203-228, 1999  </a:t>
            </a:r>
          </a:p>
          <a:p>
            <a:endParaRPr lang="en-US" altLang="zh-TW"/>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4"/>
          <p:cNvSpPr>
            <a:spLocks noGrp="1"/>
          </p:cNvSpPr>
          <p:nvPr>
            <p:ph type="sldNum" sz="quarter" idx="11"/>
          </p:nvPr>
        </p:nvSpPr>
        <p:spPr/>
        <p:txBody>
          <a:bodyPr/>
          <a:lstStyle/>
          <a:p>
            <a:fld id="{5D3C35DD-66B3-4BD5-A321-34CFD4C6733B}" type="slidenum">
              <a:rPr lang="en-US" altLang="zh-TW"/>
              <a:pPr/>
              <a:t>31</a:t>
            </a:fld>
            <a:endParaRPr lang="en-US" altLang="zh-TW"/>
          </a:p>
        </p:txBody>
      </p:sp>
      <p:sp>
        <p:nvSpPr>
          <p:cNvPr id="21506" name="Rectangle 2"/>
          <p:cNvSpPr>
            <a:spLocks noGrp="1" noChangeArrowheads="1"/>
          </p:cNvSpPr>
          <p:nvPr>
            <p:ph type="title"/>
          </p:nvPr>
        </p:nvSpPr>
        <p:spPr/>
        <p:txBody>
          <a:bodyPr/>
          <a:lstStyle/>
          <a:p>
            <a:r>
              <a:rPr lang="en-US" altLang="zh-TW" sz="4000"/>
              <a:t>Definition of Tail Conditional Expectations</a:t>
            </a:r>
          </a:p>
        </p:txBody>
      </p:sp>
      <p:pic>
        <p:nvPicPr>
          <p:cNvPr id="21509" name="Picture 5" descr="圖片1"/>
          <p:cNvPicPr>
            <a:picLocks noChangeAspect="1" noChangeArrowheads="1"/>
          </p:cNvPicPr>
          <p:nvPr/>
        </p:nvPicPr>
        <p:blipFill>
          <a:blip r:embed="rId4" cstate="print"/>
          <a:srcRect/>
          <a:stretch>
            <a:fillRect/>
          </a:stretch>
        </p:blipFill>
        <p:spPr bwMode="auto">
          <a:xfrm>
            <a:off x="937260" y="2034540"/>
            <a:ext cx="6781800" cy="3049588"/>
          </a:xfrm>
          <a:prstGeom prst="rect">
            <a:avLst/>
          </a:prstGeom>
          <a:noFill/>
        </p:spPr>
      </p:pic>
      <p:sp>
        <p:nvSpPr>
          <p:cNvPr id="21510" name="Text Box 6"/>
          <p:cNvSpPr txBox="1">
            <a:spLocks noChangeArrowheads="1"/>
          </p:cNvSpPr>
          <p:nvPr/>
        </p:nvSpPr>
        <p:spPr bwMode="auto">
          <a:xfrm>
            <a:off x="304800" y="1447800"/>
            <a:ext cx="3505200" cy="457200"/>
          </a:xfrm>
          <a:prstGeom prst="rect">
            <a:avLst/>
          </a:prstGeom>
          <a:noFill/>
          <a:ln w="9525">
            <a:noFill/>
            <a:miter lim="800000"/>
            <a:headEnd/>
            <a:tailEnd/>
          </a:ln>
          <a:effectLst/>
        </p:spPr>
        <p:txBody>
          <a:bodyPr>
            <a:spAutoFit/>
          </a:bodyPr>
          <a:lstStyle/>
          <a:p>
            <a:pPr>
              <a:spcBef>
                <a:spcPct val="50000"/>
              </a:spcBef>
            </a:pPr>
            <a:r>
              <a:rPr lang="en-US" altLang="zh-TW" sz="2400"/>
              <a:t>Value at Risk (VaR):</a:t>
            </a:r>
          </a:p>
        </p:txBody>
      </p:sp>
      <p:sp>
        <p:nvSpPr>
          <p:cNvPr id="21511" name="Rectangle 7"/>
          <p:cNvSpPr>
            <a:spLocks noChangeArrowheads="1"/>
          </p:cNvSpPr>
          <p:nvPr/>
        </p:nvSpPr>
        <p:spPr bwMode="auto">
          <a:xfrm>
            <a:off x="0" y="3290888"/>
            <a:ext cx="9144000" cy="0"/>
          </a:xfrm>
          <a:prstGeom prst="rect">
            <a:avLst/>
          </a:prstGeom>
          <a:noFill/>
          <a:ln w="9525">
            <a:noFill/>
            <a:miter lim="800000"/>
            <a:headEnd/>
            <a:tailEnd/>
          </a:ln>
          <a:effectLst/>
        </p:spPr>
        <p:txBody>
          <a:bodyPr wrap="none" anchor="ctr">
            <a:spAutoFit/>
          </a:bodyPr>
          <a:lstStyle/>
          <a:p>
            <a:endParaRPr lang="zh-TW" altLang="en-US"/>
          </a:p>
        </p:txBody>
      </p:sp>
      <p:graphicFrame>
        <p:nvGraphicFramePr>
          <p:cNvPr id="21512" name="Object 8"/>
          <p:cNvGraphicFramePr>
            <a:graphicFrameLocks noChangeAspect="1"/>
          </p:cNvGraphicFramePr>
          <p:nvPr/>
        </p:nvGraphicFramePr>
        <p:xfrm>
          <a:off x="845820" y="5356860"/>
          <a:ext cx="5257800" cy="823913"/>
        </p:xfrm>
        <a:graphic>
          <a:graphicData uri="http://schemas.openxmlformats.org/presentationml/2006/ole">
            <p:oleObj spid="_x0000_s263170" name="Equation" r:id="rId5" imgW="1765300" imgH="279400" progId="">
              <p:embed/>
            </p:oleObj>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Value of a Sell Put</a:t>
            </a:r>
            <a:endParaRPr lang="zh-TW" altLang="en-US" dirty="0"/>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32</a:t>
            </a:fld>
            <a:endParaRPr lang="en-US" altLang="zh-TW"/>
          </a:p>
        </p:txBody>
      </p:sp>
      <p:pic>
        <p:nvPicPr>
          <p:cNvPr id="5" name="Picture 15"/>
          <p:cNvPicPr>
            <a:picLocks noChangeAspect="1" noChangeArrowheads="1"/>
          </p:cNvPicPr>
          <p:nvPr/>
        </p:nvPicPr>
        <p:blipFill>
          <a:blip r:embed="rId2" cstate="print"/>
          <a:srcRect/>
          <a:stretch>
            <a:fillRect/>
          </a:stretch>
        </p:blipFill>
        <p:spPr bwMode="auto">
          <a:xfrm>
            <a:off x="274320" y="1584960"/>
            <a:ext cx="8580438" cy="4381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Margin Requirement</a:t>
            </a:r>
            <a:endParaRPr lang="zh-TW" altLang="en-US" dirty="0"/>
          </a:p>
        </p:txBody>
      </p:sp>
      <p:sp>
        <p:nvSpPr>
          <p:cNvPr id="3" name="內容版面配置區 2"/>
          <p:cNvSpPr>
            <a:spLocks noGrp="1"/>
          </p:cNvSpPr>
          <p:nvPr>
            <p:ph idx="1"/>
          </p:nvPr>
        </p:nvSpPr>
        <p:spPr/>
        <p:txBody>
          <a:bodyPr/>
          <a:lstStyle/>
          <a:p>
            <a:r>
              <a:rPr lang="en-US" altLang="zh-TW" dirty="0" smtClean="0"/>
              <a:t>Chicago Board, Options Exchange, CBOE</a:t>
            </a:r>
          </a:p>
          <a:p>
            <a:r>
              <a:rPr lang="en-US" altLang="zh-TW" dirty="0" smtClean="0"/>
              <a:t>66% of the margin as collateral</a:t>
            </a:r>
            <a:endParaRPr lang="zh-TW" altLang="en-US" dirty="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33</a:t>
            </a:fld>
            <a:endParaRPr lang="en-US" altLang="zh-TW"/>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Modeling Stock Price</a:t>
            </a:r>
            <a:endParaRPr lang="zh-TW" altLang="en-US" dirty="0"/>
          </a:p>
        </p:txBody>
      </p:sp>
      <p:sp>
        <p:nvSpPr>
          <p:cNvPr id="3" name="內容版面配置區 2"/>
          <p:cNvSpPr>
            <a:spLocks noGrp="1"/>
          </p:cNvSpPr>
          <p:nvPr>
            <p:ph idx="1"/>
          </p:nvPr>
        </p:nvSpPr>
        <p:spPr/>
        <p:txBody>
          <a:bodyPr/>
          <a:lstStyle/>
          <a:p>
            <a:r>
              <a:rPr lang="en-US" altLang="zh-TW" dirty="0" smtClean="0"/>
              <a:t>Lognormal Distribution</a:t>
            </a:r>
          </a:p>
          <a:p>
            <a:pPr lvl="1"/>
            <a:r>
              <a:rPr lang="en-US" altLang="zh-TW" dirty="0" smtClean="0"/>
              <a:t>Black –</a:t>
            </a:r>
            <a:r>
              <a:rPr lang="en-US" altLang="zh-TW" dirty="0" err="1" smtClean="0"/>
              <a:t>Scholes</a:t>
            </a:r>
            <a:endParaRPr lang="en-US" altLang="zh-TW" dirty="0" smtClean="0"/>
          </a:p>
          <a:p>
            <a:r>
              <a:rPr lang="en-US" altLang="zh-TW" dirty="0" smtClean="0"/>
              <a:t>Multiplicative Binomial Distribution</a:t>
            </a:r>
            <a:endParaRPr lang="zh-TW" altLang="en-US" dirty="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34</a:t>
            </a:fld>
            <a:endParaRPr lang="en-US" altLang="zh-TW"/>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Log-Normal Distribution</a:t>
            </a:r>
            <a:endParaRPr lang="zh-TW" altLang="en-US" dirty="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35</a:t>
            </a:fld>
            <a:endParaRPr lang="en-US" altLang="zh-TW"/>
          </a:p>
        </p:txBody>
      </p:sp>
      <p:pic>
        <p:nvPicPr>
          <p:cNvPr id="264194" name="Picture 2" descr="File:Some log-normal distributions.svg"/>
          <p:cNvPicPr>
            <a:picLocks noChangeAspect="1" noChangeArrowheads="1"/>
          </p:cNvPicPr>
          <p:nvPr/>
        </p:nvPicPr>
        <p:blipFill>
          <a:blip r:embed="rId2" cstate="print"/>
          <a:srcRect/>
          <a:stretch>
            <a:fillRect/>
          </a:stretch>
        </p:blipFill>
        <p:spPr bwMode="auto">
          <a:xfrm>
            <a:off x="2240280" y="1591172"/>
            <a:ext cx="4980940" cy="4712155"/>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4"/>
          <p:cNvSpPr>
            <a:spLocks noGrp="1"/>
          </p:cNvSpPr>
          <p:nvPr>
            <p:ph type="sldNum" sz="quarter" idx="11"/>
          </p:nvPr>
        </p:nvSpPr>
        <p:spPr/>
        <p:txBody>
          <a:bodyPr/>
          <a:lstStyle/>
          <a:p>
            <a:fld id="{C96C5F59-B7EA-4AD6-AADC-A8F0A7B9ABD6}" type="slidenum">
              <a:rPr lang="en-US" altLang="zh-TW"/>
              <a:pPr/>
              <a:t>36</a:t>
            </a:fld>
            <a:endParaRPr lang="en-US" altLang="zh-TW"/>
          </a:p>
        </p:txBody>
      </p:sp>
      <p:sp>
        <p:nvSpPr>
          <p:cNvPr id="17410" name="Rectangle 2"/>
          <p:cNvSpPr>
            <a:spLocks noGrp="1" noChangeArrowheads="1"/>
          </p:cNvSpPr>
          <p:nvPr>
            <p:ph type="title"/>
          </p:nvPr>
        </p:nvSpPr>
        <p:spPr>
          <a:xfrm>
            <a:off x="457200" y="-100013"/>
            <a:ext cx="8229600" cy="1143001"/>
          </a:xfrm>
        </p:spPr>
        <p:txBody>
          <a:bodyPr/>
          <a:lstStyle/>
          <a:p>
            <a:r>
              <a:rPr lang="en-US" altLang="zh-TW"/>
              <a:t>Binomial model</a:t>
            </a:r>
          </a:p>
        </p:txBody>
      </p:sp>
      <p:graphicFrame>
        <p:nvGraphicFramePr>
          <p:cNvPr id="17413" name="Object 5"/>
          <p:cNvGraphicFramePr>
            <a:graphicFrameLocks noChangeAspect="1"/>
          </p:cNvGraphicFramePr>
          <p:nvPr/>
        </p:nvGraphicFramePr>
        <p:xfrm>
          <a:off x="2514600" y="3665538"/>
          <a:ext cx="1828800" cy="698500"/>
        </p:xfrm>
        <a:graphic>
          <a:graphicData uri="http://schemas.openxmlformats.org/presentationml/2006/ole">
            <p:oleObj spid="_x0000_s295938" name="方程式" r:id="rId4" imgW="596880" imgH="228600" progId="Equation.3">
              <p:embed/>
            </p:oleObj>
          </a:graphicData>
        </a:graphic>
      </p:graphicFrame>
      <p:sp>
        <p:nvSpPr>
          <p:cNvPr id="17414" name="Text Box 6"/>
          <p:cNvSpPr txBox="1">
            <a:spLocks noChangeArrowheads="1"/>
          </p:cNvSpPr>
          <p:nvPr/>
        </p:nvSpPr>
        <p:spPr bwMode="auto">
          <a:xfrm>
            <a:off x="609600" y="3054350"/>
            <a:ext cx="2438400" cy="519113"/>
          </a:xfrm>
          <a:prstGeom prst="rect">
            <a:avLst/>
          </a:prstGeom>
          <a:noFill/>
          <a:ln w="9525">
            <a:noFill/>
            <a:miter lim="800000"/>
            <a:headEnd/>
            <a:tailEnd/>
          </a:ln>
          <a:effectLst/>
        </p:spPr>
        <p:txBody>
          <a:bodyPr>
            <a:spAutoFit/>
          </a:bodyPr>
          <a:lstStyle/>
          <a:p>
            <a:pPr>
              <a:spcBef>
                <a:spcPct val="50000"/>
              </a:spcBef>
            </a:pPr>
            <a:r>
              <a:rPr lang="en-US" altLang="zh-TW" sz="2800"/>
              <a:t>Where:</a:t>
            </a:r>
          </a:p>
        </p:txBody>
      </p:sp>
      <p:sp>
        <p:nvSpPr>
          <p:cNvPr id="17415" name="Text Box 7"/>
          <p:cNvSpPr txBox="1">
            <a:spLocks noChangeArrowheads="1"/>
          </p:cNvSpPr>
          <p:nvPr/>
        </p:nvSpPr>
        <p:spPr bwMode="auto">
          <a:xfrm>
            <a:off x="152400" y="4578350"/>
            <a:ext cx="4114800" cy="519113"/>
          </a:xfrm>
          <a:prstGeom prst="rect">
            <a:avLst/>
          </a:prstGeom>
          <a:noFill/>
          <a:ln w="9525">
            <a:noFill/>
            <a:miter lim="800000"/>
            <a:headEnd/>
            <a:tailEnd/>
          </a:ln>
          <a:effectLst/>
        </p:spPr>
        <p:txBody>
          <a:bodyPr>
            <a:spAutoFit/>
          </a:bodyPr>
          <a:lstStyle/>
          <a:p>
            <a:pPr>
              <a:spcBef>
                <a:spcPct val="50000"/>
              </a:spcBef>
            </a:pPr>
            <a:r>
              <a:rPr lang="en-US" altLang="zh-TW" sz="2800"/>
              <a:t>The probability of up is:</a:t>
            </a:r>
          </a:p>
        </p:txBody>
      </p:sp>
      <p:graphicFrame>
        <p:nvGraphicFramePr>
          <p:cNvPr id="17416" name="Object 8"/>
          <p:cNvGraphicFramePr>
            <a:graphicFrameLocks noChangeAspect="1"/>
          </p:cNvGraphicFramePr>
          <p:nvPr/>
        </p:nvGraphicFramePr>
        <p:xfrm>
          <a:off x="457200" y="3665538"/>
          <a:ext cx="1600200" cy="700087"/>
        </p:xfrm>
        <a:graphic>
          <a:graphicData uri="http://schemas.openxmlformats.org/presentationml/2006/ole">
            <p:oleObj spid="_x0000_s295939" name="方程式" r:id="rId5" imgW="520560" imgH="228600" progId="Equation.3">
              <p:embed/>
            </p:oleObj>
          </a:graphicData>
        </a:graphic>
      </p:graphicFrame>
      <p:sp>
        <p:nvSpPr>
          <p:cNvPr id="17417" name="Text Box 9"/>
          <p:cNvSpPr txBox="1">
            <a:spLocks noChangeArrowheads="1"/>
          </p:cNvSpPr>
          <p:nvPr/>
        </p:nvSpPr>
        <p:spPr bwMode="auto">
          <a:xfrm>
            <a:off x="228600" y="5492750"/>
            <a:ext cx="7162800" cy="822325"/>
          </a:xfrm>
          <a:prstGeom prst="rect">
            <a:avLst/>
          </a:prstGeom>
          <a:noFill/>
          <a:ln w="9525">
            <a:noFill/>
            <a:miter lim="800000"/>
            <a:headEnd/>
            <a:tailEnd/>
          </a:ln>
          <a:effectLst/>
        </p:spPr>
        <p:txBody>
          <a:bodyPr>
            <a:spAutoFit/>
          </a:bodyPr>
          <a:lstStyle/>
          <a:p>
            <a:pPr>
              <a:spcBef>
                <a:spcPct val="50000"/>
              </a:spcBef>
            </a:pPr>
            <a:r>
              <a:rPr lang="en-US" altLang="zh-TW" sz="2400"/>
              <a:t>Here σ is the volatility of the underling stock price and </a:t>
            </a:r>
            <a:r>
              <a:rPr lang="en-US" altLang="zh-TW" sz="2400" i="1"/>
              <a:t>t </a:t>
            </a:r>
            <a:r>
              <a:rPr lang="en-US" altLang="zh-TW" sz="2400"/>
              <a:t>= one time step</a:t>
            </a:r>
            <a:r>
              <a:rPr lang="en-US" altLang="zh-TW" sz="2400">
                <a:solidFill>
                  <a:srgbClr val="FF0000"/>
                </a:solidFill>
              </a:rPr>
              <a:t> </a:t>
            </a:r>
            <a:r>
              <a:rPr lang="en-US" altLang="zh-TW" sz="2400"/>
              <a:t>/ time period of σ </a:t>
            </a:r>
          </a:p>
        </p:txBody>
      </p:sp>
      <p:graphicFrame>
        <p:nvGraphicFramePr>
          <p:cNvPr id="17418" name="Object 10"/>
          <p:cNvGraphicFramePr>
            <a:graphicFrameLocks noChangeAspect="1"/>
          </p:cNvGraphicFramePr>
          <p:nvPr/>
        </p:nvGraphicFramePr>
        <p:xfrm>
          <a:off x="4038600" y="4298950"/>
          <a:ext cx="1447800" cy="965200"/>
        </p:xfrm>
        <a:graphic>
          <a:graphicData uri="http://schemas.openxmlformats.org/presentationml/2006/ole">
            <p:oleObj spid="_x0000_s295940" name="方程式" r:id="rId6" imgW="711000" imgH="419040" progId="Equation.3">
              <p:embed/>
            </p:oleObj>
          </a:graphicData>
        </a:graphic>
      </p:graphicFrame>
      <p:pic>
        <p:nvPicPr>
          <p:cNvPr id="17419" name="Picture 11" descr="圖片1"/>
          <p:cNvPicPr>
            <a:picLocks noChangeAspect="1" noChangeArrowheads="1"/>
          </p:cNvPicPr>
          <p:nvPr/>
        </p:nvPicPr>
        <p:blipFill>
          <a:blip r:embed="rId7" cstate="print"/>
          <a:srcRect/>
          <a:stretch>
            <a:fillRect/>
          </a:stretch>
        </p:blipFill>
        <p:spPr bwMode="auto">
          <a:xfrm>
            <a:off x="3352800" y="1073150"/>
            <a:ext cx="3352800" cy="2771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Expected Value of a Put</a:t>
            </a:r>
            <a:endParaRPr lang="zh-TW" altLang="en-US" dirty="0"/>
          </a:p>
        </p:txBody>
      </p:sp>
      <p:pic>
        <p:nvPicPr>
          <p:cNvPr id="5" name="內容版面配置區 4" descr="option price.PNG"/>
          <p:cNvPicPr>
            <a:picLocks noGrp="1" noChangeAspect="1"/>
          </p:cNvPicPr>
          <p:nvPr>
            <p:ph idx="1"/>
          </p:nvPr>
        </p:nvPicPr>
        <p:blipFill>
          <a:blip r:embed="rId2" cstate="print"/>
          <a:stretch>
            <a:fillRect/>
          </a:stretch>
        </p:blipFill>
        <p:spPr>
          <a:xfrm>
            <a:off x="387915" y="3223260"/>
            <a:ext cx="8516139" cy="1087659"/>
          </a:xfrm>
        </p:spPr>
      </p:pic>
      <p:sp>
        <p:nvSpPr>
          <p:cNvPr id="4" name="投影片編號版面配置區 3"/>
          <p:cNvSpPr>
            <a:spLocks noGrp="1"/>
          </p:cNvSpPr>
          <p:nvPr>
            <p:ph type="sldNum" sz="quarter" idx="11"/>
          </p:nvPr>
        </p:nvSpPr>
        <p:spPr/>
        <p:txBody>
          <a:bodyPr/>
          <a:lstStyle/>
          <a:p>
            <a:fld id="{823D02ED-3142-49AC-9DCB-7D51C238A0B8}" type="slidenum">
              <a:rPr lang="en-US" altLang="zh-TW" smtClean="0"/>
              <a:pPr/>
              <a:t>37</a:t>
            </a:fld>
            <a:endParaRPr lang="en-US" altLang="zh-TW"/>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527F0200-35D3-4129-8C90-4441787E805A}" type="slidenum">
              <a:rPr lang="en-US" altLang="zh-TW"/>
              <a:pPr/>
              <a:t>38</a:t>
            </a:fld>
            <a:endParaRPr lang="en-US" altLang="zh-TW"/>
          </a:p>
        </p:txBody>
      </p:sp>
      <p:sp>
        <p:nvSpPr>
          <p:cNvPr id="23554" name="Rectangle 2"/>
          <p:cNvSpPr>
            <a:spLocks noGrp="1" noChangeArrowheads="1"/>
          </p:cNvSpPr>
          <p:nvPr>
            <p:ph type="title"/>
          </p:nvPr>
        </p:nvSpPr>
        <p:spPr/>
        <p:txBody>
          <a:bodyPr/>
          <a:lstStyle/>
          <a:p>
            <a:r>
              <a:rPr lang="en-US" altLang="zh-TW" dirty="0" smtClean="0"/>
              <a:t>The Problems</a:t>
            </a:r>
            <a:endParaRPr lang="en-US" altLang="zh-TW" dirty="0"/>
          </a:p>
        </p:txBody>
      </p:sp>
      <p:sp>
        <p:nvSpPr>
          <p:cNvPr id="23555" name="Rectangle 3"/>
          <p:cNvSpPr>
            <a:spLocks noGrp="1" noChangeArrowheads="1"/>
          </p:cNvSpPr>
          <p:nvPr>
            <p:ph type="body" idx="1"/>
          </p:nvPr>
        </p:nvSpPr>
        <p:spPr/>
        <p:txBody>
          <a:bodyPr/>
          <a:lstStyle/>
          <a:p>
            <a:r>
              <a:rPr lang="en-US" altLang="zh-TW"/>
              <a:t>To speed up the computation of the TCE of a portfolio gain at time </a:t>
            </a:r>
            <a:r>
              <a:rPr lang="en-US" altLang="zh-TW" i="1"/>
              <a:t>T</a:t>
            </a:r>
          </a:p>
          <a:p>
            <a:endParaRPr lang="en-US" altLang="zh-TW" i="1"/>
          </a:p>
          <a:p>
            <a:r>
              <a:rPr lang="en-US" altLang="zh-TW"/>
              <a:t>We study two cases :</a:t>
            </a:r>
          </a:p>
          <a:p>
            <a:pPr lvl="1"/>
            <a:r>
              <a:rPr lang="en-US" altLang="zh-TW" sz="2600"/>
              <a:t>Single stock and single option (SSSO) in a portfolio</a:t>
            </a:r>
          </a:p>
          <a:p>
            <a:pPr lvl="1"/>
            <a:r>
              <a:rPr lang="en-US" altLang="zh-TW" sz="2600"/>
              <a:t>Single stock and multiple options (SSMO) in a portfolio</a:t>
            </a:r>
          </a:p>
          <a:p>
            <a:endParaRPr lang="en-US" altLang="zh-TW"/>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C361B370-819E-4C26-992A-9DC7C1F39F9F}" type="slidenum">
              <a:rPr lang="en-US" altLang="zh-TW"/>
              <a:pPr/>
              <a:t>39</a:t>
            </a:fld>
            <a:endParaRPr lang="en-US" altLang="zh-TW"/>
          </a:p>
        </p:txBody>
      </p:sp>
      <p:sp>
        <p:nvSpPr>
          <p:cNvPr id="24578" name="Rectangle 2"/>
          <p:cNvSpPr>
            <a:spLocks noGrp="1" noChangeArrowheads="1"/>
          </p:cNvSpPr>
          <p:nvPr>
            <p:ph type="title"/>
          </p:nvPr>
        </p:nvSpPr>
        <p:spPr/>
        <p:txBody>
          <a:bodyPr/>
          <a:lstStyle/>
          <a:p>
            <a:r>
              <a:rPr lang="en-US" altLang="zh-TW"/>
              <a:t>Starting Point</a:t>
            </a:r>
          </a:p>
        </p:txBody>
      </p:sp>
      <p:sp>
        <p:nvSpPr>
          <p:cNvPr id="24579" name="Rectangle 3"/>
          <p:cNvSpPr>
            <a:spLocks noGrp="1" noChangeArrowheads="1"/>
          </p:cNvSpPr>
          <p:nvPr>
            <p:ph type="body" idx="1"/>
          </p:nvPr>
        </p:nvSpPr>
        <p:spPr/>
        <p:txBody>
          <a:bodyPr/>
          <a:lstStyle/>
          <a:p>
            <a:r>
              <a:rPr lang="en-US" altLang="zh-TW"/>
              <a:t>We start by computing the </a:t>
            </a:r>
            <a:r>
              <a:rPr lang="en-US" altLang="zh-TW" i="1"/>
              <a:t>TCE</a:t>
            </a:r>
            <a:r>
              <a:rPr lang="en-US" altLang="zh-TW"/>
              <a:t> of selling a put option</a:t>
            </a:r>
          </a:p>
          <a:p>
            <a:pPr lvl="1"/>
            <a:r>
              <a:rPr lang="en-US" altLang="zh-TW"/>
              <a:t>Given a put option starting at time </a:t>
            </a:r>
            <a:r>
              <a:rPr lang="en-US" altLang="zh-TW" i="1"/>
              <a:t>t=0</a:t>
            </a:r>
            <a:r>
              <a:rPr lang="en-US" altLang="zh-TW"/>
              <a:t> and strike at maturity time </a:t>
            </a:r>
            <a:r>
              <a:rPr lang="en-US" altLang="zh-TW" i="1"/>
              <a:t>t=U</a:t>
            </a:r>
            <a:r>
              <a:rPr lang="en-US" altLang="zh-TW"/>
              <a:t> with a strike price </a:t>
            </a:r>
            <a:r>
              <a:rPr lang="en-US" altLang="zh-TW" i="1"/>
              <a:t>K</a:t>
            </a:r>
          </a:p>
          <a:p>
            <a:pPr lvl="1"/>
            <a:r>
              <a:rPr lang="en-US" altLang="zh-TW"/>
              <a:t>At time </a:t>
            </a:r>
            <a:r>
              <a:rPr lang="en-US" altLang="zh-TW" i="1"/>
              <a:t>t=0</a:t>
            </a:r>
            <a:r>
              <a:rPr lang="en-US" altLang="zh-TW"/>
              <a:t>, we want to predict the </a:t>
            </a:r>
            <a:r>
              <a:rPr lang="en-US" altLang="zh-TW" i="1"/>
              <a:t>TCE</a:t>
            </a:r>
            <a:r>
              <a:rPr lang="en-US" altLang="zh-TW"/>
              <a:t> at time </a:t>
            </a:r>
            <a:r>
              <a:rPr lang="en-US" altLang="zh-TW" i="1"/>
              <a:t>t=T</a:t>
            </a:r>
          </a:p>
          <a:p>
            <a:endParaRPr lang="en-US" altLang="zh-TW"/>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42886B91-9191-46EA-B493-C686B13025EC}" type="slidenum">
              <a:rPr lang="en-US" altLang="zh-TW"/>
              <a:pPr/>
              <a:t>40</a:t>
            </a:fld>
            <a:endParaRPr lang="en-US" altLang="zh-TW"/>
          </a:p>
        </p:txBody>
      </p:sp>
      <p:sp>
        <p:nvSpPr>
          <p:cNvPr id="25602" name="Rectangle 2"/>
          <p:cNvSpPr>
            <a:spLocks noGrp="1" noChangeArrowheads="1"/>
          </p:cNvSpPr>
          <p:nvPr>
            <p:ph type="title"/>
          </p:nvPr>
        </p:nvSpPr>
        <p:spPr/>
        <p:txBody>
          <a:bodyPr/>
          <a:lstStyle/>
          <a:p>
            <a:r>
              <a:rPr lang="en-US" altLang="zh-TW"/>
              <a:t>Model</a:t>
            </a:r>
          </a:p>
        </p:txBody>
      </p:sp>
      <p:sp>
        <p:nvSpPr>
          <p:cNvPr id="25603" name="Rectangle 3"/>
          <p:cNvSpPr>
            <a:spLocks noGrp="1" noChangeArrowheads="1"/>
          </p:cNvSpPr>
          <p:nvPr>
            <p:ph type="body" idx="1"/>
          </p:nvPr>
        </p:nvSpPr>
        <p:spPr/>
        <p:txBody>
          <a:bodyPr/>
          <a:lstStyle/>
          <a:p>
            <a:r>
              <a:rPr lang="en-US" altLang="zh-TW"/>
              <a:t>Given a model of the future price of a stock at time </a:t>
            </a:r>
            <a:r>
              <a:rPr lang="en-US" altLang="zh-TW" i="1"/>
              <a:t>t</a:t>
            </a:r>
            <a:r>
              <a:rPr lang="en-US" altLang="zh-TW"/>
              <a:t>, where </a:t>
            </a:r>
            <a:r>
              <a:rPr lang="en-US" altLang="zh-TW" i="1"/>
              <a:t>0≦t≦U</a:t>
            </a:r>
          </a:p>
          <a:p>
            <a:pPr lvl="1"/>
            <a:r>
              <a:rPr lang="en-US" altLang="zh-TW" i="1"/>
              <a:t>F</a:t>
            </a:r>
            <a:r>
              <a:rPr lang="en-US" altLang="zh-TW" i="1" baseline="-25000"/>
              <a:t>S</a:t>
            </a:r>
            <a:r>
              <a:rPr lang="en-US" altLang="zh-TW"/>
              <a:t>(</a:t>
            </a:r>
            <a:r>
              <a:rPr lang="en-US" altLang="zh-TW" i="1"/>
              <a:t>T</a:t>
            </a:r>
            <a:r>
              <a:rPr lang="en-US" altLang="zh-TW"/>
              <a:t>) = distribution of stock price </a:t>
            </a:r>
            <a:r>
              <a:rPr lang="en-US" altLang="zh-TW" i="1"/>
              <a:t>S</a:t>
            </a:r>
            <a:r>
              <a:rPr lang="en-US" altLang="zh-TW"/>
              <a:t> at time </a:t>
            </a:r>
            <a:r>
              <a:rPr lang="en-US" altLang="zh-TW" i="1"/>
              <a:t>T</a:t>
            </a:r>
          </a:p>
          <a:p>
            <a:pPr lvl="1"/>
            <a:r>
              <a:rPr lang="en-US" altLang="zh-TW" i="1"/>
              <a:t>F</a:t>
            </a:r>
            <a:r>
              <a:rPr lang="en-US" altLang="zh-TW" i="1" baseline="-25000"/>
              <a:t>R</a:t>
            </a:r>
            <a:r>
              <a:rPr lang="en-US" altLang="zh-TW"/>
              <a:t> (T,U) = distribution of price ratio </a:t>
            </a:r>
            <a:r>
              <a:rPr lang="en-US" altLang="zh-TW" i="1"/>
              <a:t>R</a:t>
            </a:r>
            <a:r>
              <a:rPr lang="en-US" altLang="zh-TW"/>
              <a:t> at time </a:t>
            </a:r>
            <a:r>
              <a:rPr lang="en-US" altLang="zh-TW" i="1"/>
              <a:t>U </a:t>
            </a:r>
            <a:r>
              <a:rPr lang="en-US" altLang="zh-TW"/>
              <a:t>with respect to time</a:t>
            </a:r>
            <a:r>
              <a:rPr lang="en-US" altLang="zh-TW" i="1"/>
              <a:t> T, where R = F</a:t>
            </a:r>
            <a:r>
              <a:rPr lang="en-US" altLang="zh-TW" i="1" baseline="-25000"/>
              <a:t>S</a:t>
            </a:r>
            <a:r>
              <a:rPr lang="en-US" altLang="zh-TW" i="1"/>
              <a:t>(U)/F</a:t>
            </a:r>
            <a:r>
              <a:rPr lang="en-US" altLang="zh-TW" i="1" baseline="-25000"/>
              <a:t>S</a:t>
            </a:r>
            <a:r>
              <a:rPr lang="en-US" altLang="zh-TW" i="1"/>
              <a:t>(T)</a:t>
            </a:r>
            <a:r>
              <a:rPr lang="en-US" altLang="zh-TW"/>
              <a:t> </a:t>
            </a:r>
            <a:endParaRPr lang="en-US" altLang="zh-TW" i="1"/>
          </a:p>
          <a:p>
            <a:r>
              <a:rPr lang="en-US" altLang="zh-TW" sz="3300"/>
              <a:t>Note that </a:t>
            </a:r>
            <a:r>
              <a:rPr lang="en-US" altLang="zh-TW" i="1"/>
              <a:t>F</a:t>
            </a:r>
            <a:r>
              <a:rPr lang="en-US" altLang="zh-TW" i="1" baseline="-25000"/>
              <a:t>S</a:t>
            </a:r>
            <a:r>
              <a:rPr lang="en-US" altLang="zh-TW" sz="3300"/>
              <a:t> and </a:t>
            </a:r>
            <a:r>
              <a:rPr lang="en-US" altLang="zh-TW" i="1"/>
              <a:t>F</a:t>
            </a:r>
            <a:r>
              <a:rPr lang="en-US" altLang="zh-TW" i="1" baseline="-25000"/>
              <a:t>R </a:t>
            </a:r>
            <a:r>
              <a:rPr lang="en-US" altLang="zh-TW" sz="3300"/>
              <a:t>can be computed empirically or theoretically.</a:t>
            </a:r>
          </a:p>
          <a:p>
            <a:endParaRPr lang="en-US" altLang="zh-TW"/>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616E82E4-A04A-475E-A4AC-D6ABD15C717F}" type="slidenum">
              <a:rPr lang="en-US" altLang="zh-TW"/>
              <a:pPr/>
              <a:t>41</a:t>
            </a:fld>
            <a:endParaRPr lang="en-US" altLang="zh-TW"/>
          </a:p>
        </p:txBody>
      </p:sp>
      <p:sp>
        <p:nvSpPr>
          <p:cNvPr id="26626" name="Rectangle 2"/>
          <p:cNvSpPr>
            <a:spLocks noGrp="1" noChangeArrowheads="1"/>
          </p:cNvSpPr>
          <p:nvPr>
            <p:ph type="title"/>
          </p:nvPr>
        </p:nvSpPr>
        <p:spPr/>
        <p:txBody>
          <a:bodyPr/>
          <a:lstStyle/>
          <a:p>
            <a:endParaRPr lang="zh-TW" altLang="zh-TW"/>
          </a:p>
        </p:txBody>
      </p:sp>
      <p:sp>
        <p:nvSpPr>
          <p:cNvPr id="26627" name="Rectangle 3"/>
          <p:cNvSpPr>
            <a:spLocks noGrp="1" noChangeArrowheads="1"/>
          </p:cNvSpPr>
          <p:nvPr>
            <p:ph type="body" idx="1"/>
          </p:nvPr>
        </p:nvSpPr>
        <p:spPr>
          <a:xfrm>
            <a:off x="468313" y="2636838"/>
            <a:ext cx="8229600" cy="2841625"/>
          </a:xfrm>
        </p:spPr>
        <p:txBody>
          <a:bodyPr/>
          <a:lstStyle/>
          <a:p>
            <a:pPr algn="ctr">
              <a:buFontTx/>
              <a:buNone/>
            </a:pPr>
            <a:r>
              <a:rPr lang="en-US" altLang="zh-TW" sz="4800"/>
              <a:t>The SSSO Case</a:t>
            </a:r>
          </a:p>
          <a:p>
            <a:endParaRPr lang="en-US" altLang="zh-TW" sz="480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投影片編號版面配置區 4"/>
          <p:cNvSpPr>
            <a:spLocks noGrp="1"/>
          </p:cNvSpPr>
          <p:nvPr>
            <p:ph type="sldNum" sz="quarter" idx="11"/>
          </p:nvPr>
        </p:nvSpPr>
        <p:spPr/>
        <p:txBody>
          <a:bodyPr/>
          <a:lstStyle/>
          <a:p>
            <a:fld id="{8915ED4F-F45F-4BDB-BF1D-6925C9FBC81A}" type="slidenum">
              <a:rPr lang="en-US" altLang="zh-TW"/>
              <a:pPr/>
              <a:t>42</a:t>
            </a:fld>
            <a:endParaRPr lang="en-US" altLang="zh-TW"/>
          </a:p>
        </p:txBody>
      </p:sp>
      <p:sp>
        <p:nvSpPr>
          <p:cNvPr id="27652" name="Rectangle 4"/>
          <p:cNvSpPr>
            <a:spLocks noChangeArrowheads="1"/>
          </p:cNvSpPr>
          <p:nvPr/>
        </p:nvSpPr>
        <p:spPr bwMode="auto">
          <a:xfrm>
            <a:off x="590550" y="-26988"/>
            <a:ext cx="7543800" cy="1295401"/>
          </a:xfrm>
          <a:prstGeom prst="rect">
            <a:avLst/>
          </a:prstGeom>
          <a:noFill/>
          <a:ln w="9525">
            <a:noFill/>
            <a:miter lim="800000"/>
            <a:headEnd/>
            <a:tailEnd/>
          </a:ln>
          <a:effectLst/>
        </p:spPr>
        <p:txBody>
          <a:bodyPr anchor="b"/>
          <a:lstStyle/>
          <a:p>
            <a:pPr algn="ctr"/>
            <a:r>
              <a:rPr lang="en-US" altLang="zh-TW" sz="4400">
                <a:solidFill>
                  <a:schemeClr val="tx2"/>
                </a:solidFill>
              </a:rPr>
              <a:t>The SSSO-Naive Algorithm</a:t>
            </a:r>
          </a:p>
        </p:txBody>
      </p:sp>
      <p:graphicFrame>
        <p:nvGraphicFramePr>
          <p:cNvPr id="27653" name="Object 5"/>
          <p:cNvGraphicFramePr>
            <a:graphicFrameLocks noChangeAspect="1"/>
          </p:cNvGraphicFramePr>
          <p:nvPr/>
        </p:nvGraphicFramePr>
        <p:xfrm>
          <a:off x="1200150" y="1984375"/>
          <a:ext cx="3581400" cy="455613"/>
        </p:xfrm>
        <a:graphic>
          <a:graphicData uri="http://schemas.openxmlformats.org/presentationml/2006/ole">
            <p:oleObj spid="_x0000_s296962" name="Equation" r:id="rId4" imgW="2019300" imgH="254000" progId="">
              <p:embed/>
            </p:oleObj>
          </a:graphicData>
        </a:graphic>
      </p:graphicFrame>
      <p:graphicFrame>
        <p:nvGraphicFramePr>
          <p:cNvPr id="27654" name="Object 6"/>
          <p:cNvGraphicFramePr>
            <a:graphicFrameLocks noChangeAspect="1"/>
          </p:cNvGraphicFramePr>
          <p:nvPr/>
        </p:nvGraphicFramePr>
        <p:xfrm>
          <a:off x="1200150" y="2746375"/>
          <a:ext cx="1981200" cy="471488"/>
        </p:xfrm>
        <a:graphic>
          <a:graphicData uri="http://schemas.openxmlformats.org/presentationml/2006/ole">
            <p:oleObj spid="_x0000_s296963" name="Equation" r:id="rId5" imgW="20258" imgH="241218" progId="">
              <p:embed/>
            </p:oleObj>
          </a:graphicData>
        </a:graphic>
      </p:graphicFrame>
      <p:graphicFrame>
        <p:nvGraphicFramePr>
          <p:cNvPr id="27655" name="Object 7"/>
          <p:cNvGraphicFramePr>
            <a:graphicFrameLocks noChangeAspect="1"/>
          </p:cNvGraphicFramePr>
          <p:nvPr/>
        </p:nvGraphicFramePr>
        <p:xfrm>
          <a:off x="1047750" y="3736975"/>
          <a:ext cx="1600200" cy="457200"/>
        </p:xfrm>
        <a:graphic>
          <a:graphicData uri="http://schemas.openxmlformats.org/presentationml/2006/ole">
            <p:oleObj spid="_x0000_s296964" name="Equation" r:id="rId6" imgW="195629" imgH="228581" progId="">
              <p:embed/>
            </p:oleObj>
          </a:graphicData>
        </a:graphic>
      </p:graphicFrame>
      <p:sp>
        <p:nvSpPr>
          <p:cNvPr id="27656" name="Rectangle 8"/>
          <p:cNvSpPr>
            <a:spLocks noChangeArrowheads="1"/>
          </p:cNvSpPr>
          <p:nvPr/>
        </p:nvSpPr>
        <p:spPr bwMode="auto">
          <a:xfrm>
            <a:off x="209550" y="1450975"/>
            <a:ext cx="4114800" cy="641350"/>
          </a:xfrm>
          <a:prstGeom prst="rect">
            <a:avLst/>
          </a:prstGeom>
          <a:noFill/>
          <a:ln w="9525">
            <a:noFill/>
            <a:miter lim="800000"/>
            <a:headEnd/>
            <a:tailEnd/>
          </a:ln>
          <a:effectLst/>
        </p:spPr>
        <p:txBody>
          <a:bodyPr anchor="ctr">
            <a:spAutoFit/>
          </a:bodyPr>
          <a:lstStyle/>
          <a:p>
            <a:r>
              <a:rPr lang="en-US" altLang="zh-TW">
                <a:latin typeface="Times New Roman" pitchFamily="18" charset="0"/>
                <a:cs typeface="Times New Roman" pitchFamily="18" charset="0"/>
              </a:rPr>
              <a:t>If</a:t>
            </a:r>
            <a:r>
              <a:rPr lang="en-US" altLang="zh-TW" i="1">
                <a:latin typeface="Times New Roman" pitchFamily="18" charset="0"/>
                <a:cs typeface="Times New Roman" pitchFamily="18" charset="0"/>
              </a:rPr>
              <a:t> K </a:t>
            </a:r>
            <a:r>
              <a:rPr lang="en-US" altLang="zh-TW">
                <a:latin typeface="Times New Roman" pitchFamily="18" charset="0"/>
                <a:cs typeface="Times New Roman" pitchFamily="18" charset="0"/>
              </a:rPr>
              <a:t>≧</a:t>
            </a:r>
            <a:r>
              <a:rPr lang="en-US" altLang="zh-TW" i="1">
                <a:latin typeface="Times New Roman" pitchFamily="18" charset="0"/>
                <a:cs typeface="Times New Roman" pitchFamily="18" charset="0"/>
              </a:rPr>
              <a:t> S</a:t>
            </a:r>
            <a:r>
              <a:rPr lang="en-US" altLang="zh-TW" i="1" baseline="-30000">
                <a:latin typeface="Times New Roman" pitchFamily="18" charset="0"/>
                <a:cs typeface="Times New Roman" pitchFamily="18" charset="0"/>
              </a:rPr>
              <a:t>i</a:t>
            </a:r>
            <a:r>
              <a:rPr lang="en-US" altLang="zh-TW">
                <a:latin typeface="Times New Roman" pitchFamily="18" charset="0"/>
                <a:cs typeface="Times New Roman" pitchFamily="18" charset="0"/>
              </a:rPr>
              <a:t>*</a:t>
            </a:r>
            <a:r>
              <a:rPr lang="en-US" altLang="zh-TW" i="1">
                <a:latin typeface="Times New Roman" pitchFamily="18" charset="0"/>
                <a:cs typeface="Times New Roman" pitchFamily="18" charset="0"/>
              </a:rPr>
              <a:t>R</a:t>
            </a:r>
            <a:r>
              <a:rPr lang="en-US" altLang="zh-TW" i="1" baseline="-30000">
                <a:latin typeface="Times New Roman" pitchFamily="18" charset="0"/>
                <a:cs typeface="Times New Roman" pitchFamily="18" charset="0"/>
              </a:rPr>
              <a:t>j</a:t>
            </a:r>
            <a:r>
              <a:rPr lang="en-US" altLang="zh-TW">
                <a:latin typeface="Times New Roman" pitchFamily="18" charset="0"/>
                <a:cs typeface="Times New Roman" pitchFamily="18" charset="0"/>
              </a:rPr>
              <a:t>, the portfolio gain (</a:t>
            </a:r>
            <a:r>
              <a:rPr lang="en-US" altLang="zh-TW" i="1">
                <a:latin typeface="Times New Roman" pitchFamily="18" charset="0"/>
                <a:cs typeface="Times New Roman" pitchFamily="18" charset="0"/>
              </a:rPr>
              <a:t>v</a:t>
            </a:r>
            <a:r>
              <a:rPr lang="en-US" altLang="zh-TW">
                <a:latin typeface="Times New Roman" pitchFamily="18" charset="0"/>
                <a:cs typeface="Times New Roman" pitchFamily="18" charset="0"/>
              </a:rPr>
              <a:t>) equals</a:t>
            </a:r>
            <a:endParaRPr lang="en-US" altLang="zh-TW"/>
          </a:p>
          <a:p>
            <a:pPr eaLnBrk="0" hangingPunct="0"/>
            <a:endParaRPr lang="en-US" altLang="zh-TW"/>
          </a:p>
        </p:txBody>
      </p:sp>
      <p:sp>
        <p:nvSpPr>
          <p:cNvPr id="27657" name="Rectangle 9"/>
          <p:cNvSpPr>
            <a:spLocks noChangeArrowheads="1"/>
          </p:cNvSpPr>
          <p:nvPr/>
        </p:nvSpPr>
        <p:spPr bwMode="auto">
          <a:xfrm>
            <a:off x="133350" y="2365375"/>
            <a:ext cx="4025900" cy="641350"/>
          </a:xfrm>
          <a:prstGeom prst="rect">
            <a:avLst/>
          </a:prstGeom>
          <a:noFill/>
          <a:ln w="9525">
            <a:noFill/>
            <a:miter lim="800000"/>
            <a:headEnd/>
            <a:tailEnd/>
          </a:ln>
          <a:effectLst/>
        </p:spPr>
        <p:txBody>
          <a:bodyPr wrap="none" anchor="ctr">
            <a:spAutoFit/>
          </a:bodyPr>
          <a:lstStyle/>
          <a:p>
            <a:pPr indent="128588">
              <a:tabLst>
                <a:tab pos="3200400" algn="r"/>
              </a:tabLst>
            </a:pPr>
            <a:r>
              <a:rPr lang="en-US" altLang="zh-TW" sz="1000">
                <a:latin typeface="Times New Roman" pitchFamily="18" charset="0"/>
                <a:cs typeface="Times New Roman" pitchFamily="18" charset="0"/>
              </a:rPr>
              <a:t>	</a:t>
            </a:r>
            <a:r>
              <a:rPr lang="en-US" altLang="zh-TW">
                <a:latin typeface="Times New Roman" pitchFamily="18" charset="0"/>
                <a:cs typeface="Times New Roman" pitchFamily="18" charset="0"/>
              </a:rPr>
              <a:t>If </a:t>
            </a:r>
            <a:r>
              <a:rPr lang="en-US" altLang="zh-TW" i="1">
                <a:latin typeface="Times New Roman" pitchFamily="18" charset="0"/>
                <a:cs typeface="Times New Roman" pitchFamily="18" charset="0"/>
              </a:rPr>
              <a:t>K </a:t>
            </a:r>
            <a:r>
              <a:rPr lang="en-US" altLang="zh-TW">
                <a:latin typeface="Times New Roman" pitchFamily="18" charset="0"/>
                <a:cs typeface="Times New Roman" pitchFamily="18" charset="0"/>
              </a:rPr>
              <a:t>&lt;</a:t>
            </a:r>
            <a:r>
              <a:rPr lang="en-US" altLang="zh-TW" i="1">
                <a:latin typeface="Times New Roman" pitchFamily="18" charset="0"/>
                <a:cs typeface="Times New Roman" pitchFamily="18" charset="0"/>
              </a:rPr>
              <a:t> S</a:t>
            </a:r>
            <a:r>
              <a:rPr lang="en-US" altLang="zh-TW" i="1" baseline="-30000">
                <a:latin typeface="Times New Roman" pitchFamily="18" charset="0"/>
                <a:cs typeface="Times New Roman" pitchFamily="18" charset="0"/>
              </a:rPr>
              <a:t>i</a:t>
            </a:r>
            <a:r>
              <a:rPr lang="en-US" altLang="zh-TW" i="1">
                <a:latin typeface="Times New Roman" pitchFamily="18" charset="0"/>
                <a:cs typeface="Times New Roman" pitchFamily="18" charset="0"/>
              </a:rPr>
              <a:t>*R</a:t>
            </a:r>
            <a:r>
              <a:rPr lang="en-US" altLang="zh-TW" i="1" baseline="-30000">
                <a:latin typeface="Times New Roman" pitchFamily="18" charset="0"/>
                <a:cs typeface="Times New Roman" pitchFamily="18" charset="0"/>
              </a:rPr>
              <a:t>j</a:t>
            </a:r>
            <a:r>
              <a:rPr lang="en-US" altLang="zh-TW">
                <a:latin typeface="Times New Roman" pitchFamily="18" charset="0"/>
                <a:cs typeface="Times New Roman" pitchFamily="18" charset="0"/>
              </a:rPr>
              <a:t>, the portfolio gain (</a:t>
            </a:r>
            <a:r>
              <a:rPr lang="en-US" altLang="zh-TW" i="1">
                <a:latin typeface="Times New Roman" pitchFamily="18" charset="0"/>
                <a:cs typeface="Times New Roman" pitchFamily="18" charset="0"/>
              </a:rPr>
              <a:t>v)</a:t>
            </a:r>
            <a:r>
              <a:rPr lang="en-US" altLang="zh-TW">
                <a:latin typeface="Times New Roman" pitchFamily="18" charset="0"/>
                <a:cs typeface="Times New Roman" pitchFamily="18" charset="0"/>
              </a:rPr>
              <a:t> equals</a:t>
            </a:r>
            <a:endParaRPr lang="en-US" altLang="zh-TW"/>
          </a:p>
          <a:p>
            <a:pPr indent="128588" eaLnBrk="0" hangingPunct="0">
              <a:tabLst>
                <a:tab pos="3200400" algn="r"/>
              </a:tabLst>
            </a:pPr>
            <a:endParaRPr lang="en-US" altLang="zh-TW"/>
          </a:p>
        </p:txBody>
      </p:sp>
      <p:sp>
        <p:nvSpPr>
          <p:cNvPr id="27658" name="Rectangle 10"/>
          <p:cNvSpPr>
            <a:spLocks noChangeArrowheads="1"/>
          </p:cNvSpPr>
          <p:nvPr/>
        </p:nvSpPr>
        <p:spPr bwMode="auto">
          <a:xfrm>
            <a:off x="285750" y="3143250"/>
            <a:ext cx="4800600" cy="641350"/>
          </a:xfrm>
          <a:prstGeom prst="rect">
            <a:avLst/>
          </a:prstGeom>
          <a:noFill/>
          <a:ln w="9525">
            <a:noFill/>
            <a:miter lim="800000"/>
            <a:headEnd/>
            <a:tailEnd/>
          </a:ln>
          <a:effectLst/>
        </p:spPr>
        <p:txBody>
          <a:bodyPr anchor="ctr">
            <a:spAutoFit/>
          </a:bodyPr>
          <a:lstStyle/>
          <a:p>
            <a:pPr indent="128588">
              <a:tabLst>
                <a:tab pos="3200400" algn="r"/>
              </a:tabLst>
            </a:pPr>
            <a:r>
              <a:rPr lang="en-US" altLang="zh-TW" sz="1000">
                <a:latin typeface="Times New Roman" pitchFamily="18" charset="0"/>
                <a:cs typeface="Times New Roman" pitchFamily="18" charset="0"/>
              </a:rPr>
              <a:t>	</a:t>
            </a:r>
            <a:r>
              <a:rPr lang="en-US" altLang="zh-TW">
                <a:latin typeface="Times New Roman" pitchFamily="18" charset="0"/>
                <a:cs typeface="Times New Roman" pitchFamily="18" charset="0"/>
              </a:rPr>
              <a:t>The portfolio gain at time T can be computed as follows:</a:t>
            </a:r>
            <a:endParaRPr lang="en-US" altLang="zh-TW"/>
          </a:p>
        </p:txBody>
      </p:sp>
      <p:sp>
        <p:nvSpPr>
          <p:cNvPr id="27659" name="Text Box 11"/>
          <p:cNvSpPr txBox="1">
            <a:spLocks noChangeArrowheads="1"/>
          </p:cNvSpPr>
          <p:nvPr/>
        </p:nvSpPr>
        <p:spPr bwMode="auto">
          <a:xfrm>
            <a:off x="133350" y="4956175"/>
            <a:ext cx="6553200" cy="1389063"/>
          </a:xfrm>
          <a:prstGeom prst="rect">
            <a:avLst/>
          </a:prstGeom>
          <a:noFill/>
          <a:ln w="9525">
            <a:noFill/>
            <a:miter lim="800000"/>
            <a:headEnd/>
            <a:tailEnd/>
          </a:ln>
          <a:effectLst/>
        </p:spPr>
        <p:txBody>
          <a:bodyPr>
            <a:spAutoFit/>
          </a:bodyPr>
          <a:lstStyle/>
          <a:p>
            <a:pPr>
              <a:spcBef>
                <a:spcPct val="50000"/>
              </a:spcBef>
              <a:buFontTx/>
              <a:buChar char="•"/>
            </a:pPr>
            <a:r>
              <a:rPr lang="en-US" altLang="zh-TW" dirty="0"/>
              <a:t> </a:t>
            </a:r>
            <a:r>
              <a:rPr lang="en-US" altLang="zh-TW" sz="2000" dirty="0"/>
              <a:t>Under the binomial model, selling a put option, </a:t>
            </a:r>
            <a:r>
              <a:rPr lang="en-US" altLang="zh-TW" sz="2000" i="1" dirty="0"/>
              <a:t>V</a:t>
            </a:r>
            <a:r>
              <a:rPr lang="en-US" altLang="zh-TW" sz="2000" i="1" baseline="-25000" dirty="0"/>
              <a:t>i</a:t>
            </a:r>
            <a:r>
              <a:rPr lang="en-US" altLang="zh-TW" sz="2000" dirty="0"/>
              <a:t> is strictly decreased when </a:t>
            </a:r>
            <a:r>
              <a:rPr lang="en-US" altLang="zh-TW" sz="2000" i="1" dirty="0" err="1"/>
              <a:t>i</a:t>
            </a:r>
            <a:r>
              <a:rPr lang="en-US" altLang="zh-TW" sz="2000" i="1" dirty="0"/>
              <a:t> </a:t>
            </a:r>
            <a:r>
              <a:rPr lang="en-US" altLang="zh-TW" sz="2000" dirty="0"/>
              <a:t>is increased</a:t>
            </a:r>
            <a:r>
              <a:rPr lang="en-US" altLang="zh-TW" dirty="0"/>
              <a:t> </a:t>
            </a:r>
          </a:p>
          <a:p>
            <a:pPr lvl="1">
              <a:spcBef>
                <a:spcPct val="50000"/>
              </a:spcBef>
              <a:buFontTx/>
              <a:buChar char="•"/>
            </a:pPr>
            <a:r>
              <a:rPr lang="en-US" altLang="zh-TW" dirty="0"/>
              <a:t> </a:t>
            </a:r>
            <a:r>
              <a:rPr lang="en-US" altLang="zh-TW" sz="1600" dirty="0"/>
              <a:t>We can determine the position of the </a:t>
            </a:r>
            <a:r>
              <a:rPr lang="en-US" altLang="zh-TW" sz="1600" i="1" dirty="0"/>
              <a:t>p-</a:t>
            </a:r>
            <a:r>
              <a:rPr lang="en-US" altLang="zh-TW" sz="1600" dirty="0" err="1"/>
              <a:t>quantile</a:t>
            </a:r>
            <a:r>
              <a:rPr lang="en-US" altLang="zh-TW" sz="1600" dirty="0"/>
              <a:t> among the nodes at time </a:t>
            </a:r>
            <a:r>
              <a:rPr lang="en-US" altLang="zh-TW" sz="1600" i="1" dirty="0"/>
              <a:t>T</a:t>
            </a:r>
            <a:r>
              <a:rPr lang="en-US" altLang="zh-TW" sz="1600" dirty="0"/>
              <a:t> before calculating the portfolio gain.</a:t>
            </a:r>
            <a:r>
              <a:rPr lang="en-US" altLang="zh-TW" dirty="0"/>
              <a:t> </a:t>
            </a:r>
          </a:p>
        </p:txBody>
      </p:sp>
      <p:sp>
        <p:nvSpPr>
          <p:cNvPr id="27660" name="Text Box 12"/>
          <p:cNvSpPr txBox="1">
            <a:spLocks noChangeArrowheads="1"/>
          </p:cNvSpPr>
          <p:nvPr/>
        </p:nvSpPr>
        <p:spPr bwMode="auto">
          <a:xfrm>
            <a:off x="133350" y="4270375"/>
            <a:ext cx="3733800" cy="641350"/>
          </a:xfrm>
          <a:prstGeom prst="rect">
            <a:avLst/>
          </a:prstGeom>
          <a:noFill/>
          <a:ln w="9525">
            <a:noFill/>
            <a:miter lim="800000"/>
            <a:headEnd/>
            <a:tailEnd/>
          </a:ln>
          <a:effectLst/>
        </p:spPr>
        <p:txBody>
          <a:bodyPr>
            <a:spAutoFit/>
          </a:bodyPr>
          <a:lstStyle/>
          <a:p>
            <a:pPr>
              <a:spcBef>
                <a:spcPct val="50000"/>
              </a:spcBef>
            </a:pPr>
            <a:r>
              <a:rPr lang="en-US" altLang="zh-TW"/>
              <a:t>where</a:t>
            </a:r>
            <a:r>
              <a:rPr lang="en-US" altLang="zh-TW" i="1"/>
              <a:t> P</a:t>
            </a:r>
            <a:r>
              <a:rPr lang="en-US" altLang="zh-TW" i="1" baseline="-25000"/>
              <a:t>0</a:t>
            </a:r>
            <a:r>
              <a:rPr lang="en-US" altLang="zh-TW" i="1"/>
              <a:t> </a:t>
            </a:r>
            <a:r>
              <a:rPr lang="en-US" altLang="zh-TW"/>
              <a:t>is the initial option price; </a:t>
            </a:r>
            <a:r>
              <a:rPr lang="en-US" altLang="zh-TW" i="1"/>
              <a:t>i</a:t>
            </a:r>
            <a:r>
              <a:rPr lang="en-US" altLang="zh-TW"/>
              <a:t>=1,…,m; and</a:t>
            </a:r>
            <a:r>
              <a:rPr lang="en-US" altLang="zh-TW" i="1"/>
              <a:t> j</a:t>
            </a:r>
            <a:r>
              <a:rPr lang="en-US" altLang="zh-TW"/>
              <a:t>=1,…,n </a:t>
            </a:r>
          </a:p>
        </p:txBody>
      </p:sp>
      <p:pic>
        <p:nvPicPr>
          <p:cNvPr id="27661" name="Picture 13" descr="fig"/>
          <p:cNvPicPr>
            <a:picLocks noChangeAspect="1" noChangeArrowheads="1"/>
          </p:cNvPicPr>
          <p:nvPr/>
        </p:nvPicPr>
        <p:blipFill>
          <a:blip r:embed="rId7" cstate="print"/>
          <a:srcRect/>
          <a:stretch>
            <a:fillRect/>
          </a:stretch>
        </p:blipFill>
        <p:spPr bwMode="auto">
          <a:xfrm>
            <a:off x="5924550" y="1069975"/>
            <a:ext cx="2608263" cy="4935538"/>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投影片編號版面配置區 4"/>
          <p:cNvSpPr>
            <a:spLocks noGrp="1"/>
          </p:cNvSpPr>
          <p:nvPr>
            <p:ph type="sldNum" sz="quarter" idx="11"/>
          </p:nvPr>
        </p:nvSpPr>
        <p:spPr/>
        <p:txBody>
          <a:bodyPr/>
          <a:lstStyle/>
          <a:p>
            <a:fld id="{0C96DE65-54D0-4131-B7DA-45E1AF650B8D}" type="slidenum">
              <a:rPr lang="en-US" altLang="zh-TW"/>
              <a:pPr/>
              <a:t>43</a:t>
            </a:fld>
            <a:endParaRPr lang="en-US" altLang="zh-TW"/>
          </a:p>
        </p:txBody>
      </p:sp>
      <p:sp>
        <p:nvSpPr>
          <p:cNvPr id="28676" name="Rectangle 4"/>
          <p:cNvSpPr>
            <a:spLocks noChangeArrowheads="1"/>
          </p:cNvSpPr>
          <p:nvPr/>
        </p:nvSpPr>
        <p:spPr bwMode="auto">
          <a:xfrm>
            <a:off x="228600" y="44450"/>
            <a:ext cx="8305800" cy="1295400"/>
          </a:xfrm>
          <a:prstGeom prst="rect">
            <a:avLst/>
          </a:prstGeom>
          <a:noFill/>
          <a:ln w="9525">
            <a:noFill/>
            <a:miter lim="800000"/>
            <a:headEnd/>
            <a:tailEnd/>
          </a:ln>
          <a:effectLst/>
        </p:spPr>
        <p:txBody>
          <a:bodyPr anchor="b"/>
          <a:lstStyle/>
          <a:p>
            <a:pPr algn="ctr"/>
            <a:r>
              <a:rPr lang="en-US" altLang="zh-TW" sz="4400">
                <a:solidFill>
                  <a:schemeClr val="tx2"/>
                </a:solidFill>
              </a:rPr>
              <a:t>Steps of the SSSO-Naive Algorithm </a:t>
            </a:r>
            <a:endParaRPr lang="en-US" altLang="ja-JP" sz="4400">
              <a:solidFill>
                <a:schemeClr val="tx2"/>
              </a:solidFill>
            </a:endParaRPr>
          </a:p>
        </p:txBody>
      </p:sp>
      <p:sp>
        <p:nvSpPr>
          <p:cNvPr id="28677" name="Line 5"/>
          <p:cNvSpPr>
            <a:spLocks noChangeShapeType="1"/>
          </p:cNvSpPr>
          <p:nvPr/>
        </p:nvSpPr>
        <p:spPr bwMode="auto">
          <a:xfrm flipV="1">
            <a:off x="1219200" y="2346325"/>
            <a:ext cx="1295400" cy="1371600"/>
          </a:xfrm>
          <a:prstGeom prst="line">
            <a:avLst/>
          </a:prstGeom>
          <a:noFill/>
          <a:ln w="9525">
            <a:solidFill>
              <a:schemeClr val="tx1"/>
            </a:solidFill>
            <a:round/>
            <a:headEnd/>
            <a:tailEnd/>
          </a:ln>
          <a:effectLst/>
        </p:spPr>
        <p:txBody>
          <a:bodyPr/>
          <a:lstStyle/>
          <a:p>
            <a:endParaRPr lang="zh-TW" altLang="en-US"/>
          </a:p>
        </p:txBody>
      </p:sp>
      <p:sp>
        <p:nvSpPr>
          <p:cNvPr id="28678" name="Line 6"/>
          <p:cNvSpPr>
            <a:spLocks noChangeShapeType="1"/>
          </p:cNvSpPr>
          <p:nvPr/>
        </p:nvSpPr>
        <p:spPr bwMode="auto">
          <a:xfrm>
            <a:off x="1219200" y="3717925"/>
            <a:ext cx="1295400" cy="1905000"/>
          </a:xfrm>
          <a:prstGeom prst="line">
            <a:avLst/>
          </a:prstGeom>
          <a:noFill/>
          <a:ln w="9525">
            <a:solidFill>
              <a:schemeClr val="tx1"/>
            </a:solidFill>
            <a:round/>
            <a:headEnd/>
            <a:tailEnd/>
          </a:ln>
          <a:effectLst/>
        </p:spPr>
        <p:txBody>
          <a:bodyPr/>
          <a:lstStyle/>
          <a:p>
            <a:endParaRPr lang="zh-TW" altLang="en-US"/>
          </a:p>
        </p:txBody>
      </p:sp>
      <p:sp>
        <p:nvSpPr>
          <p:cNvPr id="28679" name="Line 7"/>
          <p:cNvSpPr>
            <a:spLocks noChangeShapeType="1"/>
          </p:cNvSpPr>
          <p:nvPr/>
        </p:nvSpPr>
        <p:spPr bwMode="auto">
          <a:xfrm>
            <a:off x="1219200" y="3717925"/>
            <a:ext cx="1295400" cy="1524000"/>
          </a:xfrm>
          <a:prstGeom prst="line">
            <a:avLst/>
          </a:prstGeom>
          <a:noFill/>
          <a:ln w="9525">
            <a:solidFill>
              <a:schemeClr val="tx1"/>
            </a:solidFill>
            <a:round/>
            <a:headEnd/>
            <a:tailEnd/>
          </a:ln>
          <a:effectLst/>
        </p:spPr>
        <p:txBody>
          <a:bodyPr/>
          <a:lstStyle/>
          <a:p>
            <a:endParaRPr lang="zh-TW" altLang="en-US"/>
          </a:p>
        </p:txBody>
      </p:sp>
      <p:sp>
        <p:nvSpPr>
          <p:cNvPr id="28680" name="Line 8"/>
          <p:cNvSpPr>
            <a:spLocks noChangeShapeType="1"/>
          </p:cNvSpPr>
          <p:nvPr/>
        </p:nvSpPr>
        <p:spPr bwMode="auto">
          <a:xfrm>
            <a:off x="1219200" y="3717925"/>
            <a:ext cx="1295400" cy="1143000"/>
          </a:xfrm>
          <a:prstGeom prst="line">
            <a:avLst/>
          </a:prstGeom>
          <a:noFill/>
          <a:ln w="9525">
            <a:solidFill>
              <a:schemeClr val="tx1"/>
            </a:solidFill>
            <a:round/>
            <a:headEnd/>
            <a:tailEnd/>
          </a:ln>
          <a:effectLst/>
        </p:spPr>
        <p:txBody>
          <a:bodyPr/>
          <a:lstStyle/>
          <a:p>
            <a:endParaRPr lang="zh-TW" altLang="en-US"/>
          </a:p>
        </p:txBody>
      </p:sp>
      <p:sp>
        <p:nvSpPr>
          <p:cNvPr id="28681" name="Line 9"/>
          <p:cNvSpPr>
            <a:spLocks noChangeShapeType="1"/>
          </p:cNvSpPr>
          <p:nvPr/>
        </p:nvSpPr>
        <p:spPr bwMode="auto">
          <a:xfrm>
            <a:off x="1219200" y="3717925"/>
            <a:ext cx="1295400" cy="838200"/>
          </a:xfrm>
          <a:prstGeom prst="line">
            <a:avLst/>
          </a:prstGeom>
          <a:noFill/>
          <a:ln w="9525">
            <a:solidFill>
              <a:schemeClr val="tx1"/>
            </a:solidFill>
            <a:round/>
            <a:headEnd/>
            <a:tailEnd/>
          </a:ln>
          <a:effectLst/>
        </p:spPr>
        <p:txBody>
          <a:bodyPr/>
          <a:lstStyle/>
          <a:p>
            <a:endParaRPr lang="zh-TW" altLang="en-US"/>
          </a:p>
        </p:txBody>
      </p:sp>
      <p:sp>
        <p:nvSpPr>
          <p:cNvPr id="28682" name="Text Box 10"/>
          <p:cNvSpPr txBox="1">
            <a:spLocks noChangeArrowheads="1"/>
          </p:cNvSpPr>
          <p:nvPr/>
        </p:nvSpPr>
        <p:spPr bwMode="auto">
          <a:xfrm>
            <a:off x="2438400" y="2362200"/>
            <a:ext cx="457200" cy="274638"/>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1</a:t>
            </a:r>
            <a:endParaRPr lang="en-US" altLang="ja-JP" sz="1200" baseline="-25000"/>
          </a:p>
        </p:txBody>
      </p:sp>
      <p:sp>
        <p:nvSpPr>
          <p:cNvPr id="28683" name="Line 11"/>
          <p:cNvSpPr>
            <a:spLocks noChangeShapeType="1"/>
          </p:cNvSpPr>
          <p:nvPr/>
        </p:nvSpPr>
        <p:spPr bwMode="auto">
          <a:xfrm flipV="1">
            <a:off x="1219200" y="2727325"/>
            <a:ext cx="1295400" cy="990600"/>
          </a:xfrm>
          <a:prstGeom prst="line">
            <a:avLst/>
          </a:prstGeom>
          <a:noFill/>
          <a:ln w="9525">
            <a:solidFill>
              <a:schemeClr val="tx1"/>
            </a:solidFill>
            <a:round/>
            <a:headEnd/>
            <a:tailEnd/>
          </a:ln>
          <a:effectLst/>
        </p:spPr>
        <p:txBody>
          <a:bodyPr/>
          <a:lstStyle/>
          <a:p>
            <a:endParaRPr lang="zh-TW" altLang="en-US"/>
          </a:p>
        </p:txBody>
      </p:sp>
      <p:sp>
        <p:nvSpPr>
          <p:cNvPr id="28684" name="Text Box 12"/>
          <p:cNvSpPr txBox="1">
            <a:spLocks noChangeArrowheads="1"/>
          </p:cNvSpPr>
          <p:nvPr/>
        </p:nvSpPr>
        <p:spPr bwMode="auto">
          <a:xfrm>
            <a:off x="2438400" y="2757488"/>
            <a:ext cx="762000" cy="274637"/>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2</a:t>
            </a:r>
            <a:endParaRPr lang="en-US" altLang="ja-JP" sz="1200" baseline="-25000"/>
          </a:p>
        </p:txBody>
      </p:sp>
      <p:sp>
        <p:nvSpPr>
          <p:cNvPr id="28685" name="Text Box 13"/>
          <p:cNvSpPr txBox="1">
            <a:spLocks noChangeArrowheads="1"/>
          </p:cNvSpPr>
          <p:nvPr/>
        </p:nvSpPr>
        <p:spPr bwMode="auto">
          <a:xfrm>
            <a:off x="2438400" y="3168650"/>
            <a:ext cx="396875" cy="11430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28686" name="AutoShape 14"/>
          <p:cNvSpPr>
            <a:spLocks/>
          </p:cNvSpPr>
          <p:nvPr/>
        </p:nvSpPr>
        <p:spPr bwMode="auto">
          <a:xfrm>
            <a:off x="152400" y="1622425"/>
            <a:ext cx="1858963" cy="495300"/>
          </a:xfrm>
          <a:prstGeom prst="borderCallout2">
            <a:avLst>
              <a:gd name="adj1" fmla="val 23079"/>
              <a:gd name="adj2" fmla="val 104097"/>
              <a:gd name="adj3" fmla="val 23079"/>
              <a:gd name="adj4" fmla="val 115458"/>
              <a:gd name="adj5" fmla="val 146153"/>
              <a:gd name="adj6" fmla="val 127241"/>
            </a:avLst>
          </a:prstGeom>
          <a:solidFill>
            <a:schemeClr val="accent1"/>
          </a:solidFill>
          <a:ln w="9525">
            <a:solidFill>
              <a:schemeClr val="tx1"/>
            </a:solidFill>
            <a:miter lim="800000"/>
            <a:headEnd/>
            <a:tailEnd/>
          </a:ln>
          <a:effectLst/>
        </p:spPr>
        <p:txBody>
          <a:bodyPr/>
          <a:lstStyle/>
          <a:p>
            <a:r>
              <a:rPr lang="en-US" altLang="zh-TW" sz="1200" b="1"/>
              <a:t>r</a:t>
            </a:r>
            <a:r>
              <a:rPr lang="en-US" altLang="zh-TW" sz="1200" b="1" baseline="-25000"/>
              <a:t>1</a:t>
            </a:r>
            <a:r>
              <a:rPr lang="en-US" altLang="zh-TW" sz="1200" b="1"/>
              <a:t> = u</a:t>
            </a:r>
            <a:r>
              <a:rPr lang="en-US" altLang="zh-TW" sz="1200" b="1" baseline="30000"/>
              <a:t>m</a:t>
            </a:r>
          </a:p>
          <a:p>
            <a:r>
              <a:rPr lang="en-US" altLang="zh-TW" sz="1200" b="1"/>
              <a:t>S</a:t>
            </a:r>
            <a:r>
              <a:rPr lang="en-US" altLang="zh-TW" sz="1200" b="1" baseline="-25000"/>
              <a:t>1</a:t>
            </a:r>
            <a:r>
              <a:rPr lang="en-US" altLang="zh-TW" sz="1200" b="1"/>
              <a:t> = stock_price * r</a:t>
            </a:r>
            <a:r>
              <a:rPr lang="en-US" altLang="zh-TW" sz="1200" b="1" baseline="-25000"/>
              <a:t>1</a:t>
            </a:r>
            <a:endParaRPr lang="en-US" altLang="ja-JP" sz="1200" b="1" baseline="-25000"/>
          </a:p>
        </p:txBody>
      </p:sp>
      <p:sp>
        <p:nvSpPr>
          <p:cNvPr id="28687" name="Rectangle 15"/>
          <p:cNvSpPr>
            <a:spLocks noChangeArrowheads="1"/>
          </p:cNvSpPr>
          <p:nvPr/>
        </p:nvSpPr>
        <p:spPr bwMode="auto">
          <a:xfrm>
            <a:off x="4648200" y="1611313"/>
            <a:ext cx="4495800" cy="4411662"/>
          </a:xfrm>
          <a:prstGeom prst="rect">
            <a:avLst/>
          </a:prstGeom>
          <a:noFill/>
          <a:ln w="9525">
            <a:noFill/>
            <a:miter lim="800000"/>
            <a:headEnd/>
            <a:tailEnd/>
          </a:ln>
          <a:effectLst/>
        </p:spPr>
        <p:txBody>
          <a:bodyPr/>
          <a:lstStyle/>
          <a:p>
            <a:pPr marL="342900" indent="-342900">
              <a:spcBef>
                <a:spcPct val="20000"/>
              </a:spcBef>
              <a:buFontTx/>
              <a:buChar char="•"/>
            </a:pPr>
            <a:r>
              <a:rPr lang="en-US" altLang="zh-TW" sz="2800"/>
              <a:t>The computational complexity of the SSSO-Naive Algorithm is </a:t>
            </a:r>
            <a:r>
              <a:rPr lang="en-US" altLang="zh-TW" sz="3200" i="1"/>
              <a:t>O(m*n)</a:t>
            </a:r>
            <a:endParaRPr lang="en-US" altLang="ja-JP" sz="3200" i="1"/>
          </a:p>
        </p:txBody>
      </p:sp>
      <p:sp>
        <p:nvSpPr>
          <p:cNvPr id="28688" name="Line 16"/>
          <p:cNvSpPr>
            <a:spLocks noChangeShapeType="1"/>
          </p:cNvSpPr>
          <p:nvPr/>
        </p:nvSpPr>
        <p:spPr bwMode="auto">
          <a:xfrm flipV="1">
            <a:off x="2514600" y="3794125"/>
            <a:ext cx="1676400" cy="762000"/>
          </a:xfrm>
          <a:prstGeom prst="line">
            <a:avLst/>
          </a:prstGeom>
          <a:noFill/>
          <a:ln w="9525">
            <a:solidFill>
              <a:schemeClr val="tx1"/>
            </a:solidFill>
            <a:round/>
            <a:headEnd/>
            <a:tailEnd/>
          </a:ln>
          <a:effectLst/>
        </p:spPr>
        <p:txBody>
          <a:bodyPr/>
          <a:lstStyle/>
          <a:p>
            <a:endParaRPr lang="zh-TW" altLang="en-US"/>
          </a:p>
        </p:txBody>
      </p:sp>
      <p:sp>
        <p:nvSpPr>
          <p:cNvPr id="28689" name="Line 17"/>
          <p:cNvSpPr>
            <a:spLocks noChangeShapeType="1"/>
          </p:cNvSpPr>
          <p:nvPr/>
        </p:nvSpPr>
        <p:spPr bwMode="auto">
          <a:xfrm>
            <a:off x="2514600" y="4556125"/>
            <a:ext cx="1676400" cy="609600"/>
          </a:xfrm>
          <a:prstGeom prst="line">
            <a:avLst/>
          </a:prstGeom>
          <a:noFill/>
          <a:ln w="9525">
            <a:solidFill>
              <a:schemeClr val="tx1"/>
            </a:solidFill>
            <a:round/>
            <a:headEnd/>
            <a:tailEnd/>
          </a:ln>
          <a:effectLst/>
        </p:spPr>
        <p:txBody>
          <a:bodyPr/>
          <a:lstStyle/>
          <a:p>
            <a:endParaRPr lang="zh-TW" altLang="en-US"/>
          </a:p>
        </p:txBody>
      </p:sp>
      <p:sp>
        <p:nvSpPr>
          <p:cNvPr id="28690" name="Line 18"/>
          <p:cNvSpPr>
            <a:spLocks noChangeShapeType="1"/>
          </p:cNvSpPr>
          <p:nvPr/>
        </p:nvSpPr>
        <p:spPr bwMode="auto">
          <a:xfrm flipV="1">
            <a:off x="2514600" y="4098925"/>
            <a:ext cx="1676400" cy="457200"/>
          </a:xfrm>
          <a:prstGeom prst="line">
            <a:avLst/>
          </a:prstGeom>
          <a:noFill/>
          <a:ln w="9525">
            <a:solidFill>
              <a:schemeClr val="tx1"/>
            </a:solidFill>
            <a:round/>
            <a:headEnd/>
            <a:tailEnd/>
          </a:ln>
          <a:effectLst/>
        </p:spPr>
        <p:txBody>
          <a:bodyPr/>
          <a:lstStyle/>
          <a:p>
            <a:endParaRPr lang="zh-TW" altLang="en-US"/>
          </a:p>
        </p:txBody>
      </p:sp>
      <p:sp>
        <p:nvSpPr>
          <p:cNvPr id="28691" name="Line 19"/>
          <p:cNvSpPr>
            <a:spLocks noChangeShapeType="1"/>
          </p:cNvSpPr>
          <p:nvPr/>
        </p:nvSpPr>
        <p:spPr bwMode="auto">
          <a:xfrm flipV="1">
            <a:off x="2514600" y="4327525"/>
            <a:ext cx="1676400" cy="228600"/>
          </a:xfrm>
          <a:prstGeom prst="line">
            <a:avLst/>
          </a:prstGeom>
          <a:noFill/>
          <a:ln w="9525">
            <a:solidFill>
              <a:schemeClr val="tx1"/>
            </a:solidFill>
            <a:round/>
            <a:headEnd/>
            <a:tailEnd/>
          </a:ln>
          <a:effectLst/>
        </p:spPr>
        <p:txBody>
          <a:bodyPr/>
          <a:lstStyle/>
          <a:p>
            <a:endParaRPr lang="zh-TW" altLang="en-US"/>
          </a:p>
        </p:txBody>
      </p:sp>
      <p:sp>
        <p:nvSpPr>
          <p:cNvPr id="28692" name="Text Box 20"/>
          <p:cNvSpPr txBox="1">
            <a:spLocks noChangeArrowheads="1"/>
          </p:cNvSpPr>
          <p:nvPr/>
        </p:nvSpPr>
        <p:spPr bwMode="auto">
          <a:xfrm>
            <a:off x="4114800" y="3702050"/>
            <a:ext cx="4572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a:t>
            </a:r>
            <a:endParaRPr lang="en-US" altLang="ja-JP" sz="1200" baseline="30000"/>
          </a:p>
        </p:txBody>
      </p:sp>
      <p:sp>
        <p:nvSpPr>
          <p:cNvPr id="28693" name="Text Box 21"/>
          <p:cNvSpPr txBox="1">
            <a:spLocks noChangeArrowheads="1"/>
          </p:cNvSpPr>
          <p:nvPr/>
        </p:nvSpPr>
        <p:spPr bwMode="auto">
          <a:xfrm>
            <a:off x="3717925" y="4464050"/>
            <a:ext cx="396875" cy="6858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28694" name="Text Box 22"/>
          <p:cNvSpPr txBox="1">
            <a:spLocks noChangeArrowheads="1"/>
          </p:cNvSpPr>
          <p:nvPr/>
        </p:nvSpPr>
        <p:spPr bwMode="auto">
          <a:xfrm>
            <a:off x="4114800" y="4006850"/>
            <a:ext cx="7620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n-1</a:t>
            </a:r>
            <a:r>
              <a:rPr lang="en-US" altLang="zh-TW" sz="1200"/>
              <a:t>d</a:t>
            </a:r>
            <a:endParaRPr lang="en-US" altLang="ja-JP" sz="1200"/>
          </a:p>
        </p:txBody>
      </p:sp>
      <p:sp>
        <p:nvSpPr>
          <p:cNvPr id="28695" name="Text Box 23"/>
          <p:cNvSpPr txBox="1">
            <a:spLocks noChangeArrowheads="1"/>
          </p:cNvSpPr>
          <p:nvPr/>
        </p:nvSpPr>
        <p:spPr bwMode="auto">
          <a:xfrm>
            <a:off x="4114800" y="4235450"/>
            <a:ext cx="7620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n-2</a:t>
            </a:r>
            <a:r>
              <a:rPr lang="en-US" altLang="zh-TW" sz="1200"/>
              <a:t>d</a:t>
            </a:r>
            <a:r>
              <a:rPr lang="en-US" altLang="zh-TW" sz="1200" baseline="30000"/>
              <a:t>2</a:t>
            </a:r>
            <a:endParaRPr lang="en-US" altLang="ja-JP" sz="1200" baseline="30000"/>
          </a:p>
        </p:txBody>
      </p:sp>
      <p:sp>
        <p:nvSpPr>
          <p:cNvPr id="28696" name="Text Box 24"/>
          <p:cNvSpPr txBox="1">
            <a:spLocks noChangeArrowheads="1"/>
          </p:cNvSpPr>
          <p:nvPr/>
        </p:nvSpPr>
        <p:spPr bwMode="auto">
          <a:xfrm>
            <a:off x="4114800" y="5103813"/>
            <a:ext cx="762000" cy="274637"/>
          </a:xfrm>
          <a:prstGeom prst="rect">
            <a:avLst/>
          </a:prstGeom>
          <a:noFill/>
          <a:ln w="9525">
            <a:noFill/>
            <a:miter lim="800000"/>
            <a:headEnd/>
            <a:tailEnd/>
          </a:ln>
          <a:effectLst/>
        </p:spPr>
        <p:txBody>
          <a:bodyPr>
            <a:spAutoFit/>
          </a:bodyPr>
          <a:lstStyle/>
          <a:p>
            <a:pPr>
              <a:spcBef>
                <a:spcPct val="50000"/>
              </a:spcBef>
            </a:pPr>
            <a:r>
              <a:rPr lang="en-US" altLang="zh-TW" sz="1200"/>
              <a:t>d</a:t>
            </a:r>
            <a:r>
              <a:rPr lang="en-US" altLang="zh-TW" sz="1200" baseline="30000"/>
              <a:t>n</a:t>
            </a:r>
            <a:endParaRPr lang="en-US" altLang="ja-JP" sz="1200"/>
          </a:p>
        </p:txBody>
      </p:sp>
      <p:sp>
        <p:nvSpPr>
          <p:cNvPr id="28697" name="Text Box 25"/>
          <p:cNvSpPr txBox="1">
            <a:spLocks noChangeArrowheads="1"/>
          </p:cNvSpPr>
          <p:nvPr/>
        </p:nvSpPr>
        <p:spPr bwMode="auto">
          <a:xfrm>
            <a:off x="3717925" y="4845050"/>
            <a:ext cx="396875" cy="6858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28698" name="Line 26"/>
          <p:cNvSpPr>
            <a:spLocks noChangeShapeType="1"/>
          </p:cNvSpPr>
          <p:nvPr/>
        </p:nvSpPr>
        <p:spPr bwMode="auto">
          <a:xfrm flipV="1">
            <a:off x="2514600" y="4098925"/>
            <a:ext cx="1676400" cy="762000"/>
          </a:xfrm>
          <a:prstGeom prst="line">
            <a:avLst/>
          </a:prstGeom>
          <a:noFill/>
          <a:ln w="9525">
            <a:solidFill>
              <a:schemeClr val="tx1"/>
            </a:solidFill>
            <a:round/>
            <a:headEnd/>
            <a:tailEnd/>
          </a:ln>
          <a:effectLst/>
        </p:spPr>
        <p:txBody>
          <a:bodyPr/>
          <a:lstStyle/>
          <a:p>
            <a:endParaRPr lang="zh-TW" altLang="en-US"/>
          </a:p>
        </p:txBody>
      </p:sp>
      <p:sp>
        <p:nvSpPr>
          <p:cNvPr id="28699" name="Line 27"/>
          <p:cNvSpPr>
            <a:spLocks noChangeShapeType="1"/>
          </p:cNvSpPr>
          <p:nvPr/>
        </p:nvSpPr>
        <p:spPr bwMode="auto">
          <a:xfrm>
            <a:off x="2514600" y="4860925"/>
            <a:ext cx="1676400" cy="609600"/>
          </a:xfrm>
          <a:prstGeom prst="line">
            <a:avLst/>
          </a:prstGeom>
          <a:noFill/>
          <a:ln w="9525">
            <a:solidFill>
              <a:schemeClr val="tx1"/>
            </a:solidFill>
            <a:round/>
            <a:headEnd/>
            <a:tailEnd/>
          </a:ln>
          <a:effectLst/>
        </p:spPr>
        <p:txBody>
          <a:bodyPr/>
          <a:lstStyle/>
          <a:p>
            <a:endParaRPr lang="zh-TW" altLang="en-US"/>
          </a:p>
        </p:txBody>
      </p:sp>
      <p:sp>
        <p:nvSpPr>
          <p:cNvPr id="28700" name="Line 28"/>
          <p:cNvSpPr>
            <a:spLocks noChangeShapeType="1"/>
          </p:cNvSpPr>
          <p:nvPr/>
        </p:nvSpPr>
        <p:spPr bwMode="auto">
          <a:xfrm flipV="1">
            <a:off x="2514600" y="4403725"/>
            <a:ext cx="1676400" cy="457200"/>
          </a:xfrm>
          <a:prstGeom prst="line">
            <a:avLst/>
          </a:prstGeom>
          <a:noFill/>
          <a:ln w="9525">
            <a:solidFill>
              <a:schemeClr val="tx1"/>
            </a:solidFill>
            <a:round/>
            <a:headEnd/>
            <a:tailEnd/>
          </a:ln>
          <a:effectLst/>
        </p:spPr>
        <p:txBody>
          <a:bodyPr/>
          <a:lstStyle/>
          <a:p>
            <a:endParaRPr lang="zh-TW" altLang="en-US"/>
          </a:p>
        </p:txBody>
      </p:sp>
      <p:sp>
        <p:nvSpPr>
          <p:cNvPr id="28701" name="Line 29"/>
          <p:cNvSpPr>
            <a:spLocks noChangeShapeType="1"/>
          </p:cNvSpPr>
          <p:nvPr/>
        </p:nvSpPr>
        <p:spPr bwMode="auto">
          <a:xfrm flipV="1">
            <a:off x="2514600" y="4632325"/>
            <a:ext cx="1676400" cy="228600"/>
          </a:xfrm>
          <a:prstGeom prst="line">
            <a:avLst/>
          </a:prstGeom>
          <a:noFill/>
          <a:ln w="9525">
            <a:solidFill>
              <a:schemeClr val="tx1"/>
            </a:solidFill>
            <a:round/>
            <a:headEnd/>
            <a:tailEnd/>
          </a:ln>
          <a:effectLst/>
        </p:spPr>
        <p:txBody>
          <a:bodyPr/>
          <a:lstStyle/>
          <a:p>
            <a:endParaRPr lang="zh-TW" altLang="en-US"/>
          </a:p>
        </p:txBody>
      </p:sp>
      <p:sp>
        <p:nvSpPr>
          <p:cNvPr id="28702" name="Text Box 30"/>
          <p:cNvSpPr txBox="1">
            <a:spLocks noChangeArrowheads="1"/>
          </p:cNvSpPr>
          <p:nvPr/>
        </p:nvSpPr>
        <p:spPr bwMode="auto">
          <a:xfrm>
            <a:off x="4114800" y="4006850"/>
            <a:ext cx="4572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a:t>
            </a:r>
            <a:endParaRPr lang="en-US" altLang="ja-JP" sz="1200" baseline="30000"/>
          </a:p>
        </p:txBody>
      </p:sp>
      <p:sp>
        <p:nvSpPr>
          <p:cNvPr id="28703" name="Text Box 31"/>
          <p:cNvSpPr txBox="1">
            <a:spLocks noChangeArrowheads="1"/>
          </p:cNvSpPr>
          <p:nvPr/>
        </p:nvSpPr>
        <p:spPr bwMode="auto">
          <a:xfrm>
            <a:off x="3717925" y="4768850"/>
            <a:ext cx="396875" cy="6858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28704" name="Text Box 32"/>
          <p:cNvSpPr txBox="1">
            <a:spLocks noChangeArrowheads="1"/>
          </p:cNvSpPr>
          <p:nvPr/>
        </p:nvSpPr>
        <p:spPr bwMode="auto">
          <a:xfrm>
            <a:off x="4114800" y="4311650"/>
            <a:ext cx="7620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n-1</a:t>
            </a:r>
            <a:r>
              <a:rPr lang="en-US" altLang="zh-TW" sz="1200"/>
              <a:t>d</a:t>
            </a:r>
            <a:endParaRPr lang="en-US" altLang="ja-JP" sz="1200"/>
          </a:p>
        </p:txBody>
      </p:sp>
      <p:sp>
        <p:nvSpPr>
          <p:cNvPr id="28705" name="Text Box 33"/>
          <p:cNvSpPr txBox="1">
            <a:spLocks noChangeArrowheads="1"/>
          </p:cNvSpPr>
          <p:nvPr/>
        </p:nvSpPr>
        <p:spPr bwMode="auto">
          <a:xfrm>
            <a:off x="4114800" y="4540250"/>
            <a:ext cx="7620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n-2</a:t>
            </a:r>
            <a:r>
              <a:rPr lang="en-US" altLang="zh-TW" sz="1200"/>
              <a:t>d</a:t>
            </a:r>
            <a:r>
              <a:rPr lang="en-US" altLang="zh-TW" sz="1200" baseline="30000"/>
              <a:t>2</a:t>
            </a:r>
            <a:endParaRPr lang="en-US" altLang="ja-JP" sz="1200" baseline="30000"/>
          </a:p>
        </p:txBody>
      </p:sp>
      <p:sp>
        <p:nvSpPr>
          <p:cNvPr id="28706" name="Text Box 34"/>
          <p:cNvSpPr txBox="1">
            <a:spLocks noChangeArrowheads="1"/>
          </p:cNvSpPr>
          <p:nvPr/>
        </p:nvSpPr>
        <p:spPr bwMode="auto">
          <a:xfrm>
            <a:off x="4114800" y="5408613"/>
            <a:ext cx="762000" cy="274637"/>
          </a:xfrm>
          <a:prstGeom prst="rect">
            <a:avLst/>
          </a:prstGeom>
          <a:noFill/>
          <a:ln w="9525">
            <a:noFill/>
            <a:miter lim="800000"/>
            <a:headEnd/>
            <a:tailEnd/>
          </a:ln>
          <a:effectLst/>
        </p:spPr>
        <p:txBody>
          <a:bodyPr>
            <a:spAutoFit/>
          </a:bodyPr>
          <a:lstStyle/>
          <a:p>
            <a:pPr>
              <a:spcBef>
                <a:spcPct val="50000"/>
              </a:spcBef>
            </a:pPr>
            <a:r>
              <a:rPr lang="en-US" altLang="zh-TW" sz="1200"/>
              <a:t>d</a:t>
            </a:r>
            <a:r>
              <a:rPr lang="en-US" altLang="zh-TW" sz="1200" baseline="30000"/>
              <a:t>n</a:t>
            </a:r>
            <a:endParaRPr lang="en-US" altLang="ja-JP" sz="1200"/>
          </a:p>
        </p:txBody>
      </p:sp>
      <p:sp>
        <p:nvSpPr>
          <p:cNvPr id="28707" name="Text Box 35"/>
          <p:cNvSpPr txBox="1">
            <a:spLocks noChangeArrowheads="1"/>
          </p:cNvSpPr>
          <p:nvPr/>
        </p:nvSpPr>
        <p:spPr bwMode="auto">
          <a:xfrm>
            <a:off x="3717925" y="5149850"/>
            <a:ext cx="396875" cy="6858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28708" name="Line 36"/>
          <p:cNvSpPr>
            <a:spLocks noChangeShapeType="1"/>
          </p:cNvSpPr>
          <p:nvPr/>
        </p:nvSpPr>
        <p:spPr bwMode="auto">
          <a:xfrm flipV="1">
            <a:off x="2514600" y="4479925"/>
            <a:ext cx="1676400" cy="762000"/>
          </a:xfrm>
          <a:prstGeom prst="line">
            <a:avLst/>
          </a:prstGeom>
          <a:noFill/>
          <a:ln w="9525">
            <a:solidFill>
              <a:schemeClr val="tx1"/>
            </a:solidFill>
            <a:round/>
            <a:headEnd/>
            <a:tailEnd/>
          </a:ln>
          <a:effectLst/>
        </p:spPr>
        <p:txBody>
          <a:bodyPr/>
          <a:lstStyle/>
          <a:p>
            <a:endParaRPr lang="zh-TW" altLang="en-US"/>
          </a:p>
        </p:txBody>
      </p:sp>
      <p:sp>
        <p:nvSpPr>
          <p:cNvPr id="28709" name="Line 37"/>
          <p:cNvSpPr>
            <a:spLocks noChangeShapeType="1"/>
          </p:cNvSpPr>
          <p:nvPr/>
        </p:nvSpPr>
        <p:spPr bwMode="auto">
          <a:xfrm>
            <a:off x="2514600" y="5241925"/>
            <a:ext cx="1676400" cy="609600"/>
          </a:xfrm>
          <a:prstGeom prst="line">
            <a:avLst/>
          </a:prstGeom>
          <a:noFill/>
          <a:ln w="9525">
            <a:solidFill>
              <a:schemeClr val="tx1"/>
            </a:solidFill>
            <a:round/>
            <a:headEnd/>
            <a:tailEnd/>
          </a:ln>
          <a:effectLst/>
        </p:spPr>
        <p:txBody>
          <a:bodyPr/>
          <a:lstStyle/>
          <a:p>
            <a:endParaRPr lang="zh-TW" altLang="en-US"/>
          </a:p>
        </p:txBody>
      </p:sp>
      <p:sp>
        <p:nvSpPr>
          <p:cNvPr id="28710" name="Line 38"/>
          <p:cNvSpPr>
            <a:spLocks noChangeShapeType="1"/>
          </p:cNvSpPr>
          <p:nvPr/>
        </p:nvSpPr>
        <p:spPr bwMode="auto">
          <a:xfrm flipV="1">
            <a:off x="2514600" y="4784725"/>
            <a:ext cx="1676400" cy="457200"/>
          </a:xfrm>
          <a:prstGeom prst="line">
            <a:avLst/>
          </a:prstGeom>
          <a:noFill/>
          <a:ln w="9525">
            <a:solidFill>
              <a:schemeClr val="tx1"/>
            </a:solidFill>
            <a:round/>
            <a:headEnd/>
            <a:tailEnd/>
          </a:ln>
          <a:effectLst/>
        </p:spPr>
        <p:txBody>
          <a:bodyPr/>
          <a:lstStyle/>
          <a:p>
            <a:endParaRPr lang="zh-TW" altLang="en-US"/>
          </a:p>
        </p:txBody>
      </p:sp>
      <p:sp>
        <p:nvSpPr>
          <p:cNvPr id="28711" name="Line 39"/>
          <p:cNvSpPr>
            <a:spLocks noChangeShapeType="1"/>
          </p:cNvSpPr>
          <p:nvPr/>
        </p:nvSpPr>
        <p:spPr bwMode="auto">
          <a:xfrm flipV="1">
            <a:off x="2514600" y="5013325"/>
            <a:ext cx="1676400" cy="228600"/>
          </a:xfrm>
          <a:prstGeom prst="line">
            <a:avLst/>
          </a:prstGeom>
          <a:noFill/>
          <a:ln w="9525">
            <a:solidFill>
              <a:schemeClr val="tx1"/>
            </a:solidFill>
            <a:round/>
            <a:headEnd/>
            <a:tailEnd/>
          </a:ln>
          <a:effectLst/>
        </p:spPr>
        <p:txBody>
          <a:bodyPr/>
          <a:lstStyle/>
          <a:p>
            <a:endParaRPr lang="zh-TW" altLang="en-US"/>
          </a:p>
        </p:txBody>
      </p:sp>
      <p:sp>
        <p:nvSpPr>
          <p:cNvPr id="28712" name="Text Box 40"/>
          <p:cNvSpPr txBox="1">
            <a:spLocks noChangeArrowheads="1"/>
          </p:cNvSpPr>
          <p:nvPr/>
        </p:nvSpPr>
        <p:spPr bwMode="auto">
          <a:xfrm>
            <a:off x="4114800" y="4387850"/>
            <a:ext cx="4572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a:t>
            </a:r>
            <a:endParaRPr lang="en-US" altLang="ja-JP" sz="1200" baseline="30000"/>
          </a:p>
        </p:txBody>
      </p:sp>
      <p:sp>
        <p:nvSpPr>
          <p:cNvPr id="28713" name="Text Box 41"/>
          <p:cNvSpPr txBox="1">
            <a:spLocks noChangeArrowheads="1"/>
          </p:cNvSpPr>
          <p:nvPr/>
        </p:nvSpPr>
        <p:spPr bwMode="auto">
          <a:xfrm>
            <a:off x="3717925" y="5149850"/>
            <a:ext cx="396875" cy="6858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28714" name="Text Box 42"/>
          <p:cNvSpPr txBox="1">
            <a:spLocks noChangeArrowheads="1"/>
          </p:cNvSpPr>
          <p:nvPr/>
        </p:nvSpPr>
        <p:spPr bwMode="auto">
          <a:xfrm>
            <a:off x="4114800" y="4692650"/>
            <a:ext cx="7620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n-1</a:t>
            </a:r>
            <a:r>
              <a:rPr lang="en-US" altLang="zh-TW" sz="1200"/>
              <a:t>d</a:t>
            </a:r>
            <a:endParaRPr lang="en-US" altLang="ja-JP" sz="1200"/>
          </a:p>
        </p:txBody>
      </p:sp>
      <p:sp>
        <p:nvSpPr>
          <p:cNvPr id="28715" name="Text Box 43"/>
          <p:cNvSpPr txBox="1">
            <a:spLocks noChangeArrowheads="1"/>
          </p:cNvSpPr>
          <p:nvPr/>
        </p:nvSpPr>
        <p:spPr bwMode="auto">
          <a:xfrm>
            <a:off x="4114800" y="4921250"/>
            <a:ext cx="7620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n-2</a:t>
            </a:r>
            <a:r>
              <a:rPr lang="en-US" altLang="zh-TW" sz="1200"/>
              <a:t>d</a:t>
            </a:r>
            <a:r>
              <a:rPr lang="en-US" altLang="zh-TW" sz="1200" baseline="30000"/>
              <a:t>2</a:t>
            </a:r>
            <a:endParaRPr lang="en-US" altLang="ja-JP" sz="1200" baseline="30000"/>
          </a:p>
        </p:txBody>
      </p:sp>
      <p:sp>
        <p:nvSpPr>
          <p:cNvPr id="28716" name="Text Box 44"/>
          <p:cNvSpPr txBox="1">
            <a:spLocks noChangeArrowheads="1"/>
          </p:cNvSpPr>
          <p:nvPr/>
        </p:nvSpPr>
        <p:spPr bwMode="auto">
          <a:xfrm>
            <a:off x="4114800" y="5789613"/>
            <a:ext cx="762000" cy="274637"/>
          </a:xfrm>
          <a:prstGeom prst="rect">
            <a:avLst/>
          </a:prstGeom>
          <a:noFill/>
          <a:ln w="9525">
            <a:noFill/>
            <a:miter lim="800000"/>
            <a:headEnd/>
            <a:tailEnd/>
          </a:ln>
          <a:effectLst/>
        </p:spPr>
        <p:txBody>
          <a:bodyPr>
            <a:spAutoFit/>
          </a:bodyPr>
          <a:lstStyle/>
          <a:p>
            <a:pPr>
              <a:spcBef>
                <a:spcPct val="50000"/>
              </a:spcBef>
            </a:pPr>
            <a:r>
              <a:rPr lang="en-US" altLang="zh-TW" sz="1200"/>
              <a:t>d</a:t>
            </a:r>
            <a:r>
              <a:rPr lang="en-US" altLang="zh-TW" sz="1200" baseline="30000"/>
              <a:t>n</a:t>
            </a:r>
            <a:endParaRPr lang="en-US" altLang="ja-JP" sz="1200"/>
          </a:p>
        </p:txBody>
      </p:sp>
      <p:sp>
        <p:nvSpPr>
          <p:cNvPr id="28717" name="Text Box 45"/>
          <p:cNvSpPr txBox="1">
            <a:spLocks noChangeArrowheads="1"/>
          </p:cNvSpPr>
          <p:nvPr/>
        </p:nvSpPr>
        <p:spPr bwMode="auto">
          <a:xfrm>
            <a:off x="3717925" y="5530850"/>
            <a:ext cx="396875" cy="6858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28718" name="Line 46"/>
          <p:cNvSpPr>
            <a:spLocks noChangeShapeType="1"/>
          </p:cNvSpPr>
          <p:nvPr/>
        </p:nvSpPr>
        <p:spPr bwMode="auto">
          <a:xfrm flipV="1">
            <a:off x="2514600" y="4860925"/>
            <a:ext cx="1676400" cy="762000"/>
          </a:xfrm>
          <a:prstGeom prst="line">
            <a:avLst/>
          </a:prstGeom>
          <a:noFill/>
          <a:ln w="9525">
            <a:solidFill>
              <a:schemeClr val="tx1"/>
            </a:solidFill>
            <a:round/>
            <a:headEnd/>
            <a:tailEnd/>
          </a:ln>
          <a:effectLst/>
        </p:spPr>
        <p:txBody>
          <a:bodyPr/>
          <a:lstStyle/>
          <a:p>
            <a:endParaRPr lang="zh-TW" altLang="en-US"/>
          </a:p>
        </p:txBody>
      </p:sp>
      <p:sp>
        <p:nvSpPr>
          <p:cNvPr id="28719" name="Line 47"/>
          <p:cNvSpPr>
            <a:spLocks noChangeShapeType="1"/>
          </p:cNvSpPr>
          <p:nvPr/>
        </p:nvSpPr>
        <p:spPr bwMode="auto">
          <a:xfrm>
            <a:off x="2514600" y="5622925"/>
            <a:ext cx="1676400" cy="609600"/>
          </a:xfrm>
          <a:prstGeom prst="line">
            <a:avLst/>
          </a:prstGeom>
          <a:noFill/>
          <a:ln w="9525">
            <a:solidFill>
              <a:schemeClr val="tx1"/>
            </a:solidFill>
            <a:round/>
            <a:headEnd/>
            <a:tailEnd/>
          </a:ln>
          <a:effectLst/>
        </p:spPr>
        <p:txBody>
          <a:bodyPr/>
          <a:lstStyle/>
          <a:p>
            <a:endParaRPr lang="zh-TW" altLang="en-US"/>
          </a:p>
        </p:txBody>
      </p:sp>
      <p:sp>
        <p:nvSpPr>
          <p:cNvPr id="28720" name="Line 48"/>
          <p:cNvSpPr>
            <a:spLocks noChangeShapeType="1"/>
          </p:cNvSpPr>
          <p:nvPr/>
        </p:nvSpPr>
        <p:spPr bwMode="auto">
          <a:xfrm flipV="1">
            <a:off x="2514600" y="5165725"/>
            <a:ext cx="1676400" cy="457200"/>
          </a:xfrm>
          <a:prstGeom prst="line">
            <a:avLst/>
          </a:prstGeom>
          <a:noFill/>
          <a:ln w="9525">
            <a:solidFill>
              <a:schemeClr val="tx1"/>
            </a:solidFill>
            <a:round/>
            <a:headEnd/>
            <a:tailEnd/>
          </a:ln>
          <a:effectLst/>
        </p:spPr>
        <p:txBody>
          <a:bodyPr/>
          <a:lstStyle/>
          <a:p>
            <a:endParaRPr lang="zh-TW" altLang="en-US"/>
          </a:p>
        </p:txBody>
      </p:sp>
      <p:sp>
        <p:nvSpPr>
          <p:cNvPr id="28721" name="Line 49"/>
          <p:cNvSpPr>
            <a:spLocks noChangeShapeType="1"/>
          </p:cNvSpPr>
          <p:nvPr/>
        </p:nvSpPr>
        <p:spPr bwMode="auto">
          <a:xfrm flipV="1">
            <a:off x="2514600" y="5394325"/>
            <a:ext cx="1676400" cy="228600"/>
          </a:xfrm>
          <a:prstGeom prst="line">
            <a:avLst/>
          </a:prstGeom>
          <a:noFill/>
          <a:ln w="9525">
            <a:solidFill>
              <a:schemeClr val="tx1"/>
            </a:solidFill>
            <a:round/>
            <a:headEnd/>
            <a:tailEnd/>
          </a:ln>
          <a:effectLst/>
        </p:spPr>
        <p:txBody>
          <a:bodyPr/>
          <a:lstStyle/>
          <a:p>
            <a:endParaRPr lang="zh-TW" altLang="en-US"/>
          </a:p>
        </p:txBody>
      </p:sp>
      <p:sp>
        <p:nvSpPr>
          <p:cNvPr id="28722" name="Text Box 50"/>
          <p:cNvSpPr txBox="1">
            <a:spLocks noChangeArrowheads="1"/>
          </p:cNvSpPr>
          <p:nvPr/>
        </p:nvSpPr>
        <p:spPr bwMode="auto">
          <a:xfrm>
            <a:off x="4114800" y="4768850"/>
            <a:ext cx="4572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a:t>
            </a:r>
            <a:endParaRPr lang="en-US" altLang="ja-JP" sz="1200" baseline="30000"/>
          </a:p>
        </p:txBody>
      </p:sp>
      <p:sp>
        <p:nvSpPr>
          <p:cNvPr id="28723" name="Text Box 51"/>
          <p:cNvSpPr txBox="1">
            <a:spLocks noChangeArrowheads="1"/>
          </p:cNvSpPr>
          <p:nvPr/>
        </p:nvSpPr>
        <p:spPr bwMode="auto">
          <a:xfrm>
            <a:off x="3717925" y="5530850"/>
            <a:ext cx="396875" cy="6858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28724" name="Text Box 52"/>
          <p:cNvSpPr txBox="1">
            <a:spLocks noChangeArrowheads="1"/>
          </p:cNvSpPr>
          <p:nvPr/>
        </p:nvSpPr>
        <p:spPr bwMode="auto">
          <a:xfrm>
            <a:off x="4114800" y="5073650"/>
            <a:ext cx="7620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n-1</a:t>
            </a:r>
            <a:r>
              <a:rPr lang="en-US" altLang="zh-TW" sz="1200"/>
              <a:t>d</a:t>
            </a:r>
            <a:endParaRPr lang="en-US" altLang="ja-JP" sz="1200"/>
          </a:p>
        </p:txBody>
      </p:sp>
      <p:sp>
        <p:nvSpPr>
          <p:cNvPr id="28725" name="Text Box 53"/>
          <p:cNvSpPr txBox="1">
            <a:spLocks noChangeArrowheads="1"/>
          </p:cNvSpPr>
          <p:nvPr/>
        </p:nvSpPr>
        <p:spPr bwMode="auto">
          <a:xfrm>
            <a:off x="4114800" y="5302250"/>
            <a:ext cx="762000" cy="274638"/>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n-2</a:t>
            </a:r>
            <a:r>
              <a:rPr lang="en-US" altLang="zh-TW" sz="1200"/>
              <a:t>d</a:t>
            </a:r>
            <a:r>
              <a:rPr lang="en-US" altLang="zh-TW" sz="1200" baseline="30000"/>
              <a:t>2</a:t>
            </a:r>
            <a:endParaRPr lang="en-US" altLang="ja-JP" sz="1200" baseline="30000"/>
          </a:p>
        </p:txBody>
      </p:sp>
      <p:sp>
        <p:nvSpPr>
          <p:cNvPr id="28726" name="Text Box 54"/>
          <p:cNvSpPr txBox="1">
            <a:spLocks noChangeArrowheads="1"/>
          </p:cNvSpPr>
          <p:nvPr/>
        </p:nvSpPr>
        <p:spPr bwMode="auto">
          <a:xfrm>
            <a:off x="4114800" y="6170613"/>
            <a:ext cx="762000" cy="274637"/>
          </a:xfrm>
          <a:prstGeom prst="rect">
            <a:avLst/>
          </a:prstGeom>
          <a:noFill/>
          <a:ln w="9525">
            <a:noFill/>
            <a:miter lim="800000"/>
            <a:headEnd/>
            <a:tailEnd/>
          </a:ln>
          <a:effectLst/>
        </p:spPr>
        <p:txBody>
          <a:bodyPr>
            <a:spAutoFit/>
          </a:bodyPr>
          <a:lstStyle/>
          <a:p>
            <a:pPr>
              <a:spcBef>
                <a:spcPct val="50000"/>
              </a:spcBef>
            </a:pPr>
            <a:r>
              <a:rPr lang="en-US" altLang="zh-TW" sz="1200"/>
              <a:t>d</a:t>
            </a:r>
            <a:r>
              <a:rPr lang="en-US" altLang="zh-TW" sz="1200" baseline="30000"/>
              <a:t>n</a:t>
            </a:r>
            <a:endParaRPr lang="en-US" altLang="ja-JP" sz="1200"/>
          </a:p>
        </p:txBody>
      </p:sp>
      <p:sp>
        <p:nvSpPr>
          <p:cNvPr id="28727" name="Line 55"/>
          <p:cNvSpPr>
            <a:spLocks noChangeShapeType="1"/>
          </p:cNvSpPr>
          <p:nvPr/>
        </p:nvSpPr>
        <p:spPr bwMode="auto">
          <a:xfrm>
            <a:off x="2438400" y="4540250"/>
            <a:ext cx="762000" cy="0"/>
          </a:xfrm>
          <a:prstGeom prst="line">
            <a:avLst/>
          </a:prstGeom>
          <a:noFill/>
          <a:ln w="28575">
            <a:solidFill>
              <a:schemeClr val="accent2"/>
            </a:solidFill>
            <a:round/>
            <a:headEnd/>
            <a:tailEnd/>
          </a:ln>
          <a:effectLst/>
        </p:spPr>
        <p:txBody>
          <a:bodyPr/>
          <a:lstStyle/>
          <a:p>
            <a:endParaRPr lang="zh-TW" altLang="en-US"/>
          </a:p>
        </p:txBody>
      </p:sp>
      <p:sp>
        <p:nvSpPr>
          <p:cNvPr id="28728" name="Text Box 56"/>
          <p:cNvSpPr txBox="1">
            <a:spLocks noChangeArrowheads="1"/>
          </p:cNvSpPr>
          <p:nvPr/>
        </p:nvSpPr>
        <p:spPr bwMode="auto">
          <a:xfrm>
            <a:off x="2971800" y="4464050"/>
            <a:ext cx="1752600" cy="304800"/>
          </a:xfrm>
          <a:prstGeom prst="rect">
            <a:avLst/>
          </a:prstGeom>
          <a:noFill/>
          <a:ln w="9525">
            <a:noFill/>
            <a:miter lim="800000"/>
            <a:headEnd/>
            <a:tailEnd/>
          </a:ln>
          <a:effectLst/>
        </p:spPr>
        <p:txBody>
          <a:bodyPr>
            <a:spAutoFit/>
          </a:bodyPr>
          <a:lstStyle/>
          <a:p>
            <a:pPr>
              <a:spcBef>
                <a:spcPct val="50000"/>
              </a:spcBef>
            </a:pPr>
            <a:r>
              <a:rPr lang="en-US" altLang="zh-TW" sz="1400" b="1" i="1"/>
              <a:t>p-quantile</a:t>
            </a:r>
            <a:endParaRPr lang="en-US" altLang="ja-JP" sz="1400" b="1" i="1"/>
          </a:p>
        </p:txBody>
      </p:sp>
      <p:sp>
        <p:nvSpPr>
          <p:cNvPr id="28729" name="Text Box 57"/>
          <p:cNvSpPr txBox="1">
            <a:spLocks noChangeArrowheads="1"/>
          </p:cNvSpPr>
          <p:nvPr/>
        </p:nvSpPr>
        <p:spPr bwMode="auto">
          <a:xfrm>
            <a:off x="3717925" y="5911850"/>
            <a:ext cx="396875" cy="6858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28730" name="Text Box 58"/>
          <p:cNvSpPr txBox="1">
            <a:spLocks noChangeArrowheads="1"/>
          </p:cNvSpPr>
          <p:nvPr/>
        </p:nvSpPr>
        <p:spPr bwMode="auto">
          <a:xfrm>
            <a:off x="2438400" y="4540250"/>
            <a:ext cx="1066800" cy="274638"/>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m-3</a:t>
            </a:r>
            <a:endParaRPr lang="en-US" altLang="ja-JP" sz="1200" baseline="-25000"/>
          </a:p>
        </p:txBody>
      </p:sp>
      <p:sp>
        <p:nvSpPr>
          <p:cNvPr id="28731" name="Text Box 59"/>
          <p:cNvSpPr txBox="1">
            <a:spLocks noChangeArrowheads="1"/>
          </p:cNvSpPr>
          <p:nvPr/>
        </p:nvSpPr>
        <p:spPr bwMode="auto">
          <a:xfrm>
            <a:off x="2362200" y="4845050"/>
            <a:ext cx="838200" cy="274638"/>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m-2</a:t>
            </a:r>
            <a:endParaRPr lang="en-US" altLang="ja-JP" sz="1200" baseline="-25000"/>
          </a:p>
        </p:txBody>
      </p:sp>
      <p:sp>
        <p:nvSpPr>
          <p:cNvPr id="28732" name="Text Box 60"/>
          <p:cNvSpPr txBox="1">
            <a:spLocks noChangeArrowheads="1"/>
          </p:cNvSpPr>
          <p:nvPr/>
        </p:nvSpPr>
        <p:spPr bwMode="auto">
          <a:xfrm>
            <a:off x="2438400" y="5226050"/>
            <a:ext cx="533400" cy="274638"/>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m-1</a:t>
            </a:r>
            <a:endParaRPr lang="en-US" altLang="ja-JP" sz="1200" baseline="-25000"/>
          </a:p>
        </p:txBody>
      </p:sp>
      <p:sp>
        <p:nvSpPr>
          <p:cNvPr id="28733" name="Text Box 61"/>
          <p:cNvSpPr txBox="1">
            <a:spLocks noChangeArrowheads="1"/>
          </p:cNvSpPr>
          <p:nvPr/>
        </p:nvSpPr>
        <p:spPr bwMode="auto">
          <a:xfrm>
            <a:off x="2438400" y="5607050"/>
            <a:ext cx="457200" cy="274638"/>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m</a:t>
            </a:r>
            <a:endParaRPr lang="en-US" altLang="ja-JP" sz="1200" baseline="-25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28686"/>
                                        </p:tgtEl>
                                      </p:cBhvr>
                                    </p:animEffect>
                                    <p:set>
                                      <p:cBhvr>
                                        <p:cTn id="7" dur="1" fill="hold">
                                          <p:stCondLst>
                                            <p:cond delay="499"/>
                                          </p:stCondLst>
                                        </p:cTn>
                                        <p:tgtEl>
                                          <p:spTgt spid="2868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8727"/>
                                        </p:tgtEl>
                                        <p:attrNameLst>
                                          <p:attrName>style.visibility</p:attrName>
                                        </p:attrNameLst>
                                      </p:cBhvr>
                                      <p:to>
                                        <p:strVal val="visible"/>
                                      </p:to>
                                    </p:set>
                                    <p:animEffect transition="in" filter="box(in)">
                                      <p:cBhvr>
                                        <p:cTn id="12" dur="500"/>
                                        <p:tgtEl>
                                          <p:spTgt spid="28727"/>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28728"/>
                                        </p:tgtEl>
                                        <p:attrNameLst>
                                          <p:attrName>style.visibility</p:attrName>
                                        </p:attrNameLst>
                                      </p:cBhvr>
                                      <p:to>
                                        <p:strVal val="visible"/>
                                      </p:to>
                                    </p:set>
                                    <p:animEffect transition="in" filter="box(in)">
                                      <p:cBhvr>
                                        <p:cTn id="15" dur="500"/>
                                        <p:tgtEl>
                                          <p:spTgt spid="28728"/>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28688"/>
                                        </p:tgtEl>
                                        <p:attrNameLst>
                                          <p:attrName>style.visibility</p:attrName>
                                        </p:attrNameLst>
                                      </p:cBhvr>
                                      <p:to>
                                        <p:strVal val="visible"/>
                                      </p:to>
                                    </p:set>
                                    <p:animEffect transition="in" filter="box(in)">
                                      <p:cBhvr>
                                        <p:cTn id="20" dur="500"/>
                                        <p:tgtEl>
                                          <p:spTgt spid="28688"/>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28689"/>
                                        </p:tgtEl>
                                        <p:attrNameLst>
                                          <p:attrName>style.visibility</p:attrName>
                                        </p:attrNameLst>
                                      </p:cBhvr>
                                      <p:to>
                                        <p:strVal val="visible"/>
                                      </p:to>
                                    </p:set>
                                    <p:animEffect transition="in" filter="box(in)">
                                      <p:cBhvr>
                                        <p:cTn id="23" dur="500"/>
                                        <p:tgtEl>
                                          <p:spTgt spid="28689"/>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28690"/>
                                        </p:tgtEl>
                                        <p:attrNameLst>
                                          <p:attrName>style.visibility</p:attrName>
                                        </p:attrNameLst>
                                      </p:cBhvr>
                                      <p:to>
                                        <p:strVal val="visible"/>
                                      </p:to>
                                    </p:set>
                                    <p:animEffect transition="in" filter="box(in)">
                                      <p:cBhvr>
                                        <p:cTn id="26" dur="500"/>
                                        <p:tgtEl>
                                          <p:spTgt spid="28690"/>
                                        </p:tgtEl>
                                      </p:cBhvr>
                                    </p:animEffect>
                                  </p:childTnLst>
                                </p:cTn>
                              </p:par>
                              <p:par>
                                <p:cTn id="27" presetID="4" presetClass="entr" presetSubtype="16" fill="hold" grpId="0" nodeType="withEffect">
                                  <p:stCondLst>
                                    <p:cond delay="0"/>
                                  </p:stCondLst>
                                  <p:childTnLst>
                                    <p:set>
                                      <p:cBhvr>
                                        <p:cTn id="28" dur="1" fill="hold">
                                          <p:stCondLst>
                                            <p:cond delay="0"/>
                                          </p:stCondLst>
                                        </p:cTn>
                                        <p:tgtEl>
                                          <p:spTgt spid="28691"/>
                                        </p:tgtEl>
                                        <p:attrNameLst>
                                          <p:attrName>style.visibility</p:attrName>
                                        </p:attrNameLst>
                                      </p:cBhvr>
                                      <p:to>
                                        <p:strVal val="visible"/>
                                      </p:to>
                                    </p:set>
                                    <p:animEffect transition="in" filter="box(in)">
                                      <p:cBhvr>
                                        <p:cTn id="29" dur="500"/>
                                        <p:tgtEl>
                                          <p:spTgt spid="28691"/>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28692"/>
                                        </p:tgtEl>
                                        <p:attrNameLst>
                                          <p:attrName>style.visibility</p:attrName>
                                        </p:attrNameLst>
                                      </p:cBhvr>
                                      <p:to>
                                        <p:strVal val="visible"/>
                                      </p:to>
                                    </p:set>
                                    <p:animEffect transition="in" filter="box(in)">
                                      <p:cBhvr>
                                        <p:cTn id="32" dur="500"/>
                                        <p:tgtEl>
                                          <p:spTgt spid="28692"/>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28693"/>
                                        </p:tgtEl>
                                        <p:attrNameLst>
                                          <p:attrName>style.visibility</p:attrName>
                                        </p:attrNameLst>
                                      </p:cBhvr>
                                      <p:to>
                                        <p:strVal val="visible"/>
                                      </p:to>
                                    </p:set>
                                    <p:animEffect transition="in" filter="box(in)">
                                      <p:cBhvr>
                                        <p:cTn id="35" dur="500"/>
                                        <p:tgtEl>
                                          <p:spTgt spid="28693"/>
                                        </p:tgtEl>
                                      </p:cBhvr>
                                    </p:animEffect>
                                  </p:childTnLst>
                                </p:cTn>
                              </p:par>
                              <p:par>
                                <p:cTn id="36" presetID="4" presetClass="entr" presetSubtype="16" fill="hold" grpId="0" nodeType="withEffect">
                                  <p:stCondLst>
                                    <p:cond delay="0"/>
                                  </p:stCondLst>
                                  <p:childTnLst>
                                    <p:set>
                                      <p:cBhvr>
                                        <p:cTn id="37" dur="1" fill="hold">
                                          <p:stCondLst>
                                            <p:cond delay="0"/>
                                          </p:stCondLst>
                                        </p:cTn>
                                        <p:tgtEl>
                                          <p:spTgt spid="28694"/>
                                        </p:tgtEl>
                                        <p:attrNameLst>
                                          <p:attrName>style.visibility</p:attrName>
                                        </p:attrNameLst>
                                      </p:cBhvr>
                                      <p:to>
                                        <p:strVal val="visible"/>
                                      </p:to>
                                    </p:set>
                                    <p:animEffect transition="in" filter="box(in)">
                                      <p:cBhvr>
                                        <p:cTn id="38" dur="500"/>
                                        <p:tgtEl>
                                          <p:spTgt spid="28694"/>
                                        </p:tgtEl>
                                      </p:cBhvr>
                                    </p:animEffect>
                                  </p:childTnLst>
                                </p:cTn>
                              </p:par>
                              <p:par>
                                <p:cTn id="39" presetID="4" presetClass="entr" presetSubtype="16" fill="hold" grpId="0" nodeType="withEffect">
                                  <p:stCondLst>
                                    <p:cond delay="0"/>
                                  </p:stCondLst>
                                  <p:childTnLst>
                                    <p:set>
                                      <p:cBhvr>
                                        <p:cTn id="40" dur="1" fill="hold">
                                          <p:stCondLst>
                                            <p:cond delay="0"/>
                                          </p:stCondLst>
                                        </p:cTn>
                                        <p:tgtEl>
                                          <p:spTgt spid="28695"/>
                                        </p:tgtEl>
                                        <p:attrNameLst>
                                          <p:attrName>style.visibility</p:attrName>
                                        </p:attrNameLst>
                                      </p:cBhvr>
                                      <p:to>
                                        <p:strVal val="visible"/>
                                      </p:to>
                                    </p:set>
                                    <p:animEffect transition="in" filter="box(in)">
                                      <p:cBhvr>
                                        <p:cTn id="41" dur="500"/>
                                        <p:tgtEl>
                                          <p:spTgt spid="28695"/>
                                        </p:tgtEl>
                                      </p:cBhvr>
                                    </p:animEffect>
                                  </p:childTnLst>
                                </p:cTn>
                              </p:par>
                              <p:par>
                                <p:cTn id="42" presetID="4" presetClass="entr" presetSubtype="16" fill="hold" grpId="0" nodeType="withEffect">
                                  <p:stCondLst>
                                    <p:cond delay="0"/>
                                  </p:stCondLst>
                                  <p:childTnLst>
                                    <p:set>
                                      <p:cBhvr>
                                        <p:cTn id="43" dur="1" fill="hold">
                                          <p:stCondLst>
                                            <p:cond delay="0"/>
                                          </p:stCondLst>
                                        </p:cTn>
                                        <p:tgtEl>
                                          <p:spTgt spid="28696"/>
                                        </p:tgtEl>
                                        <p:attrNameLst>
                                          <p:attrName>style.visibility</p:attrName>
                                        </p:attrNameLst>
                                      </p:cBhvr>
                                      <p:to>
                                        <p:strVal val="visible"/>
                                      </p:to>
                                    </p:set>
                                    <p:animEffect transition="in" filter="box(in)">
                                      <p:cBhvr>
                                        <p:cTn id="44" dur="500"/>
                                        <p:tgtEl>
                                          <p:spTgt spid="28696"/>
                                        </p:tgtEl>
                                      </p:cBhvr>
                                    </p:animEffect>
                                  </p:childTnLst>
                                </p:cTn>
                              </p:par>
                            </p:childTnLst>
                          </p:cTn>
                        </p:par>
                      </p:childTnLst>
                    </p:cTn>
                  </p:par>
                  <p:par>
                    <p:cTn id="45" fill="hold">
                      <p:stCondLst>
                        <p:cond delay="indefinite"/>
                      </p:stCondLst>
                      <p:childTnLst>
                        <p:par>
                          <p:cTn id="46" fill="hold">
                            <p:stCondLst>
                              <p:cond delay="0"/>
                            </p:stCondLst>
                            <p:childTnLst>
                              <p:par>
                                <p:cTn id="47" presetID="4" presetClass="exit" presetSubtype="16" fill="hold" grpId="1" nodeType="clickEffect">
                                  <p:stCondLst>
                                    <p:cond delay="0"/>
                                  </p:stCondLst>
                                  <p:childTnLst>
                                    <p:animEffect transition="out" filter="box(in)">
                                      <p:cBhvr>
                                        <p:cTn id="48" dur="500"/>
                                        <p:tgtEl>
                                          <p:spTgt spid="28688"/>
                                        </p:tgtEl>
                                      </p:cBhvr>
                                    </p:animEffect>
                                    <p:set>
                                      <p:cBhvr>
                                        <p:cTn id="49" dur="1" fill="hold">
                                          <p:stCondLst>
                                            <p:cond delay="499"/>
                                          </p:stCondLst>
                                        </p:cTn>
                                        <p:tgtEl>
                                          <p:spTgt spid="28688"/>
                                        </p:tgtEl>
                                        <p:attrNameLst>
                                          <p:attrName>style.visibility</p:attrName>
                                        </p:attrNameLst>
                                      </p:cBhvr>
                                      <p:to>
                                        <p:strVal val="hidden"/>
                                      </p:to>
                                    </p:set>
                                  </p:childTnLst>
                                </p:cTn>
                              </p:par>
                              <p:par>
                                <p:cTn id="50" presetID="4" presetClass="exit" presetSubtype="16" fill="hold" grpId="1" nodeType="withEffect">
                                  <p:stCondLst>
                                    <p:cond delay="0"/>
                                  </p:stCondLst>
                                  <p:childTnLst>
                                    <p:animEffect transition="out" filter="box(in)">
                                      <p:cBhvr>
                                        <p:cTn id="51" dur="500"/>
                                        <p:tgtEl>
                                          <p:spTgt spid="28689"/>
                                        </p:tgtEl>
                                      </p:cBhvr>
                                    </p:animEffect>
                                    <p:set>
                                      <p:cBhvr>
                                        <p:cTn id="52" dur="1" fill="hold">
                                          <p:stCondLst>
                                            <p:cond delay="499"/>
                                          </p:stCondLst>
                                        </p:cTn>
                                        <p:tgtEl>
                                          <p:spTgt spid="28689"/>
                                        </p:tgtEl>
                                        <p:attrNameLst>
                                          <p:attrName>style.visibility</p:attrName>
                                        </p:attrNameLst>
                                      </p:cBhvr>
                                      <p:to>
                                        <p:strVal val="hidden"/>
                                      </p:to>
                                    </p:set>
                                  </p:childTnLst>
                                </p:cTn>
                              </p:par>
                              <p:par>
                                <p:cTn id="53" presetID="4" presetClass="exit" presetSubtype="16" fill="hold" grpId="1" nodeType="withEffect">
                                  <p:stCondLst>
                                    <p:cond delay="0"/>
                                  </p:stCondLst>
                                  <p:childTnLst>
                                    <p:animEffect transition="out" filter="box(in)">
                                      <p:cBhvr>
                                        <p:cTn id="54" dur="500"/>
                                        <p:tgtEl>
                                          <p:spTgt spid="28690"/>
                                        </p:tgtEl>
                                      </p:cBhvr>
                                    </p:animEffect>
                                    <p:set>
                                      <p:cBhvr>
                                        <p:cTn id="55" dur="1" fill="hold">
                                          <p:stCondLst>
                                            <p:cond delay="499"/>
                                          </p:stCondLst>
                                        </p:cTn>
                                        <p:tgtEl>
                                          <p:spTgt spid="28690"/>
                                        </p:tgtEl>
                                        <p:attrNameLst>
                                          <p:attrName>style.visibility</p:attrName>
                                        </p:attrNameLst>
                                      </p:cBhvr>
                                      <p:to>
                                        <p:strVal val="hidden"/>
                                      </p:to>
                                    </p:set>
                                  </p:childTnLst>
                                </p:cTn>
                              </p:par>
                              <p:par>
                                <p:cTn id="56" presetID="4" presetClass="exit" presetSubtype="16" fill="hold" grpId="1" nodeType="withEffect">
                                  <p:stCondLst>
                                    <p:cond delay="0"/>
                                  </p:stCondLst>
                                  <p:childTnLst>
                                    <p:animEffect transition="out" filter="box(in)">
                                      <p:cBhvr>
                                        <p:cTn id="57" dur="500"/>
                                        <p:tgtEl>
                                          <p:spTgt spid="28691"/>
                                        </p:tgtEl>
                                      </p:cBhvr>
                                    </p:animEffect>
                                    <p:set>
                                      <p:cBhvr>
                                        <p:cTn id="58" dur="1" fill="hold">
                                          <p:stCondLst>
                                            <p:cond delay="499"/>
                                          </p:stCondLst>
                                        </p:cTn>
                                        <p:tgtEl>
                                          <p:spTgt spid="28691"/>
                                        </p:tgtEl>
                                        <p:attrNameLst>
                                          <p:attrName>style.visibility</p:attrName>
                                        </p:attrNameLst>
                                      </p:cBhvr>
                                      <p:to>
                                        <p:strVal val="hidden"/>
                                      </p:to>
                                    </p:set>
                                  </p:childTnLst>
                                </p:cTn>
                              </p:par>
                              <p:par>
                                <p:cTn id="59" presetID="4" presetClass="exit" presetSubtype="16" fill="hold" grpId="1" nodeType="withEffect">
                                  <p:stCondLst>
                                    <p:cond delay="0"/>
                                  </p:stCondLst>
                                  <p:childTnLst>
                                    <p:animEffect transition="out" filter="box(in)">
                                      <p:cBhvr>
                                        <p:cTn id="60" dur="500"/>
                                        <p:tgtEl>
                                          <p:spTgt spid="28692"/>
                                        </p:tgtEl>
                                      </p:cBhvr>
                                    </p:animEffect>
                                    <p:set>
                                      <p:cBhvr>
                                        <p:cTn id="61" dur="1" fill="hold">
                                          <p:stCondLst>
                                            <p:cond delay="499"/>
                                          </p:stCondLst>
                                        </p:cTn>
                                        <p:tgtEl>
                                          <p:spTgt spid="28692"/>
                                        </p:tgtEl>
                                        <p:attrNameLst>
                                          <p:attrName>style.visibility</p:attrName>
                                        </p:attrNameLst>
                                      </p:cBhvr>
                                      <p:to>
                                        <p:strVal val="hidden"/>
                                      </p:to>
                                    </p:set>
                                  </p:childTnLst>
                                </p:cTn>
                              </p:par>
                              <p:par>
                                <p:cTn id="62" presetID="4" presetClass="exit" presetSubtype="16" fill="hold" grpId="1" nodeType="withEffect">
                                  <p:stCondLst>
                                    <p:cond delay="0"/>
                                  </p:stCondLst>
                                  <p:childTnLst>
                                    <p:animEffect transition="out" filter="box(in)">
                                      <p:cBhvr>
                                        <p:cTn id="63" dur="500"/>
                                        <p:tgtEl>
                                          <p:spTgt spid="28693"/>
                                        </p:tgtEl>
                                      </p:cBhvr>
                                    </p:animEffect>
                                    <p:set>
                                      <p:cBhvr>
                                        <p:cTn id="64" dur="1" fill="hold">
                                          <p:stCondLst>
                                            <p:cond delay="499"/>
                                          </p:stCondLst>
                                        </p:cTn>
                                        <p:tgtEl>
                                          <p:spTgt spid="28693"/>
                                        </p:tgtEl>
                                        <p:attrNameLst>
                                          <p:attrName>style.visibility</p:attrName>
                                        </p:attrNameLst>
                                      </p:cBhvr>
                                      <p:to>
                                        <p:strVal val="hidden"/>
                                      </p:to>
                                    </p:set>
                                  </p:childTnLst>
                                </p:cTn>
                              </p:par>
                              <p:par>
                                <p:cTn id="65" presetID="4" presetClass="exit" presetSubtype="16" fill="hold" grpId="1" nodeType="withEffect">
                                  <p:stCondLst>
                                    <p:cond delay="0"/>
                                  </p:stCondLst>
                                  <p:childTnLst>
                                    <p:animEffect transition="out" filter="box(in)">
                                      <p:cBhvr>
                                        <p:cTn id="66" dur="500"/>
                                        <p:tgtEl>
                                          <p:spTgt spid="28694"/>
                                        </p:tgtEl>
                                      </p:cBhvr>
                                    </p:animEffect>
                                    <p:set>
                                      <p:cBhvr>
                                        <p:cTn id="67" dur="1" fill="hold">
                                          <p:stCondLst>
                                            <p:cond delay="499"/>
                                          </p:stCondLst>
                                        </p:cTn>
                                        <p:tgtEl>
                                          <p:spTgt spid="28694"/>
                                        </p:tgtEl>
                                        <p:attrNameLst>
                                          <p:attrName>style.visibility</p:attrName>
                                        </p:attrNameLst>
                                      </p:cBhvr>
                                      <p:to>
                                        <p:strVal val="hidden"/>
                                      </p:to>
                                    </p:set>
                                  </p:childTnLst>
                                </p:cTn>
                              </p:par>
                              <p:par>
                                <p:cTn id="68" presetID="4" presetClass="exit" presetSubtype="16" fill="hold" grpId="1" nodeType="withEffect">
                                  <p:stCondLst>
                                    <p:cond delay="0"/>
                                  </p:stCondLst>
                                  <p:childTnLst>
                                    <p:animEffect transition="out" filter="box(in)">
                                      <p:cBhvr>
                                        <p:cTn id="69" dur="500"/>
                                        <p:tgtEl>
                                          <p:spTgt spid="28695"/>
                                        </p:tgtEl>
                                      </p:cBhvr>
                                    </p:animEffect>
                                    <p:set>
                                      <p:cBhvr>
                                        <p:cTn id="70" dur="1" fill="hold">
                                          <p:stCondLst>
                                            <p:cond delay="499"/>
                                          </p:stCondLst>
                                        </p:cTn>
                                        <p:tgtEl>
                                          <p:spTgt spid="28695"/>
                                        </p:tgtEl>
                                        <p:attrNameLst>
                                          <p:attrName>style.visibility</p:attrName>
                                        </p:attrNameLst>
                                      </p:cBhvr>
                                      <p:to>
                                        <p:strVal val="hidden"/>
                                      </p:to>
                                    </p:set>
                                  </p:childTnLst>
                                </p:cTn>
                              </p:par>
                              <p:par>
                                <p:cTn id="71" presetID="4" presetClass="exit" presetSubtype="16" fill="hold" grpId="1" nodeType="withEffect">
                                  <p:stCondLst>
                                    <p:cond delay="0"/>
                                  </p:stCondLst>
                                  <p:childTnLst>
                                    <p:animEffect transition="out" filter="box(in)">
                                      <p:cBhvr>
                                        <p:cTn id="72" dur="500"/>
                                        <p:tgtEl>
                                          <p:spTgt spid="28696"/>
                                        </p:tgtEl>
                                      </p:cBhvr>
                                    </p:animEffect>
                                    <p:set>
                                      <p:cBhvr>
                                        <p:cTn id="73" dur="1" fill="hold">
                                          <p:stCondLst>
                                            <p:cond delay="499"/>
                                          </p:stCondLst>
                                        </p:cTn>
                                        <p:tgtEl>
                                          <p:spTgt spid="28696"/>
                                        </p:tgtEl>
                                        <p:attrNameLst>
                                          <p:attrName>style.visibility</p:attrName>
                                        </p:attrNameLst>
                                      </p:cBhvr>
                                      <p:to>
                                        <p:strVal val="hidden"/>
                                      </p:to>
                                    </p:set>
                                  </p:childTnLst>
                                </p:cTn>
                              </p:par>
                              <p:par>
                                <p:cTn id="74" presetID="8" presetClass="entr" presetSubtype="16" fill="hold" grpId="0" nodeType="withEffect">
                                  <p:stCondLst>
                                    <p:cond delay="0"/>
                                  </p:stCondLst>
                                  <p:childTnLst>
                                    <p:set>
                                      <p:cBhvr>
                                        <p:cTn id="75" dur="1" fill="hold">
                                          <p:stCondLst>
                                            <p:cond delay="0"/>
                                          </p:stCondLst>
                                        </p:cTn>
                                        <p:tgtEl>
                                          <p:spTgt spid="28697"/>
                                        </p:tgtEl>
                                        <p:attrNameLst>
                                          <p:attrName>style.visibility</p:attrName>
                                        </p:attrNameLst>
                                      </p:cBhvr>
                                      <p:to>
                                        <p:strVal val="visible"/>
                                      </p:to>
                                    </p:set>
                                    <p:animEffect transition="in" filter="diamond(in)">
                                      <p:cBhvr>
                                        <p:cTn id="76" dur="2000"/>
                                        <p:tgtEl>
                                          <p:spTgt spid="28697"/>
                                        </p:tgtEl>
                                      </p:cBhvr>
                                    </p:animEffect>
                                  </p:childTnLst>
                                </p:cTn>
                              </p:par>
                              <p:par>
                                <p:cTn id="77" presetID="8" presetClass="exit" presetSubtype="16" fill="hold" grpId="1" nodeType="withEffect">
                                  <p:stCondLst>
                                    <p:cond delay="0"/>
                                  </p:stCondLst>
                                  <p:childTnLst>
                                    <p:animEffect transition="out" filter="diamond(in)">
                                      <p:cBhvr>
                                        <p:cTn id="78" dur="2000"/>
                                        <p:tgtEl>
                                          <p:spTgt spid="28697"/>
                                        </p:tgtEl>
                                      </p:cBhvr>
                                    </p:animEffect>
                                    <p:set>
                                      <p:cBhvr>
                                        <p:cTn id="79" dur="1" fill="hold">
                                          <p:stCondLst>
                                            <p:cond delay="1999"/>
                                          </p:stCondLst>
                                        </p:cTn>
                                        <p:tgtEl>
                                          <p:spTgt spid="28697"/>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4" presetClass="entr" presetSubtype="16" fill="hold" grpId="0" nodeType="clickEffect">
                                  <p:stCondLst>
                                    <p:cond delay="0"/>
                                  </p:stCondLst>
                                  <p:childTnLst>
                                    <p:set>
                                      <p:cBhvr>
                                        <p:cTn id="83" dur="1" fill="hold">
                                          <p:stCondLst>
                                            <p:cond delay="0"/>
                                          </p:stCondLst>
                                        </p:cTn>
                                        <p:tgtEl>
                                          <p:spTgt spid="28698"/>
                                        </p:tgtEl>
                                        <p:attrNameLst>
                                          <p:attrName>style.visibility</p:attrName>
                                        </p:attrNameLst>
                                      </p:cBhvr>
                                      <p:to>
                                        <p:strVal val="visible"/>
                                      </p:to>
                                    </p:set>
                                    <p:animEffect transition="in" filter="box(in)">
                                      <p:cBhvr>
                                        <p:cTn id="84" dur="500"/>
                                        <p:tgtEl>
                                          <p:spTgt spid="28698"/>
                                        </p:tgtEl>
                                      </p:cBhvr>
                                    </p:animEffect>
                                  </p:childTnLst>
                                </p:cTn>
                              </p:par>
                              <p:par>
                                <p:cTn id="85" presetID="4" presetClass="entr" presetSubtype="16" fill="hold" grpId="0" nodeType="withEffect">
                                  <p:stCondLst>
                                    <p:cond delay="0"/>
                                  </p:stCondLst>
                                  <p:childTnLst>
                                    <p:set>
                                      <p:cBhvr>
                                        <p:cTn id="86" dur="1" fill="hold">
                                          <p:stCondLst>
                                            <p:cond delay="0"/>
                                          </p:stCondLst>
                                        </p:cTn>
                                        <p:tgtEl>
                                          <p:spTgt spid="28699"/>
                                        </p:tgtEl>
                                        <p:attrNameLst>
                                          <p:attrName>style.visibility</p:attrName>
                                        </p:attrNameLst>
                                      </p:cBhvr>
                                      <p:to>
                                        <p:strVal val="visible"/>
                                      </p:to>
                                    </p:set>
                                    <p:animEffect transition="in" filter="box(in)">
                                      <p:cBhvr>
                                        <p:cTn id="87" dur="500"/>
                                        <p:tgtEl>
                                          <p:spTgt spid="28699"/>
                                        </p:tgtEl>
                                      </p:cBhvr>
                                    </p:animEffect>
                                  </p:childTnLst>
                                </p:cTn>
                              </p:par>
                              <p:par>
                                <p:cTn id="88" presetID="4" presetClass="entr" presetSubtype="16" fill="hold" grpId="0" nodeType="withEffect">
                                  <p:stCondLst>
                                    <p:cond delay="0"/>
                                  </p:stCondLst>
                                  <p:childTnLst>
                                    <p:set>
                                      <p:cBhvr>
                                        <p:cTn id="89" dur="1" fill="hold">
                                          <p:stCondLst>
                                            <p:cond delay="0"/>
                                          </p:stCondLst>
                                        </p:cTn>
                                        <p:tgtEl>
                                          <p:spTgt spid="28700"/>
                                        </p:tgtEl>
                                        <p:attrNameLst>
                                          <p:attrName>style.visibility</p:attrName>
                                        </p:attrNameLst>
                                      </p:cBhvr>
                                      <p:to>
                                        <p:strVal val="visible"/>
                                      </p:to>
                                    </p:set>
                                    <p:animEffect transition="in" filter="box(in)">
                                      <p:cBhvr>
                                        <p:cTn id="90" dur="500"/>
                                        <p:tgtEl>
                                          <p:spTgt spid="28700"/>
                                        </p:tgtEl>
                                      </p:cBhvr>
                                    </p:animEffect>
                                  </p:childTnLst>
                                </p:cTn>
                              </p:par>
                              <p:par>
                                <p:cTn id="91" presetID="4" presetClass="entr" presetSubtype="16" fill="hold" grpId="0" nodeType="withEffect">
                                  <p:stCondLst>
                                    <p:cond delay="0"/>
                                  </p:stCondLst>
                                  <p:childTnLst>
                                    <p:set>
                                      <p:cBhvr>
                                        <p:cTn id="92" dur="1" fill="hold">
                                          <p:stCondLst>
                                            <p:cond delay="0"/>
                                          </p:stCondLst>
                                        </p:cTn>
                                        <p:tgtEl>
                                          <p:spTgt spid="28701"/>
                                        </p:tgtEl>
                                        <p:attrNameLst>
                                          <p:attrName>style.visibility</p:attrName>
                                        </p:attrNameLst>
                                      </p:cBhvr>
                                      <p:to>
                                        <p:strVal val="visible"/>
                                      </p:to>
                                    </p:set>
                                    <p:animEffect transition="in" filter="box(in)">
                                      <p:cBhvr>
                                        <p:cTn id="93" dur="500"/>
                                        <p:tgtEl>
                                          <p:spTgt spid="28701"/>
                                        </p:tgtEl>
                                      </p:cBhvr>
                                    </p:animEffect>
                                  </p:childTnLst>
                                </p:cTn>
                              </p:par>
                              <p:par>
                                <p:cTn id="94" presetID="4" presetClass="entr" presetSubtype="16" fill="hold" grpId="0" nodeType="withEffect">
                                  <p:stCondLst>
                                    <p:cond delay="0"/>
                                  </p:stCondLst>
                                  <p:childTnLst>
                                    <p:set>
                                      <p:cBhvr>
                                        <p:cTn id="95" dur="1" fill="hold">
                                          <p:stCondLst>
                                            <p:cond delay="0"/>
                                          </p:stCondLst>
                                        </p:cTn>
                                        <p:tgtEl>
                                          <p:spTgt spid="28702"/>
                                        </p:tgtEl>
                                        <p:attrNameLst>
                                          <p:attrName>style.visibility</p:attrName>
                                        </p:attrNameLst>
                                      </p:cBhvr>
                                      <p:to>
                                        <p:strVal val="visible"/>
                                      </p:to>
                                    </p:set>
                                    <p:animEffect transition="in" filter="box(in)">
                                      <p:cBhvr>
                                        <p:cTn id="96" dur="500"/>
                                        <p:tgtEl>
                                          <p:spTgt spid="28702"/>
                                        </p:tgtEl>
                                      </p:cBhvr>
                                    </p:animEffect>
                                  </p:childTnLst>
                                </p:cTn>
                              </p:par>
                              <p:par>
                                <p:cTn id="97" presetID="4" presetClass="entr" presetSubtype="16" fill="hold" grpId="0" nodeType="withEffect">
                                  <p:stCondLst>
                                    <p:cond delay="0"/>
                                  </p:stCondLst>
                                  <p:childTnLst>
                                    <p:set>
                                      <p:cBhvr>
                                        <p:cTn id="98" dur="1" fill="hold">
                                          <p:stCondLst>
                                            <p:cond delay="0"/>
                                          </p:stCondLst>
                                        </p:cTn>
                                        <p:tgtEl>
                                          <p:spTgt spid="28703"/>
                                        </p:tgtEl>
                                        <p:attrNameLst>
                                          <p:attrName>style.visibility</p:attrName>
                                        </p:attrNameLst>
                                      </p:cBhvr>
                                      <p:to>
                                        <p:strVal val="visible"/>
                                      </p:to>
                                    </p:set>
                                    <p:animEffect transition="in" filter="box(in)">
                                      <p:cBhvr>
                                        <p:cTn id="99" dur="500"/>
                                        <p:tgtEl>
                                          <p:spTgt spid="28703"/>
                                        </p:tgtEl>
                                      </p:cBhvr>
                                    </p:animEffect>
                                  </p:childTnLst>
                                </p:cTn>
                              </p:par>
                              <p:par>
                                <p:cTn id="100" presetID="4" presetClass="entr" presetSubtype="16" fill="hold" grpId="0" nodeType="withEffect">
                                  <p:stCondLst>
                                    <p:cond delay="0"/>
                                  </p:stCondLst>
                                  <p:childTnLst>
                                    <p:set>
                                      <p:cBhvr>
                                        <p:cTn id="101" dur="1" fill="hold">
                                          <p:stCondLst>
                                            <p:cond delay="0"/>
                                          </p:stCondLst>
                                        </p:cTn>
                                        <p:tgtEl>
                                          <p:spTgt spid="28704"/>
                                        </p:tgtEl>
                                        <p:attrNameLst>
                                          <p:attrName>style.visibility</p:attrName>
                                        </p:attrNameLst>
                                      </p:cBhvr>
                                      <p:to>
                                        <p:strVal val="visible"/>
                                      </p:to>
                                    </p:set>
                                    <p:animEffect transition="in" filter="box(in)">
                                      <p:cBhvr>
                                        <p:cTn id="102" dur="500"/>
                                        <p:tgtEl>
                                          <p:spTgt spid="28704"/>
                                        </p:tgtEl>
                                      </p:cBhvr>
                                    </p:animEffect>
                                  </p:childTnLst>
                                </p:cTn>
                              </p:par>
                              <p:par>
                                <p:cTn id="103" presetID="4" presetClass="entr" presetSubtype="16" fill="hold" grpId="0" nodeType="withEffect">
                                  <p:stCondLst>
                                    <p:cond delay="0"/>
                                  </p:stCondLst>
                                  <p:childTnLst>
                                    <p:set>
                                      <p:cBhvr>
                                        <p:cTn id="104" dur="1" fill="hold">
                                          <p:stCondLst>
                                            <p:cond delay="0"/>
                                          </p:stCondLst>
                                        </p:cTn>
                                        <p:tgtEl>
                                          <p:spTgt spid="28705"/>
                                        </p:tgtEl>
                                        <p:attrNameLst>
                                          <p:attrName>style.visibility</p:attrName>
                                        </p:attrNameLst>
                                      </p:cBhvr>
                                      <p:to>
                                        <p:strVal val="visible"/>
                                      </p:to>
                                    </p:set>
                                    <p:animEffect transition="in" filter="box(in)">
                                      <p:cBhvr>
                                        <p:cTn id="105" dur="500"/>
                                        <p:tgtEl>
                                          <p:spTgt spid="28705"/>
                                        </p:tgtEl>
                                      </p:cBhvr>
                                    </p:animEffect>
                                  </p:childTnLst>
                                </p:cTn>
                              </p:par>
                              <p:par>
                                <p:cTn id="106" presetID="4" presetClass="entr" presetSubtype="16" fill="hold" grpId="0" nodeType="withEffect">
                                  <p:stCondLst>
                                    <p:cond delay="0"/>
                                  </p:stCondLst>
                                  <p:childTnLst>
                                    <p:set>
                                      <p:cBhvr>
                                        <p:cTn id="107" dur="1" fill="hold">
                                          <p:stCondLst>
                                            <p:cond delay="0"/>
                                          </p:stCondLst>
                                        </p:cTn>
                                        <p:tgtEl>
                                          <p:spTgt spid="28706"/>
                                        </p:tgtEl>
                                        <p:attrNameLst>
                                          <p:attrName>style.visibility</p:attrName>
                                        </p:attrNameLst>
                                      </p:cBhvr>
                                      <p:to>
                                        <p:strVal val="visible"/>
                                      </p:to>
                                    </p:set>
                                    <p:animEffect transition="in" filter="box(in)">
                                      <p:cBhvr>
                                        <p:cTn id="108" dur="500"/>
                                        <p:tgtEl>
                                          <p:spTgt spid="28706"/>
                                        </p:tgtEl>
                                      </p:cBhvr>
                                    </p:animEffect>
                                  </p:childTnLst>
                                </p:cTn>
                              </p:par>
                            </p:childTnLst>
                          </p:cTn>
                        </p:par>
                      </p:childTnLst>
                    </p:cTn>
                  </p:par>
                  <p:par>
                    <p:cTn id="109" fill="hold">
                      <p:stCondLst>
                        <p:cond delay="indefinite"/>
                      </p:stCondLst>
                      <p:childTnLst>
                        <p:par>
                          <p:cTn id="110" fill="hold">
                            <p:stCondLst>
                              <p:cond delay="0"/>
                            </p:stCondLst>
                            <p:childTnLst>
                              <p:par>
                                <p:cTn id="111" presetID="4" presetClass="exit" presetSubtype="16" fill="hold" grpId="1" nodeType="clickEffect">
                                  <p:stCondLst>
                                    <p:cond delay="0"/>
                                  </p:stCondLst>
                                  <p:childTnLst>
                                    <p:animEffect transition="out" filter="box(in)">
                                      <p:cBhvr>
                                        <p:cTn id="112" dur="500"/>
                                        <p:tgtEl>
                                          <p:spTgt spid="28698"/>
                                        </p:tgtEl>
                                      </p:cBhvr>
                                    </p:animEffect>
                                    <p:set>
                                      <p:cBhvr>
                                        <p:cTn id="113" dur="1" fill="hold">
                                          <p:stCondLst>
                                            <p:cond delay="499"/>
                                          </p:stCondLst>
                                        </p:cTn>
                                        <p:tgtEl>
                                          <p:spTgt spid="28698"/>
                                        </p:tgtEl>
                                        <p:attrNameLst>
                                          <p:attrName>style.visibility</p:attrName>
                                        </p:attrNameLst>
                                      </p:cBhvr>
                                      <p:to>
                                        <p:strVal val="hidden"/>
                                      </p:to>
                                    </p:set>
                                  </p:childTnLst>
                                </p:cTn>
                              </p:par>
                              <p:par>
                                <p:cTn id="114" presetID="4" presetClass="exit" presetSubtype="16" fill="hold" grpId="1" nodeType="withEffect">
                                  <p:stCondLst>
                                    <p:cond delay="0"/>
                                  </p:stCondLst>
                                  <p:childTnLst>
                                    <p:animEffect transition="out" filter="box(in)">
                                      <p:cBhvr>
                                        <p:cTn id="115" dur="500"/>
                                        <p:tgtEl>
                                          <p:spTgt spid="28699"/>
                                        </p:tgtEl>
                                      </p:cBhvr>
                                    </p:animEffect>
                                    <p:set>
                                      <p:cBhvr>
                                        <p:cTn id="116" dur="1" fill="hold">
                                          <p:stCondLst>
                                            <p:cond delay="499"/>
                                          </p:stCondLst>
                                        </p:cTn>
                                        <p:tgtEl>
                                          <p:spTgt spid="28699"/>
                                        </p:tgtEl>
                                        <p:attrNameLst>
                                          <p:attrName>style.visibility</p:attrName>
                                        </p:attrNameLst>
                                      </p:cBhvr>
                                      <p:to>
                                        <p:strVal val="hidden"/>
                                      </p:to>
                                    </p:set>
                                  </p:childTnLst>
                                </p:cTn>
                              </p:par>
                              <p:par>
                                <p:cTn id="117" presetID="4" presetClass="exit" presetSubtype="16" fill="hold" grpId="1" nodeType="withEffect">
                                  <p:stCondLst>
                                    <p:cond delay="0"/>
                                  </p:stCondLst>
                                  <p:childTnLst>
                                    <p:animEffect transition="out" filter="box(in)">
                                      <p:cBhvr>
                                        <p:cTn id="118" dur="500"/>
                                        <p:tgtEl>
                                          <p:spTgt spid="28700"/>
                                        </p:tgtEl>
                                      </p:cBhvr>
                                    </p:animEffect>
                                    <p:set>
                                      <p:cBhvr>
                                        <p:cTn id="119" dur="1" fill="hold">
                                          <p:stCondLst>
                                            <p:cond delay="499"/>
                                          </p:stCondLst>
                                        </p:cTn>
                                        <p:tgtEl>
                                          <p:spTgt spid="28700"/>
                                        </p:tgtEl>
                                        <p:attrNameLst>
                                          <p:attrName>style.visibility</p:attrName>
                                        </p:attrNameLst>
                                      </p:cBhvr>
                                      <p:to>
                                        <p:strVal val="hidden"/>
                                      </p:to>
                                    </p:set>
                                  </p:childTnLst>
                                </p:cTn>
                              </p:par>
                              <p:par>
                                <p:cTn id="120" presetID="4" presetClass="exit" presetSubtype="16" fill="hold" grpId="1" nodeType="withEffect">
                                  <p:stCondLst>
                                    <p:cond delay="0"/>
                                  </p:stCondLst>
                                  <p:childTnLst>
                                    <p:animEffect transition="out" filter="box(in)">
                                      <p:cBhvr>
                                        <p:cTn id="121" dur="500"/>
                                        <p:tgtEl>
                                          <p:spTgt spid="28701"/>
                                        </p:tgtEl>
                                      </p:cBhvr>
                                    </p:animEffect>
                                    <p:set>
                                      <p:cBhvr>
                                        <p:cTn id="122" dur="1" fill="hold">
                                          <p:stCondLst>
                                            <p:cond delay="499"/>
                                          </p:stCondLst>
                                        </p:cTn>
                                        <p:tgtEl>
                                          <p:spTgt spid="28701"/>
                                        </p:tgtEl>
                                        <p:attrNameLst>
                                          <p:attrName>style.visibility</p:attrName>
                                        </p:attrNameLst>
                                      </p:cBhvr>
                                      <p:to>
                                        <p:strVal val="hidden"/>
                                      </p:to>
                                    </p:set>
                                  </p:childTnLst>
                                </p:cTn>
                              </p:par>
                              <p:par>
                                <p:cTn id="123" presetID="4" presetClass="exit" presetSubtype="16" fill="hold" grpId="1" nodeType="withEffect">
                                  <p:stCondLst>
                                    <p:cond delay="0"/>
                                  </p:stCondLst>
                                  <p:childTnLst>
                                    <p:animEffect transition="out" filter="box(in)">
                                      <p:cBhvr>
                                        <p:cTn id="124" dur="500"/>
                                        <p:tgtEl>
                                          <p:spTgt spid="28702"/>
                                        </p:tgtEl>
                                      </p:cBhvr>
                                    </p:animEffect>
                                    <p:set>
                                      <p:cBhvr>
                                        <p:cTn id="125" dur="1" fill="hold">
                                          <p:stCondLst>
                                            <p:cond delay="499"/>
                                          </p:stCondLst>
                                        </p:cTn>
                                        <p:tgtEl>
                                          <p:spTgt spid="28702"/>
                                        </p:tgtEl>
                                        <p:attrNameLst>
                                          <p:attrName>style.visibility</p:attrName>
                                        </p:attrNameLst>
                                      </p:cBhvr>
                                      <p:to>
                                        <p:strVal val="hidden"/>
                                      </p:to>
                                    </p:set>
                                  </p:childTnLst>
                                </p:cTn>
                              </p:par>
                              <p:par>
                                <p:cTn id="126" presetID="4" presetClass="exit" presetSubtype="16" fill="hold" grpId="1" nodeType="withEffect">
                                  <p:stCondLst>
                                    <p:cond delay="0"/>
                                  </p:stCondLst>
                                  <p:childTnLst>
                                    <p:animEffect transition="out" filter="box(in)">
                                      <p:cBhvr>
                                        <p:cTn id="127" dur="500"/>
                                        <p:tgtEl>
                                          <p:spTgt spid="28703"/>
                                        </p:tgtEl>
                                      </p:cBhvr>
                                    </p:animEffect>
                                    <p:set>
                                      <p:cBhvr>
                                        <p:cTn id="128" dur="1" fill="hold">
                                          <p:stCondLst>
                                            <p:cond delay="499"/>
                                          </p:stCondLst>
                                        </p:cTn>
                                        <p:tgtEl>
                                          <p:spTgt spid="28703"/>
                                        </p:tgtEl>
                                        <p:attrNameLst>
                                          <p:attrName>style.visibility</p:attrName>
                                        </p:attrNameLst>
                                      </p:cBhvr>
                                      <p:to>
                                        <p:strVal val="hidden"/>
                                      </p:to>
                                    </p:set>
                                  </p:childTnLst>
                                </p:cTn>
                              </p:par>
                              <p:par>
                                <p:cTn id="129" presetID="4" presetClass="exit" presetSubtype="16" fill="hold" grpId="1" nodeType="withEffect">
                                  <p:stCondLst>
                                    <p:cond delay="0"/>
                                  </p:stCondLst>
                                  <p:childTnLst>
                                    <p:animEffect transition="out" filter="box(in)">
                                      <p:cBhvr>
                                        <p:cTn id="130" dur="500"/>
                                        <p:tgtEl>
                                          <p:spTgt spid="28704"/>
                                        </p:tgtEl>
                                      </p:cBhvr>
                                    </p:animEffect>
                                    <p:set>
                                      <p:cBhvr>
                                        <p:cTn id="131" dur="1" fill="hold">
                                          <p:stCondLst>
                                            <p:cond delay="499"/>
                                          </p:stCondLst>
                                        </p:cTn>
                                        <p:tgtEl>
                                          <p:spTgt spid="28704"/>
                                        </p:tgtEl>
                                        <p:attrNameLst>
                                          <p:attrName>style.visibility</p:attrName>
                                        </p:attrNameLst>
                                      </p:cBhvr>
                                      <p:to>
                                        <p:strVal val="hidden"/>
                                      </p:to>
                                    </p:set>
                                  </p:childTnLst>
                                </p:cTn>
                              </p:par>
                              <p:par>
                                <p:cTn id="132" presetID="4" presetClass="exit" presetSubtype="16" fill="hold" grpId="1" nodeType="withEffect">
                                  <p:stCondLst>
                                    <p:cond delay="0"/>
                                  </p:stCondLst>
                                  <p:childTnLst>
                                    <p:animEffect transition="out" filter="box(in)">
                                      <p:cBhvr>
                                        <p:cTn id="133" dur="500"/>
                                        <p:tgtEl>
                                          <p:spTgt spid="28705"/>
                                        </p:tgtEl>
                                      </p:cBhvr>
                                    </p:animEffect>
                                    <p:set>
                                      <p:cBhvr>
                                        <p:cTn id="134" dur="1" fill="hold">
                                          <p:stCondLst>
                                            <p:cond delay="499"/>
                                          </p:stCondLst>
                                        </p:cTn>
                                        <p:tgtEl>
                                          <p:spTgt spid="28705"/>
                                        </p:tgtEl>
                                        <p:attrNameLst>
                                          <p:attrName>style.visibility</p:attrName>
                                        </p:attrNameLst>
                                      </p:cBhvr>
                                      <p:to>
                                        <p:strVal val="hidden"/>
                                      </p:to>
                                    </p:set>
                                  </p:childTnLst>
                                </p:cTn>
                              </p:par>
                              <p:par>
                                <p:cTn id="135" presetID="4" presetClass="exit" presetSubtype="16" fill="hold" grpId="1" nodeType="withEffect">
                                  <p:stCondLst>
                                    <p:cond delay="0"/>
                                  </p:stCondLst>
                                  <p:childTnLst>
                                    <p:animEffect transition="out" filter="box(in)">
                                      <p:cBhvr>
                                        <p:cTn id="136" dur="500"/>
                                        <p:tgtEl>
                                          <p:spTgt spid="28706"/>
                                        </p:tgtEl>
                                      </p:cBhvr>
                                    </p:animEffect>
                                    <p:set>
                                      <p:cBhvr>
                                        <p:cTn id="137" dur="1" fill="hold">
                                          <p:stCondLst>
                                            <p:cond delay="499"/>
                                          </p:stCondLst>
                                        </p:cTn>
                                        <p:tgtEl>
                                          <p:spTgt spid="28706"/>
                                        </p:tgtEl>
                                        <p:attrNameLst>
                                          <p:attrName>style.visibility</p:attrName>
                                        </p:attrNameLst>
                                      </p:cBhvr>
                                      <p:to>
                                        <p:strVal val="hidden"/>
                                      </p:to>
                                    </p:set>
                                  </p:childTnLst>
                                </p:cTn>
                              </p:par>
                              <p:par>
                                <p:cTn id="138" presetID="8" presetClass="entr" presetSubtype="16" fill="hold" grpId="0" nodeType="withEffect">
                                  <p:stCondLst>
                                    <p:cond delay="0"/>
                                  </p:stCondLst>
                                  <p:childTnLst>
                                    <p:set>
                                      <p:cBhvr>
                                        <p:cTn id="139" dur="1" fill="hold">
                                          <p:stCondLst>
                                            <p:cond delay="0"/>
                                          </p:stCondLst>
                                        </p:cTn>
                                        <p:tgtEl>
                                          <p:spTgt spid="28707"/>
                                        </p:tgtEl>
                                        <p:attrNameLst>
                                          <p:attrName>style.visibility</p:attrName>
                                        </p:attrNameLst>
                                      </p:cBhvr>
                                      <p:to>
                                        <p:strVal val="visible"/>
                                      </p:to>
                                    </p:set>
                                    <p:animEffect transition="in" filter="diamond(in)">
                                      <p:cBhvr>
                                        <p:cTn id="140" dur="2000"/>
                                        <p:tgtEl>
                                          <p:spTgt spid="28707"/>
                                        </p:tgtEl>
                                      </p:cBhvr>
                                    </p:animEffect>
                                  </p:childTnLst>
                                </p:cTn>
                              </p:par>
                              <p:par>
                                <p:cTn id="141" presetID="8" presetClass="exit" presetSubtype="16" fill="hold" grpId="1" nodeType="withEffect">
                                  <p:stCondLst>
                                    <p:cond delay="0"/>
                                  </p:stCondLst>
                                  <p:childTnLst>
                                    <p:animEffect transition="out" filter="diamond(in)">
                                      <p:cBhvr>
                                        <p:cTn id="142" dur="2000"/>
                                        <p:tgtEl>
                                          <p:spTgt spid="28707"/>
                                        </p:tgtEl>
                                      </p:cBhvr>
                                    </p:animEffect>
                                    <p:set>
                                      <p:cBhvr>
                                        <p:cTn id="143" dur="1" fill="hold">
                                          <p:stCondLst>
                                            <p:cond delay="1999"/>
                                          </p:stCondLst>
                                        </p:cTn>
                                        <p:tgtEl>
                                          <p:spTgt spid="28707"/>
                                        </p:tgtEl>
                                        <p:attrNameLst>
                                          <p:attrName>style.visibility</p:attrName>
                                        </p:attrNameLst>
                                      </p:cBhvr>
                                      <p:to>
                                        <p:strVal val="hidden"/>
                                      </p:to>
                                    </p:set>
                                  </p:childTnLst>
                                </p:cTn>
                              </p:par>
                            </p:childTnLst>
                          </p:cTn>
                        </p:par>
                      </p:childTnLst>
                    </p:cTn>
                  </p:par>
                  <p:par>
                    <p:cTn id="144" fill="hold">
                      <p:stCondLst>
                        <p:cond delay="indefinite"/>
                      </p:stCondLst>
                      <p:childTnLst>
                        <p:par>
                          <p:cTn id="145" fill="hold">
                            <p:stCondLst>
                              <p:cond delay="0"/>
                            </p:stCondLst>
                            <p:childTnLst>
                              <p:par>
                                <p:cTn id="146" presetID="4" presetClass="entr" presetSubtype="16" fill="hold" grpId="0" nodeType="clickEffect">
                                  <p:stCondLst>
                                    <p:cond delay="0"/>
                                  </p:stCondLst>
                                  <p:childTnLst>
                                    <p:set>
                                      <p:cBhvr>
                                        <p:cTn id="147" dur="1" fill="hold">
                                          <p:stCondLst>
                                            <p:cond delay="0"/>
                                          </p:stCondLst>
                                        </p:cTn>
                                        <p:tgtEl>
                                          <p:spTgt spid="28708"/>
                                        </p:tgtEl>
                                        <p:attrNameLst>
                                          <p:attrName>style.visibility</p:attrName>
                                        </p:attrNameLst>
                                      </p:cBhvr>
                                      <p:to>
                                        <p:strVal val="visible"/>
                                      </p:to>
                                    </p:set>
                                    <p:animEffect transition="in" filter="box(in)">
                                      <p:cBhvr>
                                        <p:cTn id="148" dur="500"/>
                                        <p:tgtEl>
                                          <p:spTgt spid="28708"/>
                                        </p:tgtEl>
                                      </p:cBhvr>
                                    </p:animEffect>
                                  </p:childTnLst>
                                </p:cTn>
                              </p:par>
                              <p:par>
                                <p:cTn id="149" presetID="4" presetClass="entr" presetSubtype="16" fill="hold" grpId="0" nodeType="withEffect">
                                  <p:stCondLst>
                                    <p:cond delay="0"/>
                                  </p:stCondLst>
                                  <p:childTnLst>
                                    <p:set>
                                      <p:cBhvr>
                                        <p:cTn id="150" dur="1" fill="hold">
                                          <p:stCondLst>
                                            <p:cond delay="0"/>
                                          </p:stCondLst>
                                        </p:cTn>
                                        <p:tgtEl>
                                          <p:spTgt spid="28709"/>
                                        </p:tgtEl>
                                        <p:attrNameLst>
                                          <p:attrName>style.visibility</p:attrName>
                                        </p:attrNameLst>
                                      </p:cBhvr>
                                      <p:to>
                                        <p:strVal val="visible"/>
                                      </p:to>
                                    </p:set>
                                    <p:animEffect transition="in" filter="box(in)">
                                      <p:cBhvr>
                                        <p:cTn id="151" dur="500"/>
                                        <p:tgtEl>
                                          <p:spTgt spid="28709"/>
                                        </p:tgtEl>
                                      </p:cBhvr>
                                    </p:animEffect>
                                  </p:childTnLst>
                                </p:cTn>
                              </p:par>
                              <p:par>
                                <p:cTn id="152" presetID="4" presetClass="entr" presetSubtype="16" fill="hold" grpId="0" nodeType="withEffect">
                                  <p:stCondLst>
                                    <p:cond delay="0"/>
                                  </p:stCondLst>
                                  <p:childTnLst>
                                    <p:set>
                                      <p:cBhvr>
                                        <p:cTn id="153" dur="1" fill="hold">
                                          <p:stCondLst>
                                            <p:cond delay="0"/>
                                          </p:stCondLst>
                                        </p:cTn>
                                        <p:tgtEl>
                                          <p:spTgt spid="28710"/>
                                        </p:tgtEl>
                                        <p:attrNameLst>
                                          <p:attrName>style.visibility</p:attrName>
                                        </p:attrNameLst>
                                      </p:cBhvr>
                                      <p:to>
                                        <p:strVal val="visible"/>
                                      </p:to>
                                    </p:set>
                                    <p:animEffect transition="in" filter="box(in)">
                                      <p:cBhvr>
                                        <p:cTn id="154" dur="500"/>
                                        <p:tgtEl>
                                          <p:spTgt spid="28710"/>
                                        </p:tgtEl>
                                      </p:cBhvr>
                                    </p:animEffect>
                                  </p:childTnLst>
                                </p:cTn>
                              </p:par>
                              <p:par>
                                <p:cTn id="155" presetID="4" presetClass="entr" presetSubtype="16" fill="hold" grpId="0" nodeType="withEffect">
                                  <p:stCondLst>
                                    <p:cond delay="0"/>
                                  </p:stCondLst>
                                  <p:childTnLst>
                                    <p:set>
                                      <p:cBhvr>
                                        <p:cTn id="156" dur="1" fill="hold">
                                          <p:stCondLst>
                                            <p:cond delay="0"/>
                                          </p:stCondLst>
                                        </p:cTn>
                                        <p:tgtEl>
                                          <p:spTgt spid="28711"/>
                                        </p:tgtEl>
                                        <p:attrNameLst>
                                          <p:attrName>style.visibility</p:attrName>
                                        </p:attrNameLst>
                                      </p:cBhvr>
                                      <p:to>
                                        <p:strVal val="visible"/>
                                      </p:to>
                                    </p:set>
                                    <p:animEffect transition="in" filter="box(in)">
                                      <p:cBhvr>
                                        <p:cTn id="157" dur="500"/>
                                        <p:tgtEl>
                                          <p:spTgt spid="28711"/>
                                        </p:tgtEl>
                                      </p:cBhvr>
                                    </p:animEffect>
                                  </p:childTnLst>
                                </p:cTn>
                              </p:par>
                              <p:par>
                                <p:cTn id="158" presetID="4" presetClass="entr" presetSubtype="16" fill="hold" grpId="0" nodeType="withEffect">
                                  <p:stCondLst>
                                    <p:cond delay="0"/>
                                  </p:stCondLst>
                                  <p:childTnLst>
                                    <p:set>
                                      <p:cBhvr>
                                        <p:cTn id="159" dur="1" fill="hold">
                                          <p:stCondLst>
                                            <p:cond delay="0"/>
                                          </p:stCondLst>
                                        </p:cTn>
                                        <p:tgtEl>
                                          <p:spTgt spid="28712"/>
                                        </p:tgtEl>
                                        <p:attrNameLst>
                                          <p:attrName>style.visibility</p:attrName>
                                        </p:attrNameLst>
                                      </p:cBhvr>
                                      <p:to>
                                        <p:strVal val="visible"/>
                                      </p:to>
                                    </p:set>
                                    <p:animEffect transition="in" filter="box(in)">
                                      <p:cBhvr>
                                        <p:cTn id="160" dur="500"/>
                                        <p:tgtEl>
                                          <p:spTgt spid="28712"/>
                                        </p:tgtEl>
                                      </p:cBhvr>
                                    </p:animEffect>
                                  </p:childTnLst>
                                </p:cTn>
                              </p:par>
                              <p:par>
                                <p:cTn id="161" presetID="4" presetClass="entr" presetSubtype="16" fill="hold" grpId="0" nodeType="withEffect">
                                  <p:stCondLst>
                                    <p:cond delay="0"/>
                                  </p:stCondLst>
                                  <p:childTnLst>
                                    <p:set>
                                      <p:cBhvr>
                                        <p:cTn id="162" dur="1" fill="hold">
                                          <p:stCondLst>
                                            <p:cond delay="0"/>
                                          </p:stCondLst>
                                        </p:cTn>
                                        <p:tgtEl>
                                          <p:spTgt spid="28713"/>
                                        </p:tgtEl>
                                        <p:attrNameLst>
                                          <p:attrName>style.visibility</p:attrName>
                                        </p:attrNameLst>
                                      </p:cBhvr>
                                      <p:to>
                                        <p:strVal val="visible"/>
                                      </p:to>
                                    </p:set>
                                    <p:animEffect transition="in" filter="box(in)">
                                      <p:cBhvr>
                                        <p:cTn id="163" dur="500"/>
                                        <p:tgtEl>
                                          <p:spTgt spid="28713"/>
                                        </p:tgtEl>
                                      </p:cBhvr>
                                    </p:animEffect>
                                  </p:childTnLst>
                                </p:cTn>
                              </p:par>
                              <p:par>
                                <p:cTn id="164" presetID="4" presetClass="entr" presetSubtype="16" fill="hold" grpId="0" nodeType="withEffect">
                                  <p:stCondLst>
                                    <p:cond delay="0"/>
                                  </p:stCondLst>
                                  <p:childTnLst>
                                    <p:set>
                                      <p:cBhvr>
                                        <p:cTn id="165" dur="1" fill="hold">
                                          <p:stCondLst>
                                            <p:cond delay="0"/>
                                          </p:stCondLst>
                                        </p:cTn>
                                        <p:tgtEl>
                                          <p:spTgt spid="28714"/>
                                        </p:tgtEl>
                                        <p:attrNameLst>
                                          <p:attrName>style.visibility</p:attrName>
                                        </p:attrNameLst>
                                      </p:cBhvr>
                                      <p:to>
                                        <p:strVal val="visible"/>
                                      </p:to>
                                    </p:set>
                                    <p:animEffect transition="in" filter="box(in)">
                                      <p:cBhvr>
                                        <p:cTn id="166" dur="500"/>
                                        <p:tgtEl>
                                          <p:spTgt spid="28714"/>
                                        </p:tgtEl>
                                      </p:cBhvr>
                                    </p:animEffect>
                                  </p:childTnLst>
                                </p:cTn>
                              </p:par>
                              <p:par>
                                <p:cTn id="167" presetID="4" presetClass="entr" presetSubtype="16" fill="hold" grpId="0" nodeType="withEffect">
                                  <p:stCondLst>
                                    <p:cond delay="0"/>
                                  </p:stCondLst>
                                  <p:childTnLst>
                                    <p:set>
                                      <p:cBhvr>
                                        <p:cTn id="168" dur="1" fill="hold">
                                          <p:stCondLst>
                                            <p:cond delay="0"/>
                                          </p:stCondLst>
                                        </p:cTn>
                                        <p:tgtEl>
                                          <p:spTgt spid="28715"/>
                                        </p:tgtEl>
                                        <p:attrNameLst>
                                          <p:attrName>style.visibility</p:attrName>
                                        </p:attrNameLst>
                                      </p:cBhvr>
                                      <p:to>
                                        <p:strVal val="visible"/>
                                      </p:to>
                                    </p:set>
                                    <p:animEffect transition="in" filter="box(in)">
                                      <p:cBhvr>
                                        <p:cTn id="169" dur="500"/>
                                        <p:tgtEl>
                                          <p:spTgt spid="28715"/>
                                        </p:tgtEl>
                                      </p:cBhvr>
                                    </p:animEffect>
                                  </p:childTnLst>
                                </p:cTn>
                              </p:par>
                              <p:par>
                                <p:cTn id="170" presetID="4" presetClass="entr" presetSubtype="16" fill="hold" grpId="0" nodeType="withEffect">
                                  <p:stCondLst>
                                    <p:cond delay="0"/>
                                  </p:stCondLst>
                                  <p:childTnLst>
                                    <p:set>
                                      <p:cBhvr>
                                        <p:cTn id="171" dur="1" fill="hold">
                                          <p:stCondLst>
                                            <p:cond delay="0"/>
                                          </p:stCondLst>
                                        </p:cTn>
                                        <p:tgtEl>
                                          <p:spTgt spid="28716"/>
                                        </p:tgtEl>
                                        <p:attrNameLst>
                                          <p:attrName>style.visibility</p:attrName>
                                        </p:attrNameLst>
                                      </p:cBhvr>
                                      <p:to>
                                        <p:strVal val="visible"/>
                                      </p:to>
                                    </p:set>
                                    <p:animEffect transition="in" filter="box(in)">
                                      <p:cBhvr>
                                        <p:cTn id="172" dur="500"/>
                                        <p:tgtEl>
                                          <p:spTgt spid="28716"/>
                                        </p:tgtEl>
                                      </p:cBhvr>
                                    </p:animEffect>
                                  </p:childTnLst>
                                </p:cTn>
                              </p:par>
                            </p:childTnLst>
                          </p:cTn>
                        </p:par>
                      </p:childTnLst>
                    </p:cTn>
                  </p:par>
                  <p:par>
                    <p:cTn id="173" fill="hold">
                      <p:stCondLst>
                        <p:cond delay="indefinite"/>
                      </p:stCondLst>
                      <p:childTnLst>
                        <p:par>
                          <p:cTn id="174" fill="hold">
                            <p:stCondLst>
                              <p:cond delay="0"/>
                            </p:stCondLst>
                            <p:childTnLst>
                              <p:par>
                                <p:cTn id="175" presetID="4" presetClass="exit" presetSubtype="16" fill="hold" grpId="1" nodeType="clickEffect">
                                  <p:stCondLst>
                                    <p:cond delay="0"/>
                                  </p:stCondLst>
                                  <p:childTnLst>
                                    <p:animEffect transition="out" filter="box(in)">
                                      <p:cBhvr>
                                        <p:cTn id="176" dur="500"/>
                                        <p:tgtEl>
                                          <p:spTgt spid="28708"/>
                                        </p:tgtEl>
                                      </p:cBhvr>
                                    </p:animEffect>
                                    <p:set>
                                      <p:cBhvr>
                                        <p:cTn id="177" dur="1" fill="hold">
                                          <p:stCondLst>
                                            <p:cond delay="499"/>
                                          </p:stCondLst>
                                        </p:cTn>
                                        <p:tgtEl>
                                          <p:spTgt spid="28708"/>
                                        </p:tgtEl>
                                        <p:attrNameLst>
                                          <p:attrName>style.visibility</p:attrName>
                                        </p:attrNameLst>
                                      </p:cBhvr>
                                      <p:to>
                                        <p:strVal val="hidden"/>
                                      </p:to>
                                    </p:set>
                                  </p:childTnLst>
                                </p:cTn>
                              </p:par>
                              <p:par>
                                <p:cTn id="178" presetID="4" presetClass="exit" presetSubtype="16" fill="hold" grpId="1" nodeType="withEffect">
                                  <p:stCondLst>
                                    <p:cond delay="0"/>
                                  </p:stCondLst>
                                  <p:childTnLst>
                                    <p:animEffect transition="out" filter="box(in)">
                                      <p:cBhvr>
                                        <p:cTn id="179" dur="500"/>
                                        <p:tgtEl>
                                          <p:spTgt spid="28709"/>
                                        </p:tgtEl>
                                      </p:cBhvr>
                                    </p:animEffect>
                                    <p:set>
                                      <p:cBhvr>
                                        <p:cTn id="180" dur="1" fill="hold">
                                          <p:stCondLst>
                                            <p:cond delay="499"/>
                                          </p:stCondLst>
                                        </p:cTn>
                                        <p:tgtEl>
                                          <p:spTgt spid="28709"/>
                                        </p:tgtEl>
                                        <p:attrNameLst>
                                          <p:attrName>style.visibility</p:attrName>
                                        </p:attrNameLst>
                                      </p:cBhvr>
                                      <p:to>
                                        <p:strVal val="hidden"/>
                                      </p:to>
                                    </p:set>
                                  </p:childTnLst>
                                </p:cTn>
                              </p:par>
                              <p:par>
                                <p:cTn id="181" presetID="4" presetClass="exit" presetSubtype="16" fill="hold" grpId="1" nodeType="withEffect">
                                  <p:stCondLst>
                                    <p:cond delay="0"/>
                                  </p:stCondLst>
                                  <p:childTnLst>
                                    <p:animEffect transition="out" filter="box(in)">
                                      <p:cBhvr>
                                        <p:cTn id="182" dur="500"/>
                                        <p:tgtEl>
                                          <p:spTgt spid="28710"/>
                                        </p:tgtEl>
                                      </p:cBhvr>
                                    </p:animEffect>
                                    <p:set>
                                      <p:cBhvr>
                                        <p:cTn id="183" dur="1" fill="hold">
                                          <p:stCondLst>
                                            <p:cond delay="499"/>
                                          </p:stCondLst>
                                        </p:cTn>
                                        <p:tgtEl>
                                          <p:spTgt spid="28710"/>
                                        </p:tgtEl>
                                        <p:attrNameLst>
                                          <p:attrName>style.visibility</p:attrName>
                                        </p:attrNameLst>
                                      </p:cBhvr>
                                      <p:to>
                                        <p:strVal val="hidden"/>
                                      </p:to>
                                    </p:set>
                                  </p:childTnLst>
                                </p:cTn>
                              </p:par>
                              <p:par>
                                <p:cTn id="184" presetID="4" presetClass="exit" presetSubtype="16" fill="hold" grpId="1" nodeType="withEffect">
                                  <p:stCondLst>
                                    <p:cond delay="0"/>
                                  </p:stCondLst>
                                  <p:childTnLst>
                                    <p:animEffect transition="out" filter="box(in)">
                                      <p:cBhvr>
                                        <p:cTn id="185" dur="500"/>
                                        <p:tgtEl>
                                          <p:spTgt spid="28711"/>
                                        </p:tgtEl>
                                      </p:cBhvr>
                                    </p:animEffect>
                                    <p:set>
                                      <p:cBhvr>
                                        <p:cTn id="186" dur="1" fill="hold">
                                          <p:stCondLst>
                                            <p:cond delay="499"/>
                                          </p:stCondLst>
                                        </p:cTn>
                                        <p:tgtEl>
                                          <p:spTgt spid="28711"/>
                                        </p:tgtEl>
                                        <p:attrNameLst>
                                          <p:attrName>style.visibility</p:attrName>
                                        </p:attrNameLst>
                                      </p:cBhvr>
                                      <p:to>
                                        <p:strVal val="hidden"/>
                                      </p:to>
                                    </p:set>
                                  </p:childTnLst>
                                </p:cTn>
                              </p:par>
                              <p:par>
                                <p:cTn id="187" presetID="4" presetClass="exit" presetSubtype="16" fill="hold" grpId="1" nodeType="withEffect">
                                  <p:stCondLst>
                                    <p:cond delay="0"/>
                                  </p:stCondLst>
                                  <p:childTnLst>
                                    <p:animEffect transition="out" filter="box(in)">
                                      <p:cBhvr>
                                        <p:cTn id="188" dur="500"/>
                                        <p:tgtEl>
                                          <p:spTgt spid="28712"/>
                                        </p:tgtEl>
                                      </p:cBhvr>
                                    </p:animEffect>
                                    <p:set>
                                      <p:cBhvr>
                                        <p:cTn id="189" dur="1" fill="hold">
                                          <p:stCondLst>
                                            <p:cond delay="499"/>
                                          </p:stCondLst>
                                        </p:cTn>
                                        <p:tgtEl>
                                          <p:spTgt spid="28712"/>
                                        </p:tgtEl>
                                        <p:attrNameLst>
                                          <p:attrName>style.visibility</p:attrName>
                                        </p:attrNameLst>
                                      </p:cBhvr>
                                      <p:to>
                                        <p:strVal val="hidden"/>
                                      </p:to>
                                    </p:set>
                                  </p:childTnLst>
                                </p:cTn>
                              </p:par>
                              <p:par>
                                <p:cTn id="190" presetID="4" presetClass="exit" presetSubtype="16" fill="hold" grpId="1" nodeType="withEffect">
                                  <p:stCondLst>
                                    <p:cond delay="0"/>
                                  </p:stCondLst>
                                  <p:childTnLst>
                                    <p:animEffect transition="out" filter="box(in)">
                                      <p:cBhvr>
                                        <p:cTn id="191" dur="500"/>
                                        <p:tgtEl>
                                          <p:spTgt spid="28713"/>
                                        </p:tgtEl>
                                      </p:cBhvr>
                                    </p:animEffect>
                                    <p:set>
                                      <p:cBhvr>
                                        <p:cTn id="192" dur="1" fill="hold">
                                          <p:stCondLst>
                                            <p:cond delay="499"/>
                                          </p:stCondLst>
                                        </p:cTn>
                                        <p:tgtEl>
                                          <p:spTgt spid="28713"/>
                                        </p:tgtEl>
                                        <p:attrNameLst>
                                          <p:attrName>style.visibility</p:attrName>
                                        </p:attrNameLst>
                                      </p:cBhvr>
                                      <p:to>
                                        <p:strVal val="hidden"/>
                                      </p:to>
                                    </p:set>
                                  </p:childTnLst>
                                </p:cTn>
                              </p:par>
                              <p:par>
                                <p:cTn id="193" presetID="4" presetClass="exit" presetSubtype="16" fill="hold" grpId="1" nodeType="withEffect">
                                  <p:stCondLst>
                                    <p:cond delay="0"/>
                                  </p:stCondLst>
                                  <p:childTnLst>
                                    <p:animEffect transition="out" filter="box(in)">
                                      <p:cBhvr>
                                        <p:cTn id="194" dur="500"/>
                                        <p:tgtEl>
                                          <p:spTgt spid="28714"/>
                                        </p:tgtEl>
                                      </p:cBhvr>
                                    </p:animEffect>
                                    <p:set>
                                      <p:cBhvr>
                                        <p:cTn id="195" dur="1" fill="hold">
                                          <p:stCondLst>
                                            <p:cond delay="499"/>
                                          </p:stCondLst>
                                        </p:cTn>
                                        <p:tgtEl>
                                          <p:spTgt spid="28714"/>
                                        </p:tgtEl>
                                        <p:attrNameLst>
                                          <p:attrName>style.visibility</p:attrName>
                                        </p:attrNameLst>
                                      </p:cBhvr>
                                      <p:to>
                                        <p:strVal val="hidden"/>
                                      </p:to>
                                    </p:set>
                                  </p:childTnLst>
                                </p:cTn>
                              </p:par>
                              <p:par>
                                <p:cTn id="196" presetID="4" presetClass="exit" presetSubtype="16" fill="hold" grpId="1" nodeType="withEffect">
                                  <p:stCondLst>
                                    <p:cond delay="0"/>
                                  </p:stCondLst>
                                  <p:childTnLst>
                                    <p:animEffect transition="out" filter="box(in)">
                                      <p:cBhvr>
                                        <p:cTn id="197" dur="500"/>
                                        <p:tgtEl>
                                          <p:spTgt spid="28715"/>
                                        </p:tgtEl>
                                      </p:cBhvr>
                                    </p:animEffect>
                                    <p:set>
                                      <p:cBhvr>
                                        <p:cTn id="198" dur="1" fill="hold">
                                          <p:stCondLst>
                                            <p:cond delay="499"/>
                                          </p:stCondLst>
                                        </p:cTn>
                                        <p:tgtEl>
                                          <p:spTgt spid="28715"/>
                                        </p:tgtEl>
                                        <p:attrNameLst>
                                          <p:attrName>style.visibility</p:attrName>
                                        </p:attrNameLst>
                                      </p:cBhvr>
                                      <p:to>
                                        <p:strVal val="hidden"/>
                                      </p:to>
                                    </p:set>
                                  </p:childTnLst>
                                </p:cTn>
                              </p:par>
                              <p:par>
                                <p:cTn id="199" presetID="4" presetClass="exit" presetSubtype="16" fill="hold" grpId="1" nodeType="withEffect">
                                  <p:stCondLst>
                                    <p:cond delay="0"/>
                                  </p:stCondLst>
                                  <p:childTnLst>
                                    <p:animEffect transition="out" filter="box(in)">
                                      <p:cBhvr>
                                        <p:cTn id="200" dur="500"/>
                                        <p:tgtEl>
                                          <p:spTgt spid="28716"/>
                                        </p:tgtEl>
                                      </p:cBhvr>
                                    </p:animEffect>
                                    <p:set>
                                      <p:cBhvr>
                                        <p:cTn id="201" dur="1" fill="hold">
                                          <p:stCondLst>
                                            <p:cond delay="499"/>
                                          </p:stCondLst>
                                        </p:cTn>
                                        <p:tgtEl>
                                          <p:spTgt spid="28716"/>
                                        </p:tgtEl>
                                        <p:attrNameLst>
                                          <p:attrName>style.visibility</p:attrName>
                                        </p:attrNameLst>
                                      </p:cBhvr>
                                      <p:to>
                                        <p:strVal val="hidden"/>
                                      </p:to>
                                    </p:set>
                                  </p:childTnLst>
                                </p:cTn>
                              </p:par>
                              <p:par>
                                <p:cTn id="202" presetID="8" presetClass="entr" presetSubtype="16" fill="hold" grpId="0" nodeType="withEffect">
                                  <p:stCondLst>
                                    <p:cond delay="0"/>
                                  </p:stCondLst>
                                  <p:childTnLst>
                                    <p:set>
                                      <p:cBhvr>
                                        <p:cTn id="203" dur="1" fill="hold">
                                          <p:stCondLst>
                                            <p:cond delay="0"/>
                                          </p:stCondLst>
                                        </p:cTn>
                                        <p:tgtEl>
                                          <p:spTgt spid="28717"/>
                                        </p:tgtEl>
                                        <p:attrNameLst>
                                          <p:attrName>style.visibility</p:attrName>
                                        </p:attrNameLst>
                                      </p:cBhvr>
                                      <p:to>
                                        <p:strVal val="visible"/>
                                      </p:to>
                                    </p:set>
                                    <p:animEffect transition="in" filter="diamond(in)">
                                      <p:cBhvr>
                                        <p:cTn id="204" dur="2000"/>
                                        <p:tgtEl>
                                          <p:spTgt spid="28717"/>
                                        </p:tgtEl>
                                      </p:cBhvr>
                                    </p:animEffect>
                                  </p:childTnLst>
                                </p:cTn>
                              </p:par>
                              <p:par>
                                <p:cTn id="205" presetID="8" presetClass="exit" presetSubtype="16" fill="hold" grpId="1" nodeType="withEffect">
                                  <p:stCondLst>
                                    <p:cond delay="0"/>
                                  </p:stCondLst>
                                  <p:childTnLst>
                                    <p:animEffect transition="out" filter="diamond(in)">
                                      <p:cBhvr>
                                        <p:cTn id="206" dur="2000"/>
                                        <p:tgtEl>
                                          <p:spTgt spid="28717"/>
                                        </p:tgtEl>
                                      </p:cBhvr>
                                    </p:animEffect>
                                    <p:set>
                                      <p:cBhvr>
                                        <p:cTn id="207" dur="1" fill="hold">
                                          <p:stCondLst>
                                            <p:cond delay="1999"/>
                                          </p:stCondLst>
                                        </p:cTn>
                                        <p:tgtEl>
                                          <p:spTgt spid="28717"/>
                                        </p:tgtEl>
                                        <p:attrNameLst>
                                          <p:attrName>style.visibility</p:attrName>
                                        </p:attrNameLst>
                                      </p:cBhvr>
                                      <p:to>
                                        <p:strVal val="hidden"/>
                                      </p:to>
                                    </p:set>
                                  </p:childTnLst>
                                </p:cTn>
                              </p:par>
                            </p:childTnLst>
                          </p:cTn>
                        </p:par>
                      </p:childTnLst>
                    </p:cTn>
                  </p:par>
                  <p:par>
                    <p:cTn id="208" fill="hold">
                      <p:stCondLst>
                        <p:cond delay="indefinite"/>
                      </p:stCondLst>
                      <p:childTnLst>
                        <p:par>
                          <p:cTn id="209" fill="hold">
                            <p:stCondLst>
                              <p:cond delay="0"/>
                            </p:stCondLst>
                            <p:childTnLst>
                              <p:par>
                                <p:cTn id="210" presetID="4" presetClass="entr" presetSubtype="16" fill="hold" grpId="0" nodeType="clickEffect">
                                  <p:stCondLst>
                                    <p:cond delay="0"/>
                                  </p:stCondLst>
                                  <p:childTnLst>
                                    <p:set>
                                      <p:cBhvr>
                                        <p:cTn id="211" dur="1" fill="hold">
                                          <p:stCondLst>
                                            <p:cond delay="0"/>
                                          </p:stCondLst>
                                        </p:cTn>
                                        <p:tgtEl>
                                          <p:spTgt spid="28718"/>
                                        </p:tgtEl>
                                        <p:attrNameLst>
                                          <p:attrName>style.visibility</p:attrName>
                                        </p:attrNameLst>
                                      </p:cBhvr>
                                      <p:to>
                                        <p:strVal val="visible"/>
                                      </p:to>
                                    </p:set>
                                    <p:animEffect transition="in" filter="box(in)">
                                      <p:cBhvr>
                                        <p:cTn id="212" dur="500"/>
                                        <p:tgtEl>
                                          <p:spTgt spid="28718"/>
                                        </p:tgtEl>
                                      </p:cBhvr>
                                    </p:animEffect>
                                  </p:childTnLst>
                                </p:cTn>
                              </p:par>
                              <p:par>
                                <p:cTn id="213" presetID="4" presetClass="entr" presetSubtype="16" fill="hold" grpId="0" nodeType="withEffect">
                                  <p:stCondLst>
                                    <p:cond delay="0"/>
                                  </p:stCondLst>
                                  <p:childTnLst>
                                    <p:set>
                                      <p:cBhvr>
                                        <p:cTn id="214" dur="1" fill="hold">
                                          <p:stCondLst>
                                            <p:cond delay="0"/>
                                          </p:stCondLst>
                                        </p:cTn>
                                        <p:tgtEl>
                                          <p:spTgt spid="28719"/>
                                        </p:tgtEl>
                                        <p:attrNameLst>
                                          <p:attrName>style.visibility</p:attrName>
                                        </p:attrNameLst>
                                      </p:cBhvr>
                                      <p:to>
                                        <p:strVal val="visible"/>
                                      </p:to>
                                    </p:set>
                                    <p:animEffect transition="in" filter="box(in)">
                                      <p:cBhvr>
                                        <p:cTn id="215" dur="500"/>
                                        <p:tgtEl>
                                          <p:spTgt spid="28719"/>
                                        </p:tgtEl>
                                      </p:cBhvr>
                                    </p:animEffect>
                                  </p:childTnLst>
                                </p:cTn>
                              </p:par>
                              <p:par>
                                <p:cTn id="216" presetID="4" presetClass="entr" presetSubtype="16" fill="hold" grpId="0" nodeType="withEffect">
                                  <p:stCondLst>
                                    <p:cond delay="0"/>
                                  </p:stCondLst>
                                  <p:childTnLst>
                                    <p:set>
                                      <p:cBhvr>
                                        <p:cTn id="217" dur="1" fill="hold">
                                          <p:stCondLst>
                                            <p:cond delay="0"/>
                                          </p:stCondLst>
                                        </p:cTn>
                                        <p:tgtEl>
                                          <p:spTgt spid="28720"/>
                                        </p:tgtEl>
                                        <p:attrNameLst>
                                          <p:attrName>style.visibility</p:attrName>
                                        </p:attrNameLst>
                                      </p:cBhvr>
                                      <p:to>
                                        <p:strVal val="visible"/>
                                      </p:to>
                                    </p:set>
                                    <p:animEffect transition="in" filter="box(in)">
                                      <p:cBhvr>
                                        <p:cTn id="218" dur="500"/>
                                        <p:tgtEl>
                                          <p:spTgt spid="28720"/>
                                        </p:tgtEl>
                                      </p:cBhvr>
                                    </p:animEffect>
                                  </p:childTnLst>
                                </p:cTn>
                              </p:par>
                              <p:par>
                                <p:cTn id="219" presetID="4" presetClass="entr" presetSubtype="16" fill="hold" grpId="0" nodeType="withEffect">
                                  <p:stCondLst>
                                    <p:cond delay="0"/>
                                  </p:stCondLst>
                                  <p:childTnLst>
                                    <p:set>
                                      <p:cBhvr>
                                        <p:cTn id="220" dur="1" fill="hold">
                                          <p:stCondLst>
                                            <p:cond delay="0"/>
                                          </p:stCondLst>
                                        </p:cTn>
                                        <p:tgtEl>
                                          <p:spTgt spid="28721"/>
                                        </p:tgtEl>
                                        <p:attrNameLst>
                                          <p:attrName>style.visibility</p:attrName>
                                        </p:attrNameLst>
                                      </p:cBhvr>
                                      <p:to>
                                        <p:strVal val="visible"/>
                                      </p:to>
                                    </p:set>
                                    <p:animEffect transition="in" filter="box(in)">
                                      <p:cBhvr>
                                        <p:cTn id="221" dur="500"/>
                                        <p:tgtEl>
                                          <p:spTgt spid="28721"/>
                                        </p:tgtEl>
                                      </p:cBhvr>
                                    </p:animEffect>
                                  </p:childTnLst>
                                </p:cTn>
                              </p:par>
                              <p:par>
                                <p:cTn id="222" presetID="4" presetClass="entr" presetSubtype="16" fill="hold" grpId="0" nodeType="withEffect">
                                  <p:stCondLst>
                                    <p:cond delay="0"/>
                                  </p:stCondLst>
                                  <p:childTnLst>
                                    <p:set>
                                      <p:cBhvr>
                                        <p:cTn id="223" dur="1" fill="hold">
                                          <p:stCondLst>
                                            <p:cond delay="0"/>
                                          </p:stCondLst>
                                        </p:cTn>
                                        <p:tgtEl>
                                          <p:spTgt spid="28722"/>
                                        </p:tgtEl>
                                        <p:attrNameLst>
                                          <p:attrName>style.visibility</p:attrName>
                                        </p:attrNameLst>
                                      </p:cBhvr>
                                      <p:to>
                                        <p:strVal val="visible"/>
                                      </p:to>
                                    </p:set>
                                    <p:animEffect transition="in" filter="box(in)">
                                      <p:cBhvr>
                                        <p:cTn id="224" dur="500"/>
                                        <p:tgtEl>
                                          <p:spTgt spid="28722"/>
                                        </p:tgtEl>
                                      </p:cBhvr>
                                    </p:animEffect>
                                  </p:childTnLst>
                                </p:cTn>
                              </p:par>
                              <p:par>
                                <p:cTn id="225" presetID="4" presetClass="entr" presetSubtype="16" fill="hold" grpId="0" nodeType="withEffect">
                                  <p:stCondLst>
                                    <p:cond delay="0"/>
                                  </p:stCondLst>
                                  <p:childTnLst>
                                    <p:set>
                                      <p:cBhvr>
                                        <p:cTn id="226" dur="1" fill="hold">
                                          <p:stCondLst>
                                            <p:cond delay="0"/>
                                          </p:stCondLst>
                                        </p:cTn>
                                        <p:tgtEl>
                                          <p:spTgt spid="28723"/>
                                        </p:tgtEl>
                                        <p:attrNameLst>
                                          <p:attrName>style.visibility</p:attrName>
                                        </p:attrNameLst>
                                      </p:cBhvr>
                                      <p:to>
                                        <p:strVal val="visible"/>
                                      </p:to>
                                    </p:set>
                                    <p:animEffect transition="in" filter="box(in)">
                                      <p:cBhvr>
                                        <p:cTn id="227" dur="500"/>
                                        <p:tgtEl>
                                          <p:spTgt spid="28723"/>
                                        </p:tgtEl>
                                      </p:cBhvr>
                                    </p:animEffect>
                                  </p:childTnLst>
                                </p:cTn>
                              </p:par>
                              <p:par>
                                <p:cTn id="228" presetID="4" presetClass="entr" presetSubtype="16" fill="hold" grpId="0" nodeType="withEffect">
                                  <p:stCondLst>
                                    <p:cond delay="0"/>
                                  </p:stCondLst>
                                  <p:childTnLst>
                                    <p:set>
                                      <p:cBhvr>
                                        <p:cTn id="229" dur="1" fill="hold">
                                          <p:stCondLst>
                                            <p:cond delay="0"/>
                                          </p:stCondLst>
                                        </p:cTn>
                                        <p:tgtEl>
                                          <p:spTgt spid="28724"/>
                                        </p:tgtEl>
                                        <p:attrNameLst>
                                          <p:attrName>style.visibility</p:attrName>
                                        </p:attrNameLst>
                                      </p:cBhvr>
                                      <p:to>
                                        <p:strVal val="visible"/>
                                      </p:to>
                                    </p:set>
                                    <p:animEffect transition="in" filter="box(in)">
                                      <p:cBhvr>
                                        <p:cTn id="230" dur="500"/>
                                        <p:tgtEl>
                                          <p:spTgt spid="28724"/>
                                        </p:tgtEl>
                                      </p:cBhvr>
                                    </p:animEffect>
                                  </p:childTnLst>
                                </p:cTn>
                              </p:par>
                              <p:par>
                                <p:cTn id="231" presetID="4" presetClass="entr" presetSubtype="16" fill="hold" grpId="0" nodeType="withEffect">
                                  <p:stCondLst>
                                    <p:cond delay="0"/>
                                  </p:stCondLst>
                                  <p:childTnLst>
                                    <p:set>
                                      <p:cBhvr>
                                        <p:cTn id="232" dur="1" fill="hold">
                                          <p:stCondLst>
                                            <p:cond delay="0"/>
                                          </p:stCondLst>
                                        </p:cTn>
                                        <p:tgtEl>
                                          <p:spTgt spid="28725"/>
                                        </p:tgtEl>
                                        <p:attrNameLst>
                                          <p:attrName>style.visibility</p:attrName>
                                        </p:attrNameLst>
                                      </p:cBhvr>
                                      <p:to>
                                        <p:strVal val="visible"/>
                                      </p:to>
                                    </p:set>
                                    <p:animEffect transition="in" filter="box(in)">
                                      <p:cBhvr>
                                        <p:cTn id="233" dur="500"/>
                                        <p:tgtEl>
                                          <p:spTgt spid="28725"/>
                                        </p:tgtEl>
                                      </p:cBhvr>
                                    </p:animEffect>
                                  </p:childTnLst>
                                </p:cTn>
                              </p:par>
                              <p:par>
                                <p:cTn id="234" presetID="4" presetClass="entr" presetSubtype="16" fill="hold" grpId="0" nodeType="withEffect">
                                  <p:stCondLst>
                                    <p:cond delay="0"/>
                                  </p:stCondLst>
                                  <p:childTnLst>
                                    <p:set>
                                      <p:cBhvr>
                                        <p:cTn id="235" dur="1" fill="hold">
                                          <p:stCondLst>
                                            <p:cond delay="0"/>
                                          </p:stCondLst>
                                        </p:cTn>
                                        <p:tgtEl>
                                          <p:spTgt spid="28726"/>
                                        </p:tgtEl>
                                        <p:attrNameLst>
                                          <p:attrName>style.visibility</p:attrName>
                                        </p:attrNameLst>
                                      </p:cBhvr>
                                      <p:to>
                                        <p:strVal val="visible"/>
                                      </p:to>
                                    </p:set>
                                    <p:animEffect transition="in" filter="box(in)">
                                      <p:cBhvr>
                                        <p:cTn id="236" dur="500"/>
                                        <p:tgtEl>
                                          <p:spTgt spid="28726"/>
                                        </p:tgtEl>
                                      </p:cBhvr>
                                    </p:animEffect>
                                  </p:childTnLst>
                                </p:cTn>
                              </p:par>
                            </p:childTnLst>
                          </p:cTn>
                        </p:par>
                      </p:childTnLst>
                    </p:cTn>
                  </p:par>
                  <p:par>
                    <p:cTn id="237" fill="hold">
                      <p:stCondLst>
                        <p:cond delay="indefinite"/>
                      </p:stCondLst>
                      <p:childTnLst>
                        <p:par>
                          <p:cTn id="238" fill="hold">
                            <p:stCondLst>
                              <p:cond delay="0"/>
                            </p:stCondLst>
                            <p:childTnLst>
                              <p:par>
                                <p:cTn id="239" presetID="4" presetClass="exit" presetSubtype="16" fill="hold" grpId="1" nodeType="clickEffect">
                                  <p:stCondLst>
                                    <p:cond delay="0"/>
                                  </p:stCondLst>
                                  <p:childTnLst>
                                    <p:animEffect transition="out" filter="box(in)">
                                      <p:cBhvr>
                                        <p:cTn id="240" dur="500"/>
                                        <p:tgtEl>
                                          <p:spTgt spid="28718"/>
                                        </p:tgtEl>
                                      </p:cBhvr>
                                    </p:animEffect>
                                    <p:set>
                                      <p:cBhvr>
                                        <p:cTn id="241" dur="1" fill="hold">
                                          <p:stCondLst>
                                            <p:cond delay="499"/>
                                          </p:stCondLst>
                                        </p:cTn>
                                        <p:tgtEl>
                                          <p:spTgt spid="28718"/>
                                        </p:tgtEl>
                                        <p:attrNameLst>
                                          <p:attrName>style.visibility</p:attrName>
                                        </p:attrNameLst>
                                      </p:cBhvr>
                                      <p:to>
                                        <p:strVal val="hidden"/>
                                      </p:to>
                                    </p:set>
                                  </p:childTnLst>
                                </p:cTn>
                              </p:par>
                              <p:par>
                                <p:cTn id="242" presetID="4" presetClass="exit" presetSubtype="16" fill="hold" grpId="1" nodeType="withEffect">
                                  <p:stCondLst>
                                    <p:cond delay="0"/>
                                  </p:stCondLst>
                                  <p:childTnLst>
                                    <p:animEffect transition="out" filter="box(in)">
                                      <p:cBhvr>
                                        <p:cTn id="243" dur="500"/>
                                        <p:tgtEl>
                                          <p:spTgt spid="28719"/>
                                        </p:tgtEl>
                                      </p:cBhvr>
                                    </p:animEffect>
                                    <p:set>
                                      <p:cBhvr>
                                        <p:cTn id="244" dur="1" fill="hold">
                                          <p:stCondLst>
                                            <p:cond delay="499"/>
                                          </p:stCondLst>
                                        </p:cTn>
                                        <p:tgtEl>
                                          <p:spTgt spid="28719"/>
                                        </p:tgtEl>
                                        <p:attrNameLst>
                                          <p:attrName>style.visibility</p:attrName>
                                        </p:attrNameLst>
                                      </p:cBhvr>
                                      <p:to>
                                        <p:strVal val="hidden"/>
                                      </p:to>
                                    </p:set>
                                  </p:childTnLst>
                                </p:cTn>
                              </p:par>
                              <p:par>
                                <p:cTn id="245" presetID="4" presetClass="exit" presetSubtype="16" fill="hold" grpId="1" nodeType="withEffect">
                                  <p:stCondLst>
                                    <p:cond delay="0"/>
                                  </p:stCondLst>
                                  <p:childTnLst>
                                    <p:animEffect transition="out" filter="box(in)">
                                      <p:cBhvr>
                                        <p:cTn id="246" dur="500"/>
                                        <p:tgtEl>
                                          <p:spTgt spid="28720"/>
                                        </p:tgtEl>
                                      </p:cBhvr>
                                    </p:animEffect>
                                    <p:set>
                                      <p:cBhvr>
                                        <p:cTn id="247" dur="1" fill="hold">
                                          <p:stCondLst>
                                            <p:cond delay="499"/>
                                          </p:stCondLst>
                                        </p:cTn>
                                        <p:tgtEl>
                                          <p:spTgt spid="28720"/>
                                        </p:tgtEl>
                                        <p:attrNameLst>
                                          <p:attrName>style.visibility</p:attrName>
                                        </p:attrNameLst>
                                      </p:cBhvr>
                                      <p:to>
                                        <p:strVal val="hidden"/>
                                      </p:to>
                                    </p:set>
                                  </p:childTnLst>
                                </p:cTn>
                              </p:par>
                              <p:par>
                                <p:cTn id="248" presetID="4" presetClass="exit" presetSubtype="16" fill="hold" grpId="1" nodeType="withEffect">
                                  <p:stCondLst>
                                    <p:cond delay="0"/>
                                  </p:stCondLst>
                                  <p:childTnLst>
                                    <p:animEffect transition="out" filter="box(in)">
                                      <p:cBhvr>
                                        <p:cTn id="249" dur="500"/>
                                        <p:tgtEl>
                                          <p:spTgt spid="28721"/>
                                        </p:tgtEl>
                                      </p:cBhvr>
                                    </p:animEffect>
                                    <p:set>
                                      <p:cBhvr>
                                        <p:cTn id="250" dur="1" fill="hold">
                                          <p:stCondLst>
                                            <p:cond delay="499"/>
                                          </p:stCondLst>
                                        </p:cTn>
                                        <p:tgtEl>
                                          <p:spTgt spid="28721"/>
                                        </p:tgtEl>
                                        <p:attrNameLst>
                                          <p:attrName>style.visibility</p:attrName>
                                        </p:attrNameLst>
                                      </p:cBhvr>
                                      <p:to>
                                        <p:strVal val="hidden"/>
                                      </p:to>
                                    </p:set>
                                  </p:childTnLst>
                                </p:cTn>
                              </p:par>
                              <p:par>
                                <p:cTn id="251" presetID="4" presetClass="exit" presetSubtype="16" fill="hold" grpId="1" nodeType="withEffect">
                                  <p:stCondLst>
                                    <p:cond delay="0"/>
                                  </p:stCondLst>
                                  <p:childTnLst>
                                    <p:animEffect transition="out" filter="box(in)">
                                      <p:cBhvr>
                                        <p:cTn id="252" dur="500"/>
                                        <p:tgtEl>
                                          <p:spTgt spid="28722"/>
                                        </p:tgtEl>
                                      </p:cBhvr>
                                    </p:animEffect>
                                    <p:set>
                                      <p:cBhvr>
                                        <p:cTn id="253" dur="1" fill="hold">
                                          <p:stCondLst>
                                            <p:cond delay="499"/>
                                          </p:stCondLst>
                                        </p:cTn>
                                        <p:tgtEl>
                                          <p:spTgt spid="28722"/>
                                        </p:tgtEl>
                                        <p:attrNameLst>
                                          <p:attrName>style.visibility</p:attrName>
                                        </p:attrNameLst>
                                      </p:cBhvr>
                                      <p:to>
                                        <p:strVal val="hidden"/>
                                      </p:to>
                                    </p:set>
                                  </p:childTnLst>
                                </p:cTn>
                              </p:par>
                              <p:par>
                                <p:cTn id="254" presetID="4" presetClass="exit" presetSubtype="16" fill="hold" grpId="1" nodeType="withEffect">
                                  <p:stCondLst>
                                    <p:cond delay="0"/>
                                  </p:stCondLst>
                                  <p:childTnLst>
                                    <p:animEffect transition="out" filter="box(in)">
                                      <p:cBhvr>
                                        <p:cTn id="255" dur="500"/>
                                        <p:tgtEl>
                                          <p:spTgt spid="28723"/>
                                        </p:tgtEl>
                                      </p:cBhvr>
                                    </p:animEffect>
                                    <p:set>
                                      <p:cBhvr>
                                        <p:cTn id="256" dur="1" fill="hold">
                                          <p:stCondLst>
                                            <p:cond delay="499"/>
                                          </p:stCondLst>
                                        </p:cTn>
                                        <p:tgtEl>
                                          <p:spTgt spid="28723"/>
                                        </p:tgtEl>
                                        <p:attrNameLst>
                                          <p:attrName>style.visibility</p:attrName>
                                        </p:attrNameLst>
                                      </p:cBhvr>
                                      <p:to>
                                        <p:strVal val="hidden"/>
                                      </p:to>
                                    </p:set>
                                  </p:childTnLst>
                                </p:cTn>
                              </p:par>
                              <p:par>
                                <p:cTn id="257" presetID="4" presetClass="exit" presetSubtype="16" fill="hold" grpId="1" nodeType="withEffect">
                                  <p:stCondLst>
                                    <p:cond delay="0"/>
                                  </p:stCondLst>
                                  <p:childTnLst>
                                    <p:animEffect transition="out" filter="box(in)">
                                      <p:cBhvr>
                                        <p:cTn id="258" dur="500"/>
                                        <p:tgtEl>
                                          <p:spTgt spid="28724"/>
                                        </p:tgtEl>
                                      </p:cBhvr>
                                    </p:animEffect>
                                    <p:set>
                                      <p:cBhvr>
                                        <p:cTn id="259" dur="1" fill="hold">
                                          <p:stCondLst>
                                            <p:cond delay="499"/>
                                          </p:stCondLst>
                                        </p:cTn>
                                        <p:tgtEl>
                                          <p:spTgt spid="28724"/>
                                        </p:tgtEl>
                                        <p:attrNameLst>
                                          <p:attrName>style.visibility</p:attrName>
                                        </p:attrNameLst>
                                      </p:cBhvr>
                                      <p:to>
                                        <p:strVal val="hidden"/>
                                      </p:to>
                                    </p:set>
                                  </p:childTnLst>
                                </p:cTn>
                              </p:par>
                              <p:par>
                                <p:cTn id="260" presetID="4" presetClass="exit" presetSubtype="16" fill="hold" grpId="1" nodeType="withEffect">
                                  <p:stCondLst>
                                    <p:cond delay="0"/>
                                  </p:stCondLst>
                                  <p:childTnLst>
                                    <p:animEffect transition="out" filter="box(in)">
                                      <p:cBhvr>
                                        <p:cTn id="261" dur="500"/>
                                        <p:tgtEl>
                                          <p:spTgt spid="28725"/>
                                        </p:tgtEl>
                                      </p:cBhvr>
                                    </p:animEffect>
                                    <p:set>
                                      <p:cBhvr>
                                        <p:cTn id="262" dur="1" fill="hold">
                                          <p:stCondLst>
                                            <p:cond delay="499"/>
                                          </p:stCondLst>
                                        </p:cTn>
                                        <p:tgtEl>
                                          <p:spTgt spid="28725"/>
                                        </p:tgtEl>
                                        <p:attrNameLst>
                                          <p:attrName>style.visibility</p:attrName>
                                        </p:attrNameLst>
                                      </p:cBhvr>
                                      <p:to>
                                        <p:strVal val="hidden"/>
                                      </p:to>
                                    </p:set>
                                  </p:childTnLst>
                                </p:cTn>
                              </p:par>
                              <p:par>
                                <p:cTn id="263" presetID="4" presetClass="exit" presetSubtype="16" fill="hold" grpId="1" nodeType="withEffect">
                                  <p:stCondLst>
                                    <p:cond delay="0"/>
                                  </p:stCondLst>
                                  <p:childTnLst>
                                    <p:animEffect transition="out" filter="box(in)">
                                      <p:cBhvr>
                                        <p:cTn id="264" dur="500"/>
                                        <p:tgtEl>
                                          <p:spTgt spid="28726"/>
                                        </p:tgtEl>
                                      </p:cBhvr>
                                    </p:animEffect>
                                    <p:set>
                                      <p:cBhvr>
                                        <p:cTn id="265" dur="1" fill="hold">
                                          <p:stCondLst>
                                            <p:cond delay="499"/>
                                          </p:stCondLst>
                                        </p:cTn>
                                        <p:tgtEl>
                                          <p:spTgt spid="28726"/>
                                        </p:tgtEl>
                                        <p:attrNameLst>
                                          <p:attrName>style.visibility</p:attrName>
                                        </p:attrNameLst>
                                      </p:cBhvr>
                                      <p:to>
                                        <p:strVal val="hidden"/>
                                      </p:to>
                                    </p:set>
                                  </p:childTnLst>
                                </p:cTn>
                              </p:par>
                              <p:par>
                                <p:cTn id="266" presetID="8" presetClass="entr" presetSubtype="16" fill="hold" grpId="0" nodeType="withEffect">
                                  <p:stCondLst>
                                    <p:cond delay="0"/>
                                  </p:stCondLst>
                                  <p:childTnLst>
                                    <p:set>
                                      <p:cBhvr>
                                        <p:cTn id="267" dur="1" fill="hold">
                                          <p:stCondLst>
                                            <p:cond delay="0"/>
                                          </p:stCondLst>
                                        </p:cTn>
                                        <p:tgtEl>
                                          <p:spTgt spid="28729"/>
                                        </p:tgtEl>
                                        <p:attrNameLst>
                                          <p:attrName>style.visibility</p:attrName>
                                        </p:attrNameLst>
                                      </p:cBhvr>
                                      <p:to>
                                        <p:strVal val="visible"/>
                                      </p:to>
                                    </p:set>
                                    <p:animEffect transition="in" filter="diamond(in)">
                                      <p:cBhvr>
                                        <p:cTn id="268" dur="2000"/>
                                        <p:tgtEl>
                                          <p:spTgt spid="28729"/>
                                        </p:tgtEl>
                                      </p:cBhvr>
                                    </p:animEffect>
                                  </p:childTnLst>
                                </p:cTn>
                              </p:par>
                              <p:par>
                                <p:cTn id="269" presetID="8" presetClass="exit" presetSubtype="16" fill="hold" grpId="1" nodeType="withEffect">
                                  <p:stCondLst>
                                    <p:cond delay="0"/>
                                  </p:stCondLst>
                                  <p:childTnLst>
                                    <p:animEffect transition="out" filter="diamond(in)">
                                      <p:cBhvr>
                                        <p:cTn id="270" dur="2000"/>
                                        <p:tgtEl>
                                          <p:spTgt spid="28729"/>
                                        </p:tgtEl>
                                      </p:cBhvr>
                                    </p:animEffect>
                                    <p:set>
                                      <p:cBhvr>
                                        <p:cTn id="271" dur="1" fill="hold">
                                          <p:stCondLst>
                                            <p:cond delay="1999"/>
                                          </p:stCondLst>
                                        </p:cTn>
                                        <p:tgtEl>
                                          <p:spTgt spid="28729"/>
                                        </p:tgtEl>
                                        <p:attrNameLst>
                                          <p:attrName>style.visibility</p:attrName>
                                        </p:attrNameLst>
                                      </p:cBhvr>
                                      <p:to>
                                        <p:strVal val="hidden"/>
                                      </p:to>
                                    </p:set>
                                  </p:childTnLst>
                                </p:cTn>
                              </p:par>
                            </p:childTnLst>
                          </p:cTn>
                        </p:par>
                      </p:childTnLst>
                    </p:cTn>
                  </p:par>
                  <p:par>
                    <p:cTn id="272" fill="hold">
                      <p:stCondLst>
                        <p:cond delay="indefinite"/>
                      </p:stCondLst>
                      <p:childTnLst>
                        <p:par>
                          <p:cTn id="273" fill="hold">
                            <p:stCondLst>
                              <p:cond delay="0"/>
                            </p:stCondLst>
                            <p:childTnLst>
                              <p:par>
                                <p:cTn id="274" presetID="4" presetClass="entr" presetSubtype="16" fill="hold" nodeType="clickEffect">
                                  <p:stCondLst>
                                    <p:cond delay="0"/>
                                  </p:stCondLst>
                                  <p:childTnLst>
                                    <p:set>
                                      <p:cBhvr>
                                        <p:cTn id="275" dur="1" fill="hold">
                                          <p:stCondLst>
                                            <p:cond delay="0"/>
                                          </p:stCondLst>
                                        </p:cTn>
                                        <p:tgtEl>
                                          <p:spTgt spid="28687">
                                            <p:txEl>
                                              <p:pRg st="0" end="0"/>
                                            </p:txEl>
                                          </p:spTgt>
                                        </p:tgtEl>
                                        <p:attrNameLst>
                                          <p:attrName>style.visibility</p:attrName>
                                        </p:attrNameLst>
                                      </p:cBhvr>
                                      <p:to>
                                        <p:strVal val="visible"/>
                                      </p:to>
                                    </p:set>
                                    <p:animEffect transition="in" filter="box(in)">
                                      <p:cBhvr>
                                        <p:cTn id="276" dur="500"/>
                                        <p:tgtEl>
                                          <p:spTgt spid="286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6" grpId="0" animBg="1"/>
      <p:bldP spid="28688" grpId="0" animBg="1"/>
      <p:bldP spid="28688" grpId="1" animBg="1"/>
      <p:bldP spid="28689" grpId="0" animBg="1"/>
      <p:bldP spid="28689" grpId="1" animBg="1"/>
      <p:bldP spid="28690" grpId="0" animBg="1"/>
      <p:bldP spid="28690" grpId="1" animBg="1"/>
      <p:bldP spid="28691" grpId="0" animBg="1"/>
      <p:bldP spid="28691" grpId="1" animBg="1"/>
      <p:bldP spid="28692" grpId="0"/>
      <p:bldP spid="28692" grpId="1"/>
      <p:bldP spid="28693" grpId="0"/>
      <p:bldP spid="28693" grpId="1"/>
      <p:bldP spid="28694" grpId="0"/>
      <p:bldP spid="28694" grpId="1"/>
      <p:bldP spid="28695" grpId="0"/>
      <p:bldP spid="28695" grpId="1"/>
      <p:bldP spid="28696" grpId="0"/>
      <p:bldP spid="28696" grpId="1"/>
      <p:bldP spid="28697" grpId="0"/>
      <p:bldP spid="28697" grpId="1"/>
      <p:bldP spid="28698" grpId="0" animBg="1"/>
      <p:bldP spid="28698" grpId="1" animBg="1"/>
      <p:bldP spid="28699" grpId="0" animBg="1"/>
      <p:bldP spid="28699" grpId="1" animBg="1"/>
      <p:bldP spid="28700" grpId="0" animBg="1"/>
      <p:bldP spid="28700" grpId="1" animBg="1"/>
      <p:bldP spid="28701" grpId="0" animBg="1"/>
      <p:bldP spid="28701" grpId="1" animBg="1"/>
      <p:bldP spid="28702" grpId="0"/>
      <p:bldP spid="28702" grpId="1"/>
      <p:bldP spid="28703" grpId="0"/>
      <p:bldP spid="28703" grpId="1"/>
      <p:bldP spid="28704" grpId="0"/>
      <p:bldP spid="28704" grpId="1"/>
      <p:bldP spid="28705" grpId="0"/>
      <p:bldP spid="28705" grpId="1"/>
      <p:bldP spid="28706" grpId="0"/>
      <p:bldP spid="28706" grpId="1"/>
      <p:bldP spid="28707" grpId="0"/>
      <p:bldP spid="28707" grpId="1"/>
      <p:bldP spid="28708" grpId="0" animBg="1"/>
      <p:bldP spid="28708" grpId="1" animBg="1"/>
      <p:bldP spid="28709" grpId="0" animBg="1"/>
      <p:bldP spid="28709" grpId="1" animBg="1"/>
      <p:bldP spid="28710" grpId="0" animBg="1"/>
      <p:bldP spid="28710" grpId="1" animBg="1"/>
      <p:bldP spid="28711" grpId="0" animBg="1"/>
      <p:bldP spid="28711" grpId="1" animBg="1"/>
      <p:bldP spid="28712" grpId="0"/>
      <p:bldP spid="28712" grpId="1"/>
      <p:bldP spid="28713" grpId="0"/>
      <p:bldP spid="28713" grpId="1"/>
      <p:bldP spid="28714" grpId="0"/>
      <p:bldP spid="28714" grpId="1"/>
      <p:bldP spid="28715" grpId="0"/>
      <p:bldP spid="28715" grpId="1"/>
      <p:bldP spid="28716" grpId="0"/>
      <p:bldP spid="28716" grpId="1"/>
      <p:bldP spid="28717" grpId="0"/>
      <p:bldP spid="28717" grpId="1"/>
      <p:bldP spid="28718" grpId="0" animBg="1"/>
      <p:bldP spid="28718" grpId="1" animBg="1"/>
      <p:bldP spid="28719" grpId="0" animBg="1"/>
      <p:bldP spid="28719" grpId="1" animBg="1"/>
      <p:bldP spid="28720" grpId="0" animBg="1"/>
      <p:bldP spid="28720" grpId="1" animBg="1"/>
      <p:bldP spid="28721" grpId="0" animBg="1"/>
      <p:bldP spid="28721" grpId="1" animBg="1"/>
      <p:bldP spid="28722" grpId="0"/>
      <p:bldP spid="28722" grpId="1"/>
      <p:bldP spid="28723" grpId="0"/>
      <p:bldP spid="28723" grpId="1"/>
      <p:bldP spid="28724" grpId="0"/>
      <p:bldP spid="28724" grpId="1"/>
      <p:bldP spid="28725" grpId="0"/>
      <p:bldP spid="28725" grpId="1"/>
      <p:bldP spid="28726" grpId="0"/>
      <p:bldP spid="28726" grpId="1"/>
      <p:bldP spid="28727" grpId="0" animBg="1"/>
      <p:bldP spid="28728" grpId="0"/>
      <p:bldP spid="28729" grpId="0"/>
      <p:bldP spid="28729"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4"/>
          <p:cNvSpPr>
            <a:spLocks noGrp="1"/>
          </p:cNvSpPr>
          <p:nvPr>
            <p:ph type="sldNum" sz="quarter" idx="11"/>
          </p:nvPr>
        </p:nvSpPr>
        <p:spPr/>
        <p:txBody>
          <a:bodyPr/>
          <a:lstStyle/>
          <a:p>
            <a:fld id="{9E52ED30-EC76-47D3-870A-D4F326394768}" type="slidenum">
              <a:rPr lang="en-US" altLang="zh-TW"/>
              <a:pPr/>
              <a:t>44</a:t>
            </a:fld>
            <a:endParaRPr lang="en-US" altLang="zh-TW"/>
          </a:p>
        </p:txBody>
      </p:sp>
      <p:sp>
        <p:nvSpPr>
          <p:cNvPr id="29700" name="Rectangle 4"/>
          <p:cNvSpPr>
            <a:spLocks noChangeArrowheads="1"/>
          </p:cNvSpPr>
          <p:nvPr/>
        </p:nvSpPr>
        <p:spPr bwMode="auto">
          <a:xfrm>
            <a:off x="457200" y="0"/>
            <a:ext cx="7543800" cy="1295400"/>
          </a:xfrm>
          <a:prstGeom prst="rect">
            <a:avLst/>
          </a:prstGeom>
          <a:noFill/>
          <a:ln w="9525">
            <a:noFill/>
            <a:miter lim="800000"/>
            <a:headEnd/>
            <a:tailEnd/>
          </a:ln>
          <a:effectLst/>
        </p:spPr>
        <p:txBody>
          <a:bodyPr anchor="b"/>
          <a:lstStyle/>
          <a:p>
            <a:pPr algn="ctr"/>
            <a:r>
              <a:rPr lang="en-US" altLang="zh-TW" sz="4400">
                <a:solidFill>
                  <a:schemeClr val="tx2"/>
                </a:solidFill>
              </a:rPr>
              <a:t>The SSSO Algorithm</a:t>
            </a:r>
          </a:p>
        </p:txBody>
      </p:sp>
      <p:pic>
        <p:nvPicPr>
          <p:cNvPr id="29702" name="Picture 6" descr="圖片1"/>
          <p:cNvPicPr>
            <a:picLocks noChangeAspect="1" noChangeArrowheads="1"/>
          </p:cNvPicPr>
          <p:nvPr/>
        </p:nvPicPr>
        <p:blipFill>
          <a:blip r:embed="rId3" cstate="print"/>
          <a:srcRect/>
          <a:stretch>
            <a:fillRect/>
          </a:stretch>
        </p:blipFill>
        <p:spPr bwMode="auto">
          <a:xfrm>
            <a:off x="381000" y="3886200"/>
            <a:ext cx="4038600" cy="2354263"/>
          </a:xfrm>
          <a:prstGeom prst="rect">
            <a:avLst/>
          </a:prstGeom>
          <a:noFill/>
          <a:ln w="9525">
            <a:noFill/>
            <a:miter lim="800000"/>
            <a:headEnd/>
            <a:tailEnd/>
          </a:ln>
        </p:spPr>
      </p:pic>
      <p:pic>
        <p:nvPicPr>
          <p:cNvPr id="29703" name="Picture 7" descr="圖片2"/>
          <p:cNvPicPr>
            <a:picLocks noChangeAspect="1" noChangeArrowheads="1"/>
          </p:cNvPicPr>
          <p:nvPr/>
        </p:nvPicPr>
        <p:blipFill>
          <a:blip r:embed="rId4" cstate="print"/>
          <a:srcRect/>
          <a:stretch>
            <a:fillRect/>
          </a:stretch>
        </p:blipFill>
        <p:spPr bwMode="auto">
          <a:xfrm>
            <a:off x="4419600" y="4038600"/>
            <a:ext cx="4191000" cy="2276475"/>
          </a:xfrm>
          <a:prstGeom prst="rect">
            <a:avLst/>
          </a:prstGeom>
          <a:noFill/>
          <a:ln w="9525">
            <a:noFill/>
            <a:miter lim="800000"/>
            <a:headEnd/>
            <a:tailEnd/>
          </a:ln>
        </p:spPr>
      </p:pic>
      <p:sp>
        <p:nvSpPr>
          <p:cNvPr id="29704" name="Rectangle 8"/>
          <p:cNvSpPr>
            <a:spLocks noChangeArrowheads="1"/>
          </p:cNvSpPr>
          <p:nvPr/>
        </p:nvSpPr>
        <p:spPr bwMode="auto">
          <a:xfrm>
            <a:off x="457200" y="1268413"/>
            <a:ext cx="8229600" cy="4411662"/>
          </a:xfrm>
          <a:prstGeom prst="rect">
            <a:avLst/>
          </a:prstGeom>
          <a:noFill/>
          <a:ln w="9525">
            <a:noFill/>
            <a:miter lim="800000"/>
            <a:headEnd/>
            <a:tailEnd/>
          </a:ln>
          <a:effectLst/>
        </p:spPr>
        <p:txBody>
          <a:bodyPr/>
          <a:lstStyle/>
          <a:p>
            <a:pPr marL="342900" indent="-342900">
              <a:spcBef>
                <a:spcPct val="20000"/>
              </a:spcBef>
              <a:buFontTx/>
              <a:buChar char="•"/>
            </a:pPr>
            <a:r>
              <a:rPr lang="en-US" altLang="zh-TW" sz="3200"/>
              <a:t>There are two inequalities from/in? the binomial model: </a:t>
            </a:r>
          </a:p>
          <a:p>
            <a:pPr marL="342900" indent="-342900">
              <a:spcBef>
                <a:spcPct val="20000"/>
              </a:spcBef>
            </a:pPr>
            <a:r>
              <a:rPr lang="en-US" altLang="zh-TW" sz="3200" i="1"/>
              <a:t>   S</a:t>
            </a:r>
            <a:r>
              <a:rPr lang="en-US" altLang="zh-TW" sz="3200" i="1" baseline="-25000"/>
              <a:t>1</a:t>
            </a:r>
            <a:r>
              <a:rPr lang="en-US" altLang="zh-TW" sz="3200" i="1"/>
              <a:t> </a:t>
            </a:r>
            <a:r>
              <a:rPr lang="en-US" altLang="zh-TW" sz="3200"/>
              <a:t>≥ </a:t>
            </a:r>
            <a:r>
              <a:rPr lang="en-US" altLang="zh-TW" sz="3200" i="1"/>
              <a:t>S</a:t>
            </a:r>
            <a:r>
              <a:rPr lang="en-US" altLang="zh-TW" sz="3200" i="1" baseline="-25000"/>
              <a:t>2</a:t>
            </a:r>
            <a:r>
              <a:rPr lang="en-US" altLang="zh-TW" sz="3200" i="1"/>
              <a:t> </a:t>
            </a:r>
            <a:r>
              <a:rPr lang="en-US" altLang="zh-TW" sz="3200"/>
              <a:t>≥ …≥</a:t>
            </a:r>
            <a:r>
              <a:rPr lang="en-US" altLang="zh-TW" sz="3200" i="1"/>
              <a:t>S</a:t>
            </a:r>
            <a:r>
              <a:rPr lang="en-US" altLang="zh-TW" sz="3200" i="1" baseline="-25000"/>
              <a:t>m</a:t>
            </a:r>
            <a:r>
              <a:rPr lang="en-US" altLang="zh-TW" sz="3200" i="1"/>
              <a:t> </a:t>
            </a:r>
            <a:r>
              <a:rPr lang="en-US" altLang="zh-TW" sz="3200"/>
              <a:t>and</a:t>
            </a:r>
            <a:r>
              <a:rPr lang="en-US" altLang="zh-TW" sz="3200" i="1"/>
              <a:t> R</a:t>
            </a:r>
            <a:r>
              <a:rPr lang="en-US" altLang="zh-TW" sz="3200" i="1" baseline="-25000"/>
              <a:t>1</a:t>
            </a:r>
            <a:r>
              <a:rPr lang="en-US" altLang="zh-TW" sz="3200" i="1"/>
              <a:t> </a:t>
            </a:r>
            <a:r>
              <a:rPr lang="en-US" altLang="zh-TW" sz="3200"/>
              <a:t>≥</a:t>
            </a:r>
            <a:r>
              <a:rPr lang="en-US" altLang="zh-TW" sz="3200" i="1"/>
              <a:t> R</a:t>
            </a:r>
            <a:r>
              <a:rPr lang="en-US" altLang="zh-TW" sz="3200" i="1" baseline="-25000"/>
              <a:t>2</a:t>
            </a:r>
            <a:r>
              <a:rPr lang="en-US" altLang="zh-TW" sz="3200" i="1"/>
              <a:t> </a:t>
            </a:r>
            <a:r>
              <a:rPr lang="en-US" altLang="zh-TW" sz="3200"/>
              <a:t>≥… ≥</a:t>
            </a:r>
            <a:r>
              <a:rPr lang="en-US" altLang="zh-TW" sz="3200" i="1"/>
              <a:t> R</a:t>
            </a:r>
            <a:r>
              <a:rPr lang="en-US" altLang="zh-TW" sz="3200" i="1" baseline="-25000"/>
              <a:t>n</a:t>
            </a:r>
            <a:r>
              <a:rPr lang="en-US" altLang="zh-TW" sz="3200"/>
              <a:t> </a:t>
            </a:r>
          </a:p>
          <a:p>
            <a:pPr marL="742950" lvl="1" indent="-285750">
              <a:spcBef>
                <a:spcPct val="20000"/>
              </a:spcBef>
              <a:buFontTx/>
              <a:buChar char="–"/>
            </a:pPr>
            <a:r>
              <a:rPr lang="en-US" altLang="zh-TW" sz="2800"/>
              <a:t>The derived strike price ratio </a:t>
            </a:r>
            <a:r>
              <a:rPr lang="en-US" altLang="zh-TW" sz="2800" i="1"/>
              <a:t>K</a:t>
            </a:r>
            <a:r>
              <a:rPr lang="en-US" altLang="zh-TW" sz="2800"/>
              <a:t>/</a:t>
            </a:r>
            <a:r>
              <a:rPr lang="en-US" altLang="zh-TW" sz="2800" i="1"/>
              <a:t>S</a:t>
            </a:r>
            <a:r>
              <a:rPr lang="en-US" altLang="zh-TW" sz="2800" i="1" baseline="-25000"/>
              <a:t>i </a:t>
            </a:r>
            <a:r>
              <a:rPr lang="en-US" altLang="zh-TW" sz="2800"/>
              <a:t>is a monotonic series</a:t>
            </a:r>
            <a:r>
              <a:rPr lang="en-US" altLang="zh-TW" sz="2800">
                <a:sym typeface="Wingdings" pitchFamily="2" charset="2"/>
              </a:rPr>
              <a:t></a:t>
            </a:r>
            <a:r>
              <a:rPr lang="en-US" altLang="zh-TW" sz="2800"/>
              <a:t> </a:t>
            </a:r>
            <a:r>
              <a:rPr lang="en-US" altLang="zh-TW" sz="2800" i="1"/>
              <a:t>K</a:t>
            </a:r>
            <a:r>
              <a:rPr lang="en-US" altLang="zh-TW" sz="2800"/>
              <a:t>/</a:t>
            </a:r>
            <a:r>
              <a:rPr lang="en-US" altLang="zh-TW" sz="2800" i="1"/>
              <a:t>S</a:t>
            </a:r>
            <a:r>
              <a:rPr lang="en-US" altLang="zh-TW" sz="2800" i="1" baseline="-25000"/>
              <a:t>m</a:t>
            </a:r>
            <a:r>
              <a:rPr lang="en-US" altLang="zh-TW" sz="2800"/>
              <a:t> ≥</a:t>
            </a:r>
            <a:r>
              <a:rPr lang="en-US" altLang="zh-TW" sz="2800" i="1"/>
              <a:t> K</a:t>
            </a:r>
            <a:r>
              <a:rPr lang="en-US" altLang="zh-TW" sz="2800"/>
              <a:t>/</a:t>
            </a:r>
            <a:r>
              <a:rPr lang="en-US" altLang="zh-TW" sz="2800" i="1"/>
              <a:t>S</a:t>
            </a:r>
            <a:r>
              <a:rPr lang="en-US" altLang="zh-TW" sz="2800" i="1" baseline="-25000"/>
              <a:t>m-1</a:t>
            </a:r>
            <a:r>
              <a:rPr lang="en-US" altLang="zh-TW" sz="2800"/>
              <a:t> ≥…≥</a:t>
            </a:r>
            <a:r>
              <a:rPr lang="en-US" altLang="zh-TW" sz="2800" i="1"/>
              <a:t> K</a:t>
            </a:r>
            <a:r>
              <a:rPr lang="en-US" altLang="zh-TW" sz="2800"/>
              <a:t>/</a:t>
            </a:r>
            <a:r>
              <a:rPr lang="en-US" altLang="zh-TW" sz="2800" i="1"/>
              <a:t>S</a:t>
            </a:r>
            <a:r>
              <a:rPr lang="en-US" altLang="zh-TW" sz="2800" i="1" baseline="-25000"/>
              <a:t>1</a:t>
            </a:r>
            <a:r>
              <a:rPr lang="en-US" altLang="zh-TW" sz="2800"/>
              <a:t>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投影片編號版面配置區 4"/>
          <p:cNvSpPr>
            <a:spLocks noGrp="1"/>
          </p:cNvSpPr>
          <p:nvPr>
            <p:ph type="sldNum" sz="quarter" idx="11"/>
          </p:nvPr>
        </p:nvSpPr>
        <p:spPr/>
        <p:txBody>
          <a:bodyPr/>
          <a:lstStyle/>
          <a:p>
            <a:fld id="{9886E218-0987-4022-A597-FF7FC6C9F03A}" type="slidenum">
              <a:rPr lang="en-US" altLang="zh-TW"/>
              <a:pPr/>
              <a:t>45</a:t>
            </a:fld>
            <a:endParaRPr lang="en-US" altLang="zh-TW"/>
          </a:p>
        </p:txBody>
      </p:sp>
      <p:sp>
        <p:nvSpPr>
          <p:cNvPr id="30724" name="Rectangle 4"/>
          <p:cNvSpPr>
            <a:spLocks noChangeArrowheads="1"/>
          </p:cNvSpPr>
          <p:nvPr/>
        </p:nvSpPr>
        <p:spPr bwMode="auto">
          <a:xfrm>
            <a:off x="468313" y="333375"/>
            <a:ext cx="7543800" cy="868363"/>
          </a:xfrm>
          <a:prstGeom prst="rect">
            <a:avLst/>
          </a:prstGeom>
          <a:noFill/>
          <a:ln w="9525">
            <a:noFill/>
            <a:miter lim="800000"/>
            <a:headEnd/>
            <a:tailEnd/>
          </a:ln>
          <a:effectLst/>
        </p:spPr>
        <p:txBody>
          <a:bodyPr anchor="b"/>
          <a:lstStyle/>
          <a:p>
            <a:pPr algn="ctr"/>
            <a:r>
              <a:rPr lang="en-US" altLang="zh-TW" sz="4000">
                <a:solidFill>
                  <a:schemeClr val="tx2"/>
                </a:solidFill>
              </a:rPr>
              <a:t>The Steps of the SSSO Algorithm</a:t>
            </a:r>
            <a:endParaRPr lang="en-US" altLang="ja-JP" sz="4000">
              <a:solidFill>
                <a:schemeClr val="tx2"/>
              </a:solidFill>
            </a:endParaRPr>
          </a:p>
        </p:txBody>
      </p:sp>
      <p:sp>
        <p:nvSpPr>
          <p:cNvPr id="30725" name="Line 5"/>
          <p:cNvSpPr>
            <a:spLocks noChangeShapeType="1"/>
          </p:cNvSpPr>
          <p:nvPr/>
        </p:nvSpPr>
        <p:spPr bwMode="auto">
          <a:xfrm flipV="1">
            <a:off x="685800" y="1646238"/>
            <a:ext cx="1295400" cy="1371600"/>
          </a:xfrm>
          <a:prstGeom prst="line">
            <a:avLst/>
          </a:prstGeom>
          <a:noFill/>
          <a:ln w="9525">
            <a:solidFill>
              <a:schemeClr val="tx1"/>
            </a:solidFill>
            <a:round/>
            <a:headEnd/>
            <a:tailEnd/>
          </a:ln>
          <a:effectLst/>
        </p:spPr>
        <p:txBody>
          <a:bodyPr/>
          <a:lstStyle/>
          <a:p>
            <a:endParaRPr lang="zh-TW" altLang="en-US"/>
          </a:p>
        </p:txBody>
      </p:sp>
      <p:sp>
        <p:nvSpPr>
          <p:cNvPr id="30726" name="Line 6"/>
          <p:cNvSpPr>
            <a:spLocks noChangeShapeType="1"/>
          </p:cNvSpPr>
          <p:nvPr/>
        </p:nvSpPr>
        <p:spPr bwMode="auto">
          <a:xfrm>
            <a:off x="685800" y="3017838"/>
            <a:ext cx="1295400" cy="1905000"/>
          </a:xfrm>
          <a:prstGeom prst="line">
            <a:avLst/>
          </a:prstGeom>
          <a:noFill/>
          <a:ln w="9525">
            <a:solidFill>
              <a:schemeClr val="tx1"/>
            </a:solidFill>
            <a:round/>
            <a:headEnd/>
            <a:tailEnd/>
          </a:ln>
          <a:effectLst/>
        </p:spPr>
        <p:txBody>
          <a:bodyPr/>
          <a:lstStyle/>
          <a:p>
            <a:endParaRPr lang="zh-TW" altLang="en-US"/>
          </a:p>
        </p:txBody>
      </p:sp>
      <p:sp>
        <p:nvSpPr>
          <p:cNvPr id="30727" name="Line 7"/>
          <p:cNvSpPr>
            <a:spLocks noChangeShapeType="1"/>
          </p:cNvSpPr>
          <p:nvPr/>
        </p:nvSpPr>
        <p:spPr bwMode="auto">
          <a:xfrm>
            <a:off x="685800" y="3017838"/>
            <a:ext cx="1295400" cy="1524000"/>
          </a:xfrm>
          <a:prstGeom prst="line">
            <a:avLst/>
          </a:prstGeom>
          <a:noFill/>
          <a:ln w="9525">
            <a:solidFill>
              <a:schemeClr val="tx1"/>
            </a:solidFill>
            <a:round/>
            <a:headEnd/>
            <a:tailEnd/>
          </a:ln>
          <a:effectLst/>
        </p:spPr>
        <p:txBody>
          <a:bodyPr/>
          <a:lstStyle/>
          <a:p>
            <a:endParaRPr lang="zh-TW" altLang="en-US"/>
          </a:p>
        </p:txBody>
      </p:sp>
      <p:sp>
        <p:nvSpPr>
          <p:cNvPr id="30728" name="Line 8"/>
          <p:cNvSpPr>
            <a:spLocks noChangeShapeType="1"/>
          </p:cNvSpPr>
          <p:nvPr/>
        </p:nvSpPr>
        <p:spPr bwMode="auto">
          <a:xfrm>
            <a:off x="685800" y="3017838"/>
            <a:ext cx="1295400" cy="1143000"/>
          </a:xfrm>
          <a:prstGeom prst="line">
            <a:avLst/>
          </a:prstGeom>
          <a:noFill/>
          <a:ln w="9525">
            <a:solidFill>
              <a:schemeClr val="tx1"/>
            </a:solidFill>
            <a:round/>
            <a:headEnd/>
            <a:tailEnd/>
          </a:ln>
          <a:effectLst/>
        </p:spPr>
        <p:txBody>
          <a:bodyPr/>
          <a:lstStyle/>
          <a:p>
            <a:endParaRPr lang="zh-TW" altLang="en-US"/>
          </a:p>
        </p:txBody>
      </p:sp>
      <p:sp>
        <p:nvSpPr>
          <p:cNvPr id="30729" name="Line 9"/>
          <p:cNvSpPr>
            <a:spLocks noChangeShapeType="1"/>
          </p:cNvSpPr>
          <p:nvPr/>
        </p:nvSpPr>
        <p:spPr bwMode="auto">
          <a:xfrm>
            <a:off x="685800" y="3017838"/>
            <a:ext cx="1295400" cy="838200"/>
          </a:xfrm>
          <a:prstGeom prst="line">
            <a:avLst/>
          </a:prstGeom>
          <a:noFill/>
          <a:ln w="9525">
            <a:solidFill>
              <a:schemeClr val="tx1"/>
            </a:solidFill>
            <a:round/>
            <a:headEnd/>
            <a:tailEnd/>
          </a:ln>
          <a:effectLst/>
        </p:spPr>
        <p:txBody>
          <a:bodyPr/>
          <a:lstStyle/>
          <a:p>
            <a:endParaRPr lang="zh-TW" altLang="en-US"/>
          </a:p>
        </p:txBody>
      </p:sp>
      <p:sp>
        <p:nvSpPr>
          <p:cNvPr id="30730" name="Text Box 10"/>
          <p:cNvSpPr txBox="1">
            <a:spLocks noChangeArrowheads="1"/>
          </p:cNvSpPr>
          <p:nvPr/>
        </p:nvSpPr>
        <p:spPr bwMode="auto">
          <a:xfrm>
            <a:off x="1905000" y="1554163"/>
            <a:ext cx="457200" cy="274637"/>
          </a:xfrm>
          <a:prstGeom prst="rect">
            <a:avLst/>
          </a:prstGeom>
          <a:noFill/>
          <a:ln w="9525">
            <a:noFill/>
            <a:miter lim="800000"/>
            <a:headEnd/>
            <a:tailEnd/>
          </a:ln>
          <a:effectLst/>
        </p:spPr>
        <p:txBody>
          <a:bodyPr>
            <a:spAutoFit/>
          </a:bodyPr>
          <a:lstStyle/>
          <a:p>
            <a:pPr>
              <a:spcBef>
                <a:spcPct val="50000"/>
              </a:spcBef>
            </a:pPr>
            <a:r>
              <a:rPr lang="en-US" altLang="zh-TW" sz="1200"/>
              <a:t>S1</a:t>
            </a:r>
            <a:endParaRPr lang="en-US" altLang="ja-JP" sz="1200" baseline="30000"/>
          </a:p>
        </p:txBody>
      </p:sp>
      <p:sp>
        <p:nvSpPr>
          <p:cNvPr id="30731" name="Line 11"/>
          <p:cNvSpPr>
            <a:spLocks noChangeShapeType="1"/>
          </p:cNvSpPr>
          <p:nvPr/>
        </p:nvSpPr>
        <p:spPr bwMode="auto">
          <a:xfrm flipV="1">
            <a:off x="685800" y="2027238"/>
            <a:ext cx="1295400" cy="990600"/>
          </a:xfrm>
          <a:prstGeom prst="line">
            <a:avLst/>
          </a:prstGeom>
          <a:noFill/>
          <a:ln w="9525">
            <a:solidFill>
              <a:schemeClr val="tx1"/>
            </a:solidFill>
            <a:round/>
            <a:headEnd/>
            <a:tailEnd/>
          </a:ln>
          <a:effectLst/>
        </p:spPr>
        <p:txBody>
          <a:bodyPr/>
          <a:lstStyle/>
          <a:p>
            <a:endParaRPr lang="zh-TW" altLang="en-US"/>
          </a:p>
        </p:txBody>
      </p:sp>
      <p:sp>
        <p:nvSpPr>
          <p:cNvPr id="30732" name="Text Box 12"/>
          <p:cNvSpPr txBox="1">
            <a:spLocks noChangeArrowheads="1"/>
          </p:cNvSpPr>
          <p:nvPr/>
        </p:nvSpPr>
        <p:spPr bwMode="auto">
          <a:xfrm>
            <a:off x="1905000" y="1935163"/>
            <a:ext cx="762000" cy="274637"/>
          </a:xfrm>
          <a:prstGeom prst="rect">
            <a:avLst/>
          </a:prstGeom>
          <a:noFill/>
          <a:ln w="9525">
            <a:noFill/>
            <a:miter lim="800000"/>
            <a:headEnd/>
            <a:tailEnd/>
          </a:ln>
          <a:effectLst/>
        </p:spPr>
        <p:txBody>
          <a:bodyPr>
            <a:spAutoFit/>
          </a:bodyPr>
          <a:lstStyle/>
          <a:p>
            <a:pPr>
              <a:spcBef>
                <a:spcPct val="50000"/>
              </a:spcBef>
            </a:pPr>
            <a:r>
              <a:rPr lang="en-US" altLang="zh-TW" sz="1200"/>
              <a:t>S2</a:t>
            </a:r>
            <a:endParaRPr lang="en-US" altLang="ja-JP" sz="1200"/>
          </a:p>
        </p:txBody>
      </p:sp>
      <p:sp>
        <p:nvSpPr>
          <p:cNvPr id="30733" name="Text Box 13"/>
          <p:cNvSpPr txBox="1">
            <a:spLocks noChangeArrowheads="1"/>
          </p:cNvSpPr>
          <p:nvPr/>
        </p:nvSpPr>
        <p:spPr bwMode="auto">
          <a:xfrm>
            <a:off x="1905000" y="2620963"/>
            <a:ext cx="396875" cy="1066800"/>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30734" name="Line 14"/>
          <p:cNvSpPr>
            <a:spLocks noChangeShapeType="1"/>
          </p:cNvSpPr>
          <p:nvPr/>
        </p:nvSpPr>
        <p:spPr bwMode="auto">
          <a:xfrm flipV="1">
            <a:off x="685800" y="2392363"/>
            <a:ext cx="1295400" cy="609600"/>
          </a:xfrm>
          <a:prstGeom prst="line">
            <a:avLst/>
          </a:prstGeom>
          <a:noFill/>
          <a:ln w="9525">
            <a:solidFill>
              <a:schemeClr val="tx1"/>
            </a:solidFill>
            <a:round/>
            <a:headEnd/>
            <a:tailEnd/>
          </a:ln>
          <a:effectLst/>
        </p:spPr>
        <p:txBody>
          <a:bodyPr/>
          <a:lstStyle/>
          <a:p>
            <a:endParaRPr lang="zh-TW" altLang="en-US"/>
          </a:p>
        </p:txBody>
      </p:sp>
      <p:sp>
        <p:nvSpPr>
          <p:cNvPr id="30735" name="Text Box 15"/>
          <p:cNvSpPr txBox="1">
            <a:spLocks noChangeArrowheads="1"/>
          </p:cNvSpPr>
          <p:nvPr/>
        </p:nvSpPr>
        <p:spPr bwMode="auto">
          <a:xfrm>
            <a:off x="1905000" y="2316163"/>
            <a:ext cx="762000" cy="274637"/>
          </a:xfrm>
          <a:prstGeom prst="rect">
            <a:avLst/>
          </a:prstGeom>
          <a:noFill/>
          <a:ln w="9525">
            <a:noFill/>
            <a:miter lim="800000"/>
            <a:headEnd/>
            <a:tailEnd/>
          </a:ln>
          <a:effectLst/>
        </p:spPr>
        <p:txBody>
          <a:bodyPr>
            <a:spAutoFit/>
          </a:bodyPr>
          <a:lstStyle/>
          <a:p>
            <a:pPr>
              <a:spcBef>
                <a:spcPct val="50000"/>
              </a:spcBef>
            </a:pPr>
            <a:r>
              <a:rPr lang="en-US" altLang="zh-TW" sz="1200"/>
              <a:t>S3</a:t>
            </a:r>
            <a:endParaRPr lang="en-US" altLang="ja-JP" sz="1200" baseline="30000"/>
          </a:p>
        </p:txBody>
      </p:sp>
      <p:grpSp>
        <p:nvGrpSpPr>
          <p:cNvPr id="2" name="Group 16"/>
          <p:cNvGrpSpPr>
            <a:grpSpLocks/>
          </p:cNvGrpSpPr>
          <p:nvPr/>
        </p:nvGrpSpPr>
        <p:grpSpPr bwMode="auto">
          <a:xfrm>
            <a:off x="1981200" y="2620963"/>
            <a:ext cx="2438400" cy="2667000"/>
            <a:chOff x="3216" y="3648"/>
            <a:chExt cx="1536" cy="1680"/>
          </a:xfrm>
        </p:grpSpPr>
        <p:sp>
          <p:nvSpPr>
            <p:cNvPr id="30737" name="Text Box 17"/>
            <p:cNvSpPr txBox="1">
              <a:spLocks noChangeArrowheads="1"/>
            </p:cNvSpPr>
            <p:nvPr/>
          </p:nvSpPr>
          <p:spPr bwMode="auto">
            <a:xfrm>
              <a:off x="3984" y="4176"/>
              <a:ext cx="250" cy="144"/>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30738" name="Line 18"/>
            <p:cNvSpPr>
              <a:spLocks noChangeShapeType="1"/>
            </p:cNvSpPr>
            <p:nvPr/>
          </p:nvSpPr>
          <p:spPr bwMode="auto">
            <a:xfrm>
              <a:off x="3216" y="4416"/>
              <a:ext cx="1104" cy="816"/>
            </a:xfrm>
            <a:prstGeom prst="line">
              <a:avLst/>
            </a:prstGeom>
            <a:noFill/>
            <a:ln w="9525">
              <a:solidFill>
                <a:schemeClr val="tx1"/>
              </a:solidFill>
              <a:round/>
              <a:headEnd/>
              <a:tailEnd/>
            </a:ln>
            <a:effectLst/>
          </p:spPr>
          <p:txBody>
            <a:bodyPr/>
            <a:lstStyle/>
            <a:p>
              <a:endParaRPr lang="zh-TW" altLang="en-US"/>
            </a:p>
          </p:txBody>
        </p:sp>
        <p:sp>
          <p:nvSpPr>
            <p:cNvPr id="30739" name="Line 19"/>
            <p:cNvSpPr>
              <a:spLocks noChangeShapeType="1"/>
            </p:cNvSpPr>
            <p:nvPr/>
          </p:nvSpPr>
          <p:spPr bwMode="auto">
            <a:xfrm flipV="1">
              <a:off x="3216" y="3888"/>
              <a:ext cx="1104" cy="529"/>
            </a:xfrm>
            <a:prstGeom prst="line">
              <a:avLst/>
            </a:prstGeom>
            <a:noFill/>
            <a:ln w="9525">
              <a:solidFill>
                <a:schemeClr val="tx1"/>
              </a:solidFill>
              <a:round/>
              <a:headEnd/>
              <a:tailEnd/>
            </a:ln>
            <a:effectLst/>
          </p:spPr>
          <p:txBody>
            <a:bodyPr/>
            <a:lstStyle/>
            <a:p>
              <a:endParaRPr lang="zh-TW" altLang="en-US"/>
            </a:p>
          </p:txBody>
        </p:sp>
        <p:sp>
          <p:nvSpPr>
            <p:cNvPr id="30740" name="Text Box 20"/>
            <p:cNvSpPr txBox="1">
              <a:spLocks noChangeArrowheads="1"/>
            </p:cNvSpPr>
            <p:nvPr/>
          </p:nvSpPr>
          <p:spPr bwMode="auto">
            <a:xfrm>
              <a:off x="4272" y="5155"/>
              <a:ext cx="480" cy="173"/>
            </a:xfrm>
            <a:prstGeom prst="rect">
              <a:avLst/>
            </a:prstGeom>
            <a:noFill/>
            <a:ln w="9525">
              <a:noFill/>
              <a:miter lim="800000"/>
              <a:headEnd/>
              <a:tailEnd/>
            </a:ln>
            <a:effectLst/>
          </p:spPr>
          <p:txBody>
            <a:bodyPr>
              <a:spAutoFit/>
            </a:bodyPr>
            <a:lstStyle/>
            <a:p>
              <a:pPr>
                <a:spcBef>
                  <a:spcPct val="50000"/>
                </a:spcBef>
              </a:pPr>
              <a:r>
                <a:rPr lang="en-US" altLang="zh-TW" sz="1200"/>
                <a:t>d</a:t>
              </a:r>
              <a:r>
                <a:rPr lang="en-US" altLang="zh-TW" sz="1200" baseline="30000"/>
                <a:t>n</a:t>
              </a:r>
              <a:endParaRPr lang="en-US" altLang="ja-JP" sz="1200"/>
            </a:p>
          </p:txBody>
        </p:sp>
        <p:sp>
          <p:nvSpPr>
            <p:cNvPr id="30741" name="Line 21"/>
            <p:cNvSpPr>
              <a:spLocks noChangeShapeType="1"/>
            </p:cNvSpPr>
            <p:nvPr/>
          </p:nvSpPr>
          <p:spPr bwMode="auto">
            <a:xfrm flipV="1">
              <a:off x="3216" y="4032"/>
              <a:ext cx="1104" cy="385"/>
            </a:xfrm>
            <a:prstGeom prst="line">
              <a:avLst/>
            </a:prstGeom>
            <a:noFill/>
            <a:ln w="9525">
              <a:solidFill>
                <a:schemeClr val="tx1"/>
              </a:solidFill>
              <a:round/>
              <a:headEnd/>
              <a:tailEnd/>
            </a:ln>
            <a:effectLst/>
          </p:spPr>
          <p:txBody>
            <a:bodyPr/>
            <a:lstStyle/>
            <a:p>
              <a:endParaRPr lang="zh-TW" altLang="en-US"/>
            </a:p>
          </p:txBody>
        </p:sp>
        <p:sp>
          <p:nvSpPr>
            <p:cNvPr id="30742" name="Text Box 22"/>
            <p:cNvSpPr txBox="1">
              <a:spLocks noChangeArrowheads="1"/>
            </p:cNvSpPr>
            <p:nvPr/>
          </p:nvSpPr>
          <p:spPr bwMode="auto">
            <a:xfrm>
              <a:off x="4272" y="3955"/>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n-2</a:t>
              </a:r>
              <a:r>
                <a:rPr lang="en-US" altLang="zh-TW" sz="1200"/>
                <a:t>d</a:t>
              </a:r>
              <a:r>
                <a:rPr lang="en-US" altLang="zh-TW" sz="1200" baseline="30000"/>
                <a:t>2</a:t>
              </a:r>
              <a:endParaRPr lang="en-US" altLang="ja-JP" sz="1200" baseline="30000"/>
            </a:p>
          </p:txBody>
        </p:sp>
        <p:sp>
          <p:nvSpPr>
            <p:cNvPr id="30743" name="Line 23"/>
            <p:cNvSpPr>
              <a:spLocks noChangeShapeType="1"/>
            </p:cNvSpPr>
            <p:nvPr/>
          </p:nvSpPr>
          <p:spPr bwMode="auto">
            <a:xfrm>
              <a:off x="4128" y="4656"/>
              <a:ext cx="240" cy="0"/>
            </a:xfrm>
            <a:prstGeom prst="line">
              <a:avLst/>
            </a:prstGeom>
            <a:noFill/>
            <a:ln w="28575">
              <a:solidFill>
                <a:schemeClr val="accent2"/>
              </a:solidFill>
              <a:round/>
              <a:headEnd/>
              <a:tailEnd/>
            </a:ln>
            <a:effectLst/>
          </p:spPr>
          <p:txBody>
            <a:bodyPr/>
            <a:lstStyle/>
            <a:p>
              <a:endParaRPr lang="zh-TW" altLang="en-US"/>
            </a:p>
          </p:txBody>
        </p:sp>
        <p:sp>
          <p:nvSpPr>
            <p:cNvPr id="30744" name="Text Box 24"/>
            <p:cNvSpPr txBox="1">
              <a:spLocks noChangeArrowheads="1"/>
            </p:cNvSpPr>
            <p:nvPr/>
          </p:nvSpPr>
          <p:spPr bwMode="auto">
            <a:xfrm>
              <a:off x="4272" y="3648"/>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a:t>
              </a:r>
              <a:endParaRPr lang="en-US" altLang="ja-JP" sz="1200"/>
            </a:p>
          </p:txBody>
        </p:sp>
        <p:sp>
          <p:nvSpPr>
            <p:cNvPr id="30745" name="Line 25"/>
            <p:cNvSpPr>
              <a:spLocks noChangeShapeType="1"/>
            </p:cNvSpPr>
            <p:nvPr/>
          </p:nvSpPr>
          <p:spPr bwMode="auto">
            <a:xfrm flipV="1">
              <a:off x="3216" y="3744"/>
              <a:ext cx="1104" cy="663"/>
            </a:xfrm>
            <a:prstGeom prst="line">
              <a:avLst/>
            </a:prstGeom>
            <a:noFill/>
            <a:ln w="9525">
              <a:solidFill>
                <a:schemeClr val="tx1"/>
              </a:solidFill>
              <a:round/>
              <a:headEnd/>
              <a:tailEnd/>
            </a:ln>
            <a:effectLst/>
          </p:spPr>
          <p:txBody>
            <a:bodyPr/>
            <a:lstStyle/>
            <a:p>
              <a:endParaRPr lang="zh-TW" altLang="en-US"/>
            </a:p>
          </p:txBody>
        </p:sp>
        <p:sp>
          <p:nvSpPr>
            <p:cNvPr id="30746" name="Text Box 26"/>
            <p:cNvSpPr txBox="1">
              <a:spLocks noChangeArrowheads="1"/>
            </p:cNvSpPr>
            <p:nvPr/>
          </p:nvSpPr>
          <p:spPr bwMode="auto">
            <a:xfrm>
              <a:off x="4272" y="3792"/>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n-1</a:t>
              </a:r>
              <a:r>
                <a:rPr lang="en-US" altLang="zh-TW" sz="1200"/>
                <a:t>d</a:t>
              </a:r>
              <a:endParaRPr lang="en-US" altLang="ja-JP" sz="1200" baseline="30000"/>
            </a:p>
          </p:txBody>
        </p:sp>
        <p:sp>
          <p:nvSpPr>
            <p:cNvPr id="30747" name="Line 27"/>
            <p:cNvSpPr>
              <a:spLocks noChangeShapeType="1"/>
            </p:cNvSpPr>
            <p:nvPr/>
          </p:nvSpPr>
          <p:spPr bwMode="auto">
            <a:xfrm>
              <a:off x="3216" y="4417"/>
              <a:ext cx="1104" cy="527"/>
            </a:xfrm>
            <a:prstGeom prst="line">
              <a:avLst/>
            </a:prstGeom>
            <a:noFill/>
            <a:ln w="9525">
              <a:solidFill>
                <a:schemeClr val="tx1"/>
              </a:solidFill>
              <a:round/>
              <a:headEnd/>
              <a:tailEnd/>
            </a:ln>
            <a:effectLst/>
          </p:spPr>
          <p:txBody>
            <a:bodyPr/>
            <a:lstStyle/>
            <a:p>
              <a:endParaRPr lang="zh-TW" altLang="en-US"/>
            </a:p>
          </p:txBody>
        </p:sp>
        <p:sp>
          <p:nvSpPr>
            <p:cNvPr id="30748" name="Line 28"/>
            <p:cNvSpPr>
              <a:spLocks noChangeShapeType="1"/>
            </p:cNvSpPr>
            <p:nvPr/>
          </p:nvSpPr>
          <p:spPr bwMode="auto">
            <a:xfrm>
              <a:off x="3216" y="4416"/>
              <a:ext cx="1104" cy="672"/>
            </a:xfrm>
            <a:prstGeom prst="line">
              <a:avLst/>
            </a:prstGeom>
            <a:noFill/>
            <a:ln w="9525">
              <a:solidFill>
                <a:schemeClr val="tx1"/>
              </a:solidFill>
              <a:round/>
              <a:headEnd/>
              <a:tailEnd/>
            </a:ln>
            <a:effectLst/>
          </p:spPr>
          <p:txBody>
            <a:bodyPr/>
            <a:lstStyle/>
            <a:p>
              <a:endParaRPr lang="zh-TW" altLang="en-US"/>
            </a:p>
          </p:txBody>
        </p:sp>
        <p:sp>
          <p:nvSpPr>
            <p:cNvPr id="30749" name="Line 29"/>
            <p:cNvSpPr>
              <a:spLocks noChangeShapeType="1"/>
            </p:cNvSpPr>
            <p:nvPr/>
          </p:nvSpPr>
          <p:spPr bwMode="auto">
            <a:xfrm>
              <a:off x="3216" y="4416"/>
              <a:ext cx="1104" cy="384"/>
            </a:xfrm>
            <a:prstGeom prst="line">
              <a:avLst/>
            </a:prstGeom>
            <a:noFill/>
            <a:ln w="9525">
              <a:solidFill>
                <a:schemeClr val="tx1"/>
              </a:solidFill>
              <a:round/>
              <a:headEnd/>
              <a:tailEnd/>
            </a:ln>
            <a:effectLst/>
          </p:spPr>
          <p:txBody>
            <a:bodyPr/>
            <a:lstStyle/>
            <a:p>
              <a:endParaRPr lang="zh-TW" altLang="en-US"/>
            </a:p>
          </p:txBody>
        </p:sp>
        <p:sp>
          <p:nvSpPr>
            <p:cNvPr id="30750" name="Line 30"/>
            <p:cNvSpPr>
              <a:spLocks noChangeShapeType="1"/>
            </p:cNvSpPr>
            <p:nvPr/>
          </p:nvSpPr>
          <p:spPr bwMode="auto">
            <a:xfrm>
              <a:off x="3216" y="4416"/>
              <a:ext cx="1104" cy="240"/>
            </a:xfrm>
            <a:prstGeom prst="line">
              <a:avLst/>
            </a:prstGeom>
            <a:noFill/>
            <a:ln w="9525">
              <a:solidFill>
                <a:schemeClr val="tx1"/>
              </a:solidFill>
              <a:round/>
              <a:headEnd/>
              <a:tailEnd/>
            </a:ln>
            <a:effectLst/>
          </p:spPr>
          <p:txBody>
            <a:bodyPr/>
            <a:lstStyle/>
            <a:p>
              <a:endParaRPr lang="zh-TW" altLang="en-US"/>
            </a:p>
          </p:txBody>
        </p:sp>
        <p:sp>
          <p:nvSpPr>
            <p:cNvPr id="30751" name="Text Box 31"/>
            <p:cNvSpPr txBox="1">
              <a:spLocks noChangeArrowheads="1"/>
            </p:cNvSpPr>
            <p:nvPr/>
          </p:nvSpPr>
          <p:spPr bwMode="auto">
            <a:xfrm>
              <a:off x="4272" y="5011"/>
              <a:ext cx="480" cy="173"/>
            </a:xfrm>
            <a:prstGeom prst="rect">
              <a:avLst/>
            </a:prstGeom>
            <a:noFill/>
            <a:ln w="9525">
              <a:noFill/>
              <a:miter lim="800000"/>
              <a:headEnd/>
              <a:tailEnd/>
            </a:ln>
            <a:effectLst/>
          </p:spPr>
          <p:txBody>
            <a:bodyPr>
              <a:spAutoFit/>
            </a:bodyPr>
            <a:lstStyle/>
            <a:p>
              <a:pPr>
                <a:spcBef>
                  <a:spcPct val="50000"/>
                </a:spcBef>
              </a:pPr>
              <a:r>
                <a:rPr lang="en-US" altLang="zh-TW" sz="1200"/>
                <a:t>ud</a:t>
              </a:r>
              <a:r>
                <a:rPr lang="en-US" altLang="zh-TW" sz="1200" baseline="30000"/>
                <a:t>n-1</a:t>
              </a:r>
              <a:endParaRPr lang="en-US" altLang="ja-JP" sz="1200" baseline="30000"/>
            </a:p>
          </p:txBody>
        </p:sp>
        <p:sp>
          <p:nvSpPr>
            <p:cNvPr id="30752" name="Text Box 32"/>
            <p:cNvSpPr txBox="1">
              <a:spLocks noChangeArrowheads="1"/>
            </p:cNvSpPr>
            <p:nvPr/>
          </p:nvSpPr>
          <p:spPr bwMode="auto">
            <a:xfrm>
              <a:off x="4272" y="4608"/>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4</a:t>
              </a:r>
              <a:r>
                <a:rPr lang="en-US" altLang="zh-TW" sz="1200"/>
                <a:t>d</a:t>
              </a:r>
              <a:r>
                <a:rPr lang="en-US" altLang="zh-TW" sz="1200" baseline="30000"/>
                <a:t>n-4</a:t>
              </a:r>
              <a:endParaRPr lang="en-US" altLang="ja-JP" sz="1200" baseline="30000"/>
            </a:p>
          </p:txBody>
        </p:sp>
        <p:sp>
          <p:nvSpPr>
            <p:cNvPr id="30753" name="Text Box 33"/>
            <p:cNvSpPr txBox="1">
              <a:spLocks noChangeArrowheads="1"/>
            </p:cNvSpPr>
            <p:nvPr/>
          </p:nvSpPr>
          <p:spPr bwMode="auto">
            <a:xfrm>
              <a:off x="4272" y="4752"/>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3</a:t>
              </a:r>
              <a:r>
                <a:rPr lang="en-US" altLang="zh-TW" sz="1200"/>
                <a:t>d</a:t>
              </a:r>
              <a:r>
                <a:rPr lang="en-US" altLang="zh-TW" sz="1200" baseline="30000"/>
                <a:t>n-3</a:t>
              </a:r>
              <a:endParaRPr lang="en-US" altLang="ja-JP" sz="1200" baseline="30000"/>
            </a:p>
          </p:txBody>
        </p:sp>
        <p:sp>
          <p:nvSpPr>
            <p:cNvPr id="30754" name="Text Box 34"/>
            <p:cNvSpPr txBox="1">
              <a:spLocks noChangeArrowheads="1"/>
            </p:cNvSpPr>
            <p:nvPr/>
          </p:nvSpPr>
          <p:spPr bwMode="auto">
            <a:xfrm>
              <a:off x="4272" y="4896"/>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2</a:t>
              </a:r>
              <a:r>
                <a:rPr lang="en-US" altLang="zh-TW" sz="1200"/>
                <a:t>d</a:t>
              </a:r>
              <a:r>
                <a:rPr lang="en-US" altLang="zh-TW" sz="1200" baseline="30000"/>
                <a:t>n-2</a:t>
              </a:r>
              <a:endParaRPr lang="en-US" altLang="ja-JP" sz="1200" baseline="30000"/>
            </a:p>
          </p:txBody>
        </p:sp>
        <p:sp>
          <p:nvSpPr>
            <p:cNvPr id="30755" name="Line 35"/>
            <p:cNvSpPr>
              <a:spLocks noChangeShapeType="1"/>
            </p:cNvSpPr>
            <p:nvPr/>
          </p:nvSpPr>
          <p:spPr bwMode="auto">
            <a:xfrm>
              <a:off x="3216" y="4416"/>
              <a:ext cx="1104" cy="96"/>
            </a:xfrm>
            <a:prstGeom prst="line">
              <a:avLst/>
            </a:prstGeom>
            <a:noFill/>
            <a:ln w="9525">
              <a:solidFill>
                <a:schemeClr val="tx1"/>
              </a:solidFill>
              <a:round/>
              <a:headEnd/>
              <a:tailEnd/>
            </a:ln>
            <a:effectLst/>
          </p:spPr>
          <p:txBody>
            <a:bodyPr/>
            <a:lstStyle/>
            <a:p>
              <a:endParaRPr lang="zh-TW" altLang="en-US"/>
            </a:p>
          </p:txBody>
        </p:sp>
        <p:sp>
          <p:nvSpPr>
            <p:cNvPr id="30756" name="Line 36"/>
            <p:cNvSpPr>
              <a:spLocks noChangeShapeType="1"/>
            </p:cNvSpPr>
            <p:nvPr/>
          </p:nvSpPr>
          <p:spPr bwMode="auto">
            <a:xfrm flipV="1">
              <a:off x="3216" y="4368"/>
              <a:ext cx="1104" cy="48"/>
            </a:xfrm>
            <a:prstGeom prst="line">
              <a:avLst/>
            </a:prstGeom>
            <a:noFill/>
            <a:ln w="9525">
              <a:solidFill>
                <a:schemeClr val="tx1"/>
              </a:solidFill>
              <a:round/>
              <a:headEnd/>
              <a:tailEnd/>
            </a:ln>
            <a:effectLst/>
          </p:spPr>
          <p:txBody>
            <a:bodyPr/>
            <a:lstStyle/>
            <a:p>
              <a:endParaRPr lang="zh-TW" altLang="en-US"/>
            </a:p>
          </p:txBody>
        </p:sp>
        <p:sp>
          <p:nvSpPr>
            <p:cNvPr id="30757" name="Text Box 37"/>
            <p:cNvSpPr txBox="1">
              <a:spLocks noChangeArrowheads="1"/>
            </p:cNvSpPr>
            <p:nvPr/>
          </p:nvSpPr>
          <p:spPr bwMode="auto">
            <a:xfrm>
              <a:off x="4272" y="4464"/>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5</a:t>
              </a:r>
              <a:r>
                <a:rPr lang="en-US" altLang="zh-TW" sz="1200"/>
                <a:t>d</a:t>
              </a:r>
              <a:r>
                <a:rPr lang="en-US" altLang="zh-TW" sz="1200" baseline="30000"/>
                <a:t>n-5</a:t>
              </a:r>
              <a:endParaRPr lang="en-US" altLang="ja-JP" sz="1200" baseline="30000"/>
            </a:p>
          </p:txBody>
        </p:sp>
        <p:sp>
          <p:nvSpPr>
            <p:cNvPr id="30758" name="Text Box 38"/>
            <p:cNvSpPr txBox="1">
              <a:spLocks noChangeArrowheads="1"/>
            </p:cNvSpPr>
            <p:nvPr/>
          </p:nvSpPr>
          <p:spPr bwMode="auto">
            <a:xfrm>
              <a:off x="4272" y="4320"/>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6</a:t>
              </a:r>
              <a:r>
                <a:rPr lang="en-US" altLang="zh-TW" sz="1200"/>
                <a:t>d</a:t>
              </a:r>
              <a:r>
                <a:rPr lang="en-US" altLang="zh-TW" sz="1200" baseline="30000"/>
                <a:t>n-6</a:t>
              </a:r>
              <a:endParaRPr lang="en-US" altLang="ja-JP" sz="1200" baseline="30000"/>
            </a:p>
          </p:txBody>
        </p:sp>
      </p:grpSp>
      <p:grpSp>
        <p:nvGrpSpPr>
          <p:cNvPr id="3" name="Group 39"/>
          <p:cNvGrpSpPr>
            <a:grpSpLocks/>
          </p:cNvGrpSpPr>
          <p:nvPr/>
        </p:nvGrpSpPr>
        <p:grpSpPr bwMode="auto">
          <a:xfrm>
            <a:off x="1981200" y="2925763"/>
            <a:ext cx="2438400" cy="2667000"/>
            <a:chOff x="-144" y="3600"/>
            <a:chExt cx="1536" cy="1680"/>
          </a:xfrm>
        </p:grpSpPr>
        <p:sp>
          <p:nvSpPr>
            <p:cNvPr id="30760" name="Text Box 40"/>
            <p:cNvSpPr txBox="1">
              <a:spLocks noChangeArrowheads="1"/>
            </p:cNvSpPr>
            <p:nvPr/>
          </p:nvSpPr>
          <p:spPr bwMode="auto">
            <a:xfrm>
              <a:off x="624" y="4128"/>
              <a:ext cx="250" cy="144"/>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30761" name="Line 41"/>
            <p:cNvSpPr>
              <a:spLocks noChangeShapeType="1"/>
            </p:cNvSpPr>
            <p:nvPr/>
          </p:nvSpPr>
          <p:spPr bwMode="auto">
            <a:xfrm>
              <a:off x="-144" y="4368"/>
              <a:ext cx="1104" cy="816"/>
            </a:xfrm>
            <a:prstGeom prst="line">
              <a:avLst/>
            </a:prstGeom>
            <a:noFill/>
            <a:ln w="9525">
              <a:solidFill>
                <a:schemeClr val="tx1"/>
              </a:solidFill>
              <a:round/>
              <a:headEnd/>
              <a:tailEnd/>
            </a:ln>
            <a:effectLst/>
          </p:spPr>
          <p:txBody>
            <a:bodyPr/>
            <a:lstStyle/>
            <a:p>
              <a:endParaRPr lang="zh-TW" altLang="en-US"/>
            </a:p>
          </p:txBody>
        </p:sp>
        <p:sp>
          <p:nvSpPr>
            <p:cNvPr id="30762" name="Line 42"/>
            <p:cNvSpPr>
              <a:spLocks noChangeShapeType="1"/>
            </p:cNvSpPr>
            <p:nvPr/>
          </p:nvSpPr>
          <p:spPr bwMode="auto">
            <a:xfrm flipV="1">
              <a:off x="-144" y="3840"/>
              <a:ext cx="1104" cy="529"/>
            </a:xfrm>
            <a:prstGeom prst="line">
              <a:avLst/>
            </a:prstGeom>
            <a:noFill/>
            <a:ln w="9525">
              <a:solidFill>
                <a:schemeClr val="tx1"/>
              </a:solidFill>
              <a:round/>
              <a:headEnd/>
              <a:tailEnd/>
            </a:ln>
            <a:effectLst/>
          </p:spPr>
          <p:txBody>
            <a:bodyPr/>
            <a:lstStyle/>
            <a:p>
              <a:endParaRPr lang="zh-TW" altLang="en-US"/>
            </a:p>
          </p:txBody>
        </p:sp>
        <p:sp>
          <p:nvSpPr>
            <p:cNvPr id="30763" name="Text Box 43"/>
            <p:cNvSpPr txBox="1">
              <a:spLocks noChangeArrowheads="1"/>
            </p:cNvSpPr>
            <p:nvPr/>
          </p:nvSpPr>
          <p:spPr bwMode="auto">
            <a:xfrm>
              <a:off x="912" y="5107"/>
              <a:ext cx="480" cy="173"/>
            </a:xfrm>
            <a:prstGeom prst="rect">
              <a:avLst/>
            </a:prstGeom>
            <a:noFill/>
            <a:ln w="9525">
              <a:noFill/>
              <a:miter lim="800000"/>
              <a:headEnd/>
              <a:tailEnd/>
            </a:ln>
            <a:effectLst/>
          </p:spPr>
          <p:txBody>
            <a:bodyPr>
              <a:spAutoFit/>
            </a:bodyPr>
            <a:lstStyle/>
            <a:p>
              <a:pPr>
                <a:spcBef>
                  <a:spcPct val="50000"/>
                </a:spcBef>
              </a:pPr>
              <a:r>
                <a:rPr lang="en-US" altLang="zh-TW" sz="1200"/>
                <a:t>d</a:t>
              </a:r>
              <a:r>
                <a:rPr lang="en-US" altLang="zh-TW" sz="1200" baseline="30000"/>
                <a:t>n</a:t>
              </a:r>
              <a:endParaRPr lang="en-US" altLang="ja-JP" sz="1200"/>
            </a:p>
          </p:txBody>
        </p:sp>
        <p:sp>
          <p:nvSpPr>
            <p:cNvPr id="30764" name="Line 44"/>
            <p:cNvSpPr>
              <a:spLocks noChangeShapeType="1"/>
            </p:cNvSpPr>
            <p:nvPr/>
          </p:nvSpPr>
          <p:spPr bwMode="auto">
            <a:xfrm flipV="1">
              <a:off x="-144" y="3984"/>
              <a:ext cx="1104" cy="385"/>
            </a:xfrm>
            <a:prstGeom prst="line">
              <a:avLst/>
            </a:prstGeom>
            <a:noFill/>
            <a:ln w="9525">
              <a:solidFill>
                <a:schemeClr val="tx1"/>
              </a:solidFill>
              <a:round/>
              <a:headEnd/>
              <a:tailEnd/>
            </a:ln>
            <a:effectLst/>
          </p:spPr>
          <p:txBody>
            <a:bodyPr/>
            <a:lstStyle/>
            <a:p>
              <a:endParaRPr lang="zh-TW" altLang="en-US"/>
            </a:p>
          </p:txBody>
        </p:sp>
        <p:sp>
          <p:nvSpPr>
            <p:cNvPr id="30765" name="Text Box 45"/>
            <p:cNvSpPr txBox="1">
              <a:spLocks noChangeArrowheads="1"/>
            </p:cNvSpPr>
            <p:nvPr/>
          </p:nvSpPr>
          <p:spPr bwMode="auto">
            <a:xfrm>
              <a:off x="912" y="3907"/>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n-2</a:t>
              </a:r>
              <a:r>
                <a:rPr lang="en-US" altLang="zh-TW" sz="1200"/>
                <a:t>d</a:t>
              </a:r>
              <a:r>
                <a:rPr lang="en-US" altLang="zh-TW" sz="1200" baseline="30000"/>
                <a:t>2</a:t>
              </a:r>
              <a:endParaRPr lang="en-US" altLang="ja-JP" sz="1200" baseline="30000"/>
            </a:p>
          </p:txBody>
        </p:sp>
        <p:sp>
          <p:nvSpPr>
            <p:cNvPr id="30766" name="Line 46"/>
            <p:cNvSpPr>
              <a:spLocks noChangeShapeType="1"/>
            </p:cNvSpPr>
            <p:nvPr/>
          </p:nvSpPr>
          <p:spPr bwMode="auto">
            <a:xfrm>
              <a:off x="768" y="4464"/>
              <a:ext cx="240" cy="0"/>
            </a:xfrm>
            <a:prstGeom prst="line">
              <a:avLst/>
            </a:prstGeom>
            <a:noFill/>
            <a:ln w="28575">
              <a:solidFill>
                <a:schemeClr val="accent2"/>
              </a:solidFill>
              <a:round/>
              <a:headEnd/>
              <a:tailEnd/>
            </a:ln>
            <a:effectLst/>
          </p:spPr>
          <p:txBody>
            <a:bodyPr/>
            <a:lstStyle/>
            <a:p>
              <a:endParaRPr lang="zh-TW" altLang="en-US"/>
            </a:p>
          </p:txBody>
        </p:sp>
        <p:sp>
          <p:nvSpPr>
            <p:cNvPr id="30767" name="Text Box 47"/>
            <p:cNvSpPr txBox="1">
              <a:spLocks noChangeArrowheads="1"/>
            </p:cNvSpPr>
            <p:nvPr/>
          </p:nvSpPr>
          <p:spPr bwMode="auto">
            <a:xfrm>
              <a:off x="912" y="3600"/>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a:t>
              </a:r>
              <a:endParaRPr lang="en-US" altLang="ja-JP" sz="1200"/>
            </a:p>
          </p:txBody>
        </p:sp>
        <p:sp>
          <p:nvSpPr>
            <p:cNvPr id="30768" name="Line 48"/>
            <p:cNvSpPr>
              <a:spLocks noChangeShapeType="1"/>
            </p:cNvSpPr>
            <p:nvPr/>
          </p:nvSpPr>
          <p:spPr bwMode="auto">
            <a:xfrm flipV="1">
              <a:off x="-144" y="3696"/>
              <a:ext cx="1104" cy="663"/>
            </a:xfrm>
            <a:prstGeom prst="line">
              <a:avLst/>
            </a:prstGeom>
            <a:noFill/>
            <a:ln w="9525">
              <a:solidFill>
                <a:schemeClr val="tx1"/>
              </a:solidFill>
              <a:round/>
              <a:headEnd/>
              <a:tailEnd/>
            </a:ln>
            <a:effectLst/>
          </p:spPr>
          <p:txBody>
            <a:bodyPr/>
            <a:lstStyle/>
            <a:p>
              <a:endParaRPr lang="zh-TW" altLang="en-US"/>
            </a:p>
          </p:txBody>
        </p:sp>
        <p:sp>
          <p:nvSpPr>
            <p:cNvPr id="30769" name="Text Box 49"/>
            <p:cNvSpPr txBox="1">
              <a:spLocks noChangeArrowheads="1"/>
            </p:cNvSpPr>
            <p:nvPr/>
          </p:nvSpPr>
          <p:spPr bwMode="auto">
            <a:xfrm>
              <a:off x="912" y="3744"/>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n-1</a:t>
              </a:r>
              <a:r>
                <a:rPr lang="en-US" altLang="zh-TW" sz="1200"/>
                <a:t>d</a:t>
              </a:r>
              <a:endParaRPr lang="en-US" altLang="ja-JP" sz="1200" baseline="30000"/>
            </a:p>
          </p:txBody>
        </p:sp>
        <p:sp>
          <p:nvSpPr>
            <p:cNvPr id="30770" name="Line 50"/>
            <p:cNvSpPr>
              <a:spLocks noChangeShapeType="1"/>
            </p:cNvSpPr>
            <p:nvPr/>
          </p:nvSpPr>
          <p:spPr bwMode="auto">
            <a:xfrm>
              <a:off x="-144" y="4369"/>
              <a:ext cx="1104" cy="527"/>
            </a:xfrm>
            <a:prstGeom prst="line">
              <a:avLst/>
            </a:prstGeom>
            <a:noFill/>
            <a:ln w="9525">
              <a:solidFill>
                <a:schemeClr val="tx1"/>
              </a:solidFill>
              <a:round/>
              <a:headEnd/>
              <a:tailEnd/>
            </a:ln>
            <a:effectLst/>
          </p:spPr>
          <p:txBody>
            <a:bodyPr/>
            <a:lstStyle/>
            <a:p>
              <a:endParaRPr lang="zh-TW" altLang="en-US"/>
            </a:p>
          </p:txBody>
        </p:sp>
        <p:sp>
          <p:nvSpPr>
            <p:cNvPr id="30771" name="Line 51"/>
            <p:cNvSpPr>
              <a:spLocks noChangeShapeType="1"/>
            </p:cNvSpPr>
            <p:nvPr/>
          </p:nvSpPr>
          <p:spPr bwMode="auto">
            <a:xfrm>
              <a:off x="-144" y="4368"/>
              <a:ext cx="1104" cy="672"/>
            </a:xfrm>
            <a:prstGeom prst="line">
              <a:avLst/>
            </a:prstGeom>
            <a:noFill/>
            <a:ln w="9525">
              <a:solidFill>
                <a:schemeClr val="tx1"/>
              </a:solidFill>
              <a:round/>
              <a:headEnd/>
              <a:tailEnd/>
            </a:ln>
            <a:effectLst/>
          </p:spPr>
          <p:txBody>
            <a:bodyPr/>
            <a:lstStyle/>
            <a:p>
              <a:endParaRPr lang="zh-TW" altLang="en-US"/>
            </a:p>
          </p:txBody>
        </p:sp>
        <p:sp>
          <p:nvSpPr>
            <p:cNvPr id="30772" name="Line 52"/>
            <p:cNvSpPr>
              <a:spLocks noChangeShapeType="1"/>
            </p:cNvSpPr>
            <p:nvPr/>
          </p:nvSpPr>
          <p:spPr bwMode="auto">
            <a:xfrm>
              <a:off x="-144" y="4368"/>
              <a:ext cx="1104" cy="384"/>
            </a:xfrm>
            <a:prstGeom prst="line">
              <a:avLst/>
            </a:prstGeom>
            <a:noFill/>
            <a:ln w="9525">
              <a:solidFill>
                <a:schemeClr val="tx1"/>
              </a:solidFill>
              <a:round/>
              <a:headEnd/>
              <a:tailEnd/>
            </a:ln>
            <a:effectLst/>
          </p:spPr>
          <p:txBody>
            <a:bodyPr/>
            <a:lstStyle/>
            <a:p>
              <a:endParaRPr lang="zh-TW" altLang="en-US"/>
            </a:p>
          </p:txBody>
        </p:sp>
        <p:sp>
          <p:nvSpPr>
            <p:cNvPr id="30773" name="Line 53"/>
            <p:cNvSpPr>
              <a:spLocks noChangeShapeType="1"/>
            </p:cNvSpPr>
            <p:nvPr/>
          </p:nvSpPr>
          <p:spPr bwMode="auto">
            <a:xfrm>
              <a:off x="-144" y="4368"/>
              <a:ext cx="1104" cy="240"/>
            </a:xfrm>
            <a:prstGeom prst="line">
              <a:avLst/>
            </a:prstGeom>
            <a:noFill/>
            <a:ln w="9525">
              <a:solidFill>
                <a:schemeClr val="tx1"/>
              </a:solidFill>
              <a:round/>
              <a:headEnd/>
              <a:tailEnd/>
            </a:ln>
            <a:effectLst/>
          </p:spPr>
          <p:txBody>
            <a:bodyPr/>
            <a:lstStyle/>
            <a:p>
              <a:endParaRPr lang="zh-TW" altLang="en-US"/>
            </a:p>
          </p:txBody>
        </p:sp>
        <p:sp>
          <p:nvSpPr>
            <p:cNvPr id="30774" name="Text Box 54"/>
            <p:cNvSpPr txBox="1">
              <a:spLocks noChangeArrowheads="1"/>
            </p:cNvSpPr>
            <p:nvPr/>
          </p:nvSpPr>
          <p:spPr bwMode="auto">
            <a:xfrm>
              <a:off x="912" y="4963"/>
              <a:ext cx="480" cy="173"/>
            </a:xfrm>
            <a:prstGeom prst="rect">
              <a:avLst/>
            </a:prstGeom>
            <a:noFill/>
            <a:ln w="9525">
              <a:noFill/>
              <a:miter lim="800000"/>
              <a:headEnd/>
              <a:tailEnd/>
            </a:ln>
            <a:effectLst/>
          </p:spPr>
          <p:txBody>
            <a:bodyPr>
              <a:spAutoFit/>
            </a:bodyPr>
            <a:lstStyle/>
            <a:p>
              <a:pPr>
                <a:spcBef>
                  <a:spcPct val="50000"/>
                </a:spcBef>
              </a:pPr>
              <a:r>
                <a:rPr lang="en-US" altLang="zh-TW" sz="1200"/>
                <a:t>ud</a:t>
              </a:r>
              <a:r>
                <a:rPr lang="en-US" altLang="zh-TW" sz="1200" baseline="30000"/>
                <a:t>n-1</a:t>
              </a:r>
              <a:endParaRPr lang="en-US" altLang="ja-JP" sz="1200" baseline="30000"/>
            </a:p>
          </p:txBody>
        </p:sp>
        <p:sp>
          <p:nvSpPr>
            <p:cNvPr id="30775" name="Text Box 55"/>
            <p:cNvSpPr txBox="1">
              <a:spLocks noChangeArrowheads="1"/>
            </p:cNvSpPr>
            <p:nvPr/>
          </p:nvSpPr>
          <p:spPr bwMode="auto">
            <a:xfrm>
              <a:off x="912" y="4560"/>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4</a:t>
              </a:r>
              <a:r>
                <a:rPr lang="en-US" altLang="zh-TW" sz="1200"/>
                <a:t>d</a:t>
              </a:r>
              <a:r>
                <a:rPr lang="en-US" altLang="zh-TW" sz="1200" baseline="30000"/>
                <a:t>n-4</a:t>
              </a:r>
              <a:endParaRPr lang="en-US" altLang="ja-JP" sz="1200" baseline="30000"/>
            </a:p>
          </p:txBody>
        </p:sp>
        <p:sp>
          <p:nvSpPr>
            <p:cNvPr id="30776" name="Text Box 56"/>
            <p:cNvSpPr txBox="1">
              <a:spLocks noChangeArrowheads="1"/>
            </p:cNvSpPr>
            <p:nvPr/>
          </p:nvSpPr>
          <p:spPr bwMode="auto">
            <a:xfrm>
              <a:off x="912" y="4704"/>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3</a:t>
              </a:r>
              <a:r>
                <a:rPr lang="en-US" altLang="zh-TW" sz="1200"/>
                <a:t>d</a:t>
              </a:r>
              <a:r>
                <a:rPr lang="en-US" altLang="zh-TW" sz="1200" baseline="30000"/>
                <a:t>n-3</a:t>
              </a:r>
              <a:endParaRPr lang="en-US" altLang="ja-JP" sz="1200" baseline="30000"/>
            </a:p>
          </p:txBody>
        </p:sp>
        <p:sp>
          <p:nvSpPr>
            <p:cNvPr id="30777" name="Text Box 57"/>
            <p:cNvSpPr txBox="1">
              <a:spLocks noChangeArrowheads="1"/>
            </p:cNvSpPr>
            <p:nvPr/>
          </p:nvSpPr>
          <p:spPr bwMode="auto">
            <a:xfrm>
              <a:off x="912" y="4848"/>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2</a:t>
              </a:r>
              <a:r>
                <a:rPr lang="en-US" altLang="zh-TW" sz="1200"/>
                <a:t>d</a:t>
              </a:r>
              <a:r>
                <a:rPr lang="en-US" altLang="zh-TW" sz="1200" baseline="30000"/>
                <a:t>n-2</a:t>
              </a:r>
              <a:endParaRPr lang="en-US" altLang="ja-JP" sz="1200" baseline="30000"/>
            </a:p>
          </p:txBody>
        </p:sp>
        <p:sp>
          <p:nvSpPr>
            <p:cNvPr id="30778" name="Line 58"/>
            <p:cNvSpPr>
              <a:spLocks noChangeShapeType="1"/>
            </p:cNvSpPr>
            <p:nvPr/>
          </p:nvSpPr>
          <p:spPr bwMode="auto">
            <a:xfrm>
              <a:off x="-144" y="4368"/>
              <a:ext cx="1104" cy="96"/>
            </a:xfrm>
            <a:prstGeom prst="line">
              <a:avLst/>
            </a:prstGeom>
            <a:noFill/>
            <a:ln w="9525">
              <a:solidFill>
                <a:schemeClr val="tx1"/>
              </a:solidFill>
              <a:round/>
              <a:headEnd/>
              <a:tailEnd/>
            </a:ln>
            <a:effectLst/>
          </p:spPr>
          <p:txBody>
            <a:bodyPr/>
            <a:lstStyle/>
            <a:p>
              <a:endParaRPr lang="zh-TW" altLang="en-US"/>
            </a:p>
          </p:txBody>
        </p:sp>
        <p:sp>
          <p:nvSpPr>
            <p:cNvPr id="30779" name="Line 59"/>
            <p:cNvSpPr>
              <a:spLocks noChangeShapeType="1"/>
            </p:cNvSpPr>
            <p:nvPr/>
          </p:nvSpPr>
          <p:spPr bwMode="auto">
            <a:xfrm flipV="1">
              <a:off x="-144" y="4320"/>
              <a:ext cx="1104" cy="48"/>
            </a:xfrm>
            <a:prstGeom prst="line">
              <a:avLst/>
            </a:prstGeom>
            <a:noFill/>
            <a:ln w="9525">
              <a:solidFill>
                <a:schemeClr val="tx1"/>
              </a:solidFill>
              <a:round/>
              <a:headEnd/>
              <a:tailEnd/>
            </a:ln>
            <a:effectLst/>
          </p:spPr>
          <p:txBody>
            <a:bodyPr/>
            <a:lstStyle/>
            <a:p>
              <a:endParaRPr lang="zh-TW" altLang="en-US"/>
            </a:p>
          </p:txBody>
        </p:sp>
        <p:sp>
          <p:nvSpPr>
            <p:cNvPr id="30780" name="Text Box 60"/>
            <p:cNvSpPr txBox="1">
              <a:spLocks noChangeArrowheads="1"/>
            </p:cNvSpPr>
            <p:nvPr/>
          </p:nvSpPr>
          <p:spPr bwMode="auto">
            <a:xfrm>
              <a:off x="912" y="4416"/>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5</a:t>
              </a:r>
              <a:r>
                <a:rPr lang="en-US" altLang="zh-TW" sz="1200"/>
                <a:t>d</a:t>
              </a:r>
              <a:r>
                <a:rPr lang="en-US" altLang="zh-TW" sz="1200" baseline="30000"/>
                <a:t>n-5</a:t>
              </a:r>
              <a:endParaRPr lang="en-US" altLang="ja-JP" sz="1200" baseline="30000"/>
            </a:p>
          </p:txBody>
        </p:sp>
        <p:sp>
          <p:nvSpPr>
            <p:cNvPr id="30781" name="Text Box 61"/>
            <p:cNvSpPr txBox="1">
              <a:spLocks noChangeArrowheads="1"/>
            </p:cNvSpPr>
            <p:nvPr/>
          </p:nvSpPr>
          <p:spPr bwMode="auto">
            <a:xfrm>
              <a:off x="912" y="4272"/>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6</a:t>
              </a:r>
              <a:r>
                <a:rPr lang="en-US" altLang="zh-TW" sz="1200"/>
                <a:t>d</a:t>
              </a:r>
              <a:r>
                <a:rPr lang="en-US" altLang="zh-TW" sz="1200" baseline="30000"/>
                <a:t>n-6</a:t>
              </a:r>
              <a:endParaRPr lang="en-US" altLang="ja-JP" sz="1200" baseline="30000"/>
            </a:p>
          </p:txBody>
        </p:sp>
      </p:grpSp>
      <p:grpSp>
        <p:nvGrpSpPr>
          <p:cNvPr id="4" name="Group 62"/>
          <p:cNvGrpSpPr>
            <a:grpSpLocks/>
          </p:cNvGrpSpPr>
          <p:nvPr/>
        </p:nvGrpSpPr>
        <p:grpSpPr bwMode="auto">
          <a:xfrm>
            <a:off x="1981200" y="3687763"/>
            <a:ext cx="2438400" cy="2667000"/>
            <a:chOff x="1584" y="2304"/>
            <a:chExt cx="1536" cy="1680"/>
          </a:xfrm>
        </p:grpSpPr>
        <p:sp>
          <p:nvSpPr>
            <p:cNvPr id="30783" name="Text Box 63"/>
            <p:cNvSpPr txBox="1">
              <a:spLocks noChangeArrowheads="1"/>
            </p:cNvSpPr>
            <p:nvPr/>
          </p:nvSpPr>
          <p:spPr bwMode="auto">
            <a:xfrm>
              <a:off x="2352" y="2832"/>
              <a:ext cx="250" cy="144"/>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30784" name="Line 64"/>
            <p:cNvSpPr>
              <a:spLocks noChangeShapeType="1"/>
            </p:cNvSpPr>
            <p:nvPr/>
          </p:nvSpPr>
          <p:spPr bwMode="auto">
            <a:xfrm>
              <a:off x="1584" y="3072"/>
              <a:ext cx="1104" cy="816"/>
            </a:xfrm>
            <a:prstGeom prst="line">
              <a:avLst/>
            </a:prstGeom>
            <a:noFill/>
            <a:ln w="9525">
              <a:solidFill>
                <a:schemeClr val="tx1"/>
              </a:solidFill>
              <a:round/>
              <a:headEnd/>
              <a:tailEnd/>
            </a:ln>
            <a:effectLst/>
          </p:spPr>
          <p:txBody>
            <a:bodyPr/>
            <a:lstStyle/>
            <a:p>
              <a:endParaRPr lang="zh-TW" altLang="en-US"/>
            </a:p>
          </p:txBody>
        </p:sp>
        <p:sp>
          <p:nvSpPr>
            <p:cNvPr id="30785" name="Line 65"/>
            <p:cNvSpPr>
              <a:spLocks noChangeShapeType="1"/>
            </p:cNvSpPr>
            <p:nvPr/>
          </p:nvSpPr>
          <p:spPr bwMode="auto">
            <a:xfrm flipV="1">
              <a:off x="1584" y="2544"/>
              <a:ext cx="1104" cy="529"/>
            </a:xfrm>
            <a:prstGeom prst="line">
              <a:avLst/>
            </a:prstGeom>
            <a:noFill/>
            <a:ln w="9525">
              <a:solidFill>
                <a:schemeClr val="tx1"/>
              </a:solidFill>
              <a:round/>
              <a:headEnd/>
              <a:tailEnd/>
            </a:ln>
            <a:effectLst/>
          </p:spPr>
          <p:txBody>
            <a:bodyPr/>
            <a:lstStyle/>
            <a:p>
              <a:endParaRPr lang="zh-TW" altLang="en-US"/>
            </a:p>
          </p:txBody>
        </p:sp>
        <p:sp>
          <p:nvSpPr>
            <p:cNvPr id="30786" name="Line 66"/>
            <p:cNvSpPr>
              <a:spLocks noChangeShapeType="1"/>
            </p:cNvSpPr>
            <p:nvPr/>
          </p:nvSpPr>
          <p:spPr bwMode="auto">
            <a:xfrm flipV="1">
              <a:off x="1584" y="2688"/>
              <a:ext cx="1104" cy="385"/>
            </a:xfrm>
            <a:prstGeom prst="line">
              <a:avLst/>
            </a:prstGeom>
            <a:noFill/>
            <a:ln w="9525">
              <a:solidFill>
                <a:schemeClr val="tx1"/>
              </a:solidFill>
              <a:round/>
              <a:headEnd/>
              <a:tailEnd/>
            </a:ln>
            <a:effectLst/>
          </p:spPr>
          <p:txBody>
            <a:bodyPr/>
            <a:lstStyle/>
            <a:p>
              <a:endParaRPr lang="zh-TW" altLang="en-US"/>
            </a:p>
          </p:txBody>
        </p:sp>
        <p:sp>
          <p:nvSpPr>
            <p:cNvPr id="30787" name="Text Box 67"/>
            <p:cNvSpPr txBox="1">
              <a:spLocks noChangeArrowheads="1"/>
            </p:cNvSpPr>
            <p:nvPr/>
          </p:nvSpPr>
          <p:spPr bwMode="auto">
            <a:xfrm>
              <a:off x="2640" y="2611"/>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n-2</a:t>
              </a:r>
              <a:r>
                <a:rPr lang="en-US" altLang="zh-TW" sz="1200"/>
                <a:t>d</a:t>
              </a:r>
              <a:r>
                <a:rPr lang="en-US" altLang="zh-TW" sz="1200" baseline="30000"/>
                <a:t>2</a:t>
              </a:r>
              <a:endParaRPr lang="en-US" altLang="ja-JP" sz="1200" baseline="30000"/>
            </a:p>
          </p:txBody>
        </p:sp>
        <p:sp>
          <p:nvSpPr>
            <p:cNvPr id="30788" name="Line 68"/>
            <p:cNvSpPr>
              <a:spLocks noChangeShapeType="1"/>
            </p:cNvSpPr>
            <p:nvPr/>
          </p:nvSpPr>
          <p:spPr bwMode="auto">
            <a:xfrm>
              <a:off x="2496" y="2688"/>
              <a:ext cx="240" cy="0"/>
            </a:xfrm>
            <a:prstGeom prst="line">
              <a:avLst/>
            </a:prstGeom>
            <a:noFill/>
            <a:ln w="28575">
              <a:solidFill>
                <a:schemeClr val="accent2"/>
              </a:solidFill>
              <a:round/>
              <a:headEnd/>
              <a:tailEnd/>
            </a:ln>
            <a:effectLst/>
          </p:spPr>
          <p:txBody>
            <a:bodyPr/>
            <a:lstStyle/>
            <a:p>
              <a:endParaRPr lang="zh-TW" altLang="en-US"/>
            </a:p>
          </p:txBody>
        </p:sp>
        <p:sp>
          <p:nvSpPr>
            <p:cNvPr id="30789" name="Text Box 69"/>
            <p:cNvSpPr txBox="1">
              <a:spLocks noChangeArrowheads="1"/>
            </p:cNvSpPr>
            <p:nvPr/>
          </p:nvSpPr>
          <p:spPr bwMode="auto">
            <a:xfrm>
              <a:off x="2640" y="2304"/>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a:t>
              </a:r>
              <a:endParaRPr lang="en-US" altLang="ja-JP" sz="1200"/>
            </a:p>
          </p:txBody>
        </p:sp>
        <p:sp>
          <p:nvSpPr>
            <p:cNvPr id="30790" name="Line 70"/>
            <p:cNvSpPr>
              <a:spLocks noChangeShapeType="1"/>
            </p:cNvSpPr>
            <p:nvPr/>
          </p:nvSpPr>
          <p:spPr bwMode="auto">
            <a:xfrm flipV="1">
              <a:off x="1584" y="2400"/>
              <a:ext cx="1104" cy="663"/>
            </a:xfrm>
            <a:prstGeom prst="line">
              <a:avLst/>
            </a:prstGeom>
            <a:noFill/>
            <a:ln w="9525">
              <a:solidFill>
                <a:schemeClr val="tx1"/>
              </a:solidFill>
              <a:round/>
              <a:headEnd/>
              <a:tailEnd/>
            </a:ln>
            <a:effectLst/>
          </p:spPr>
          <p:txBody>
            <a:bodyPr/>
            <a:lstStyle/>
            <a:p>
              <a:endParaRPr lang="zh-TW" altLang="en-US"/>
            </a:p>
          </p:txBody>
        </p:sp>
        <p:sp>
          <p:nvSpPr>
            <p:cNvPr id="30791" name="Text Box 71"/>
            <p:cNvSpPr txBox="1">
              <a:spLocks noChangeArrowheads="1"/>
            </p:cNvSpPr>
            <p:nvPr/>
          </p:nvSpPr>
          <p:spPr bwMode="auto">
            <a:xfrm>
              <a:off x="2640" y="2448"/>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n-1</a:t>
              </a:r>
              <a:r>
                <a:rPr lang="en-US" altLang="zh-TW" sz="1200"/>
                <a:t>d</a:t>
              </a:r>
              <a:endParaRPr lang="en-US" altLang="ja-JP" sz="1200" baseline="30000"/>
            </a:p>
          </p:txBody>
        </p:sp>
        <p:sp>
          <p:nvSpPr>
            <p:cNvPr id="30792" name="Line 72"/>
            <p:cNvSpPr>
              <a:spLocks noChangeShapeType="1"/>
            </p:cNvSpPr>
            <p:nvPr/>
          </p:nvSpPr>
          <p:spPr bwMode="auto">
            <a:xfrm>
              <a:off x="1584" y="3073"/>
              <a:ext cx="1104" cy="527"/>
            </a:xfrm>
            <a:prstGeom prst="line">
              <a:avLst/>
            </a:prstGeom>
            <a:noFill/>
            <a:ln w="9525">
              <a:solidFill>
                <a:schemeClr val="tx1"/>
              </a:solidFill>
              <a:round/>
              <a:headEnd/>
              <a:tailEnd/>
            </a:ln>
            <a:effectLst/>
          </p:spPr>
          <p:txBody>
            <a:bodyPr/>
            <a:lstStyle/>
            <a:p>
              <a:endParaRPr lang="zh-TW" altLang="en-US"/>
            </a:p>
          </p:txBody>
        </p:sp>
        <p:sp>
          <p:nvSpPr>
            <p:cNvPr id="30793" name="Line 73"/>
            <p:cNvSpPr>
              <a:spLocks noChangeShapeType="1"/>
            </p:cNvSpPr>
            <p:nvPr/>
          </p:nvSpPr>
          <p:spPr bwMode="auto">
            <a:xfrm>
              <a:off x="1584" y="3072"/>
              <a:ext cx="1104" cy="672"/>
            </a:xfrm>
            <a:prstGeom prst="line">
              <a:avLst/>
            </a:prstGeom>
            <a:noFill/>
            <a:ln w="9525">
              <a:solidFill>
                <a:schemeClr val="tx1"/>
              </a:solidFill>
              <a:round/>
              <a:headEnd/>
              <a:tailEnd/>
            </a:ln>
            <a:effectLst/>
          </p:spPr>
          <p:txBody>
            <a:bodyPr/>
            <a:lstStyle/>
            <a:p>
              <a:endParaRPr lang="zh-TW" altLang="en-US"/>
            </a:p>
          </p:txBody>
        </p:sp>
        <p:sp>
          <p:nvSpPr>
            <p:cNvPr id="30794" name="Line 74"/>
            <p:cNvSpPr>
              <a:spLocks noChangeShapeType="1"/>
            </p:cNvSpPr>
            <p:nvPr/>
          </p:nvSpPr>
          <p:spPr bwMode="auto">
            <a:xfrm>
              <a:off x="1584" y="3072"/>
              <a:ext cx="1104" cy="384"/>
            </a:xfrm>
            <a:prstGeom prst="line">
              <a:avLst/>
            </a:prstGeom>
            <a:noFill/>
            <a:ln w="9525">
              <a:solidFill>
                <a:schemeClr val="tx1"/>
              </a:solidFill>
              <a:round/>
              <a:headEnd/>
              <a:tailEnd/>
            </a:ln>
            <a:effectLst/>
          </p:spPr>
          <p:txBody>
            <a:bodyPr/>
            <a:lstStyle/>
            <a:p>
              <a:endParaRPr lang="zh-TW" altLang="en-US"/>
            </a:p>
          </p:txBody>
        </p:sp>
        <p:sp>
          <p:nvSpPr>
            <p:cNvPr id="30795" name="Line 75"/>
            <p:cNvSpPr>
              <a:spLocks noChangeShapeType="1"/>
            </p:cNvSpPr>
            <p:nvPr/>
          </p:nvSpPr>
          <p:spPr bwMode="auto">
            <a:xfrm>
              <a:off x="1584" y="3072"/>
              <a:ext cx="1104" cy="240"/>
            </a:xfrm>
            <a:prstGeom prst="line">
              <a:avLst/>
            </a:prstGeom>
            <a:noFill/>
            <a:ln w="9525">
              <a:solidFill>
                <a:schemeClr val="tx1"/>
              </a:solidFill>
              <a:round/>
              <a:headEnd/>
              <a:tailEnd/>
            </a:ln>
            <a:effectLst/>
          </p:spPr>
          <p:txBody>
            <a:bodyPr/>
            <a:lstStyle/>
            <a:p>
              <a:endParaRPr lang="zh-TW" altLang="en-US"/>
            </a:p>
          </p:txBody>
        </p:sp>
        <p:sp>
          <p:nvSpPr>
            <p:cNvPr id="30796" name="Text Box 76"/>
            <p:cNvSpPr txBox="1">
              <a:spLocks noChangeArrowheads="1"/>
            </p:cNvSpPr>
            <p:nvPr/>
          </p:nvSpPr>
          <p:spPr bwMode="auto">
            <a:xfrm>
              <a:off x="2640" y="3667"/>
              <a:ext cx="480" cy="173"/>
            </a:xfrm>
            <a:prstGeom prst="rect">
              <a:avLst/>
            </a:prstGeom>
            <a:noFill/>
            <a:ln w="9525">
              <a:noFill/>
              <a:miter lim="800000"/>
              <a:headEnd/>
              <a:tailEnd/>
            </a:ln>
            <a:effectLst/>
          </p:spPr>
          <p:txBody>
            <a:bodyPr>
              <a:spAutoFit/>
            </a:bodyPr>
            <a:lstStyle/>
            <a:p>
              <a:pPr>
                <a:spcBef>
                  <a:spcPct val="50000"/>
                </a:spcBef>
              </a:pPr>
              <a:r>
                <a:rPr lang="en-US" altLang="zh-TW" sz="1200"/>
                <a:t>ud</a:t>
              </a:r>
              <a:r>
                <a:rPr lang="en-US" altLang="zh-TW" sz="1200" baseline="30000"/>
                <a:t>n-1</a:t>
              </a:r>
              <a:endParaRPr lang="en-US" altLang="ja-JP" sz="1200" baseline="30000"/>
            </a:p>
          </p:txBody>
        </p:sp>
        <p:sp>
          <p:nvSpPr>
            <p:cNvPr id="30797" name="Text Box 77"/>
            <p:cNvSpPr txBox="1">
              <a:spLocks noChangeArrowheads="1"/>
            </p:cNvSpPr>
            <p:nvPr/>
          </p:nvSpPr>
          <p:spPr bwMode="auto">
            <a:xfrm>
              <a:off x="2640" y="3264"/>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4</a:t>
              </a:r>
              <a:r>
                <a:rPr lang="en-US" altLang="zh-TW" sz="1200"/>
                <a:t>d</a:t>
              </a:r>
              <a:r>
                <a:rPr lang="en-US" altLang="zh-TW" sz="1200" baseline="30000"/>
                <a:t>n-4</a:t>
              </a:r>
              <a:endParaRPr lang="en-US" altLang="ja-JP" sz="1200" baseline="30000"/>
            </a:p>
          </p:txBody>
        </p:sp>
        <p:sp>
          <p:nvSpPr>
            <p:cNvPr id="30798" name="Text Box 78"/>
            <p:cNvSpPr txBox="1">
              <a:spLocks noChangeArrowheads="1"/>
            </p:cNvSpPr>
            <p:nvPr/>
          </p:nvSpPr>
          <p:spPr bwMode="auto">
            <a:xfrm>
              <a:off x="2640" y="3408"/>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3</a:t>
              </a:r>
              <a:r>
                <a:rPr lang="en-US" altLang="zh-TW" sz="1200"/>
                <a:t>d</a:t>
              </a:r>
              <a:r>
                <a:rPr lang="en-US" altLang="zh-TW" sz="1200" baseline="30000"/>
                <a:t>n-3</a:t>
              </a:r>
              <a:endParaRPr lang="en-US" altLang="ja-JP" sz="1200" baseline="30000"/>
            </a:p>
          </p:txBody>
        </p:sp>
        <p:sp>
          <p:nvSpPr>
            <p:cNvPr id="30799" name="Text Box 79"/>
            <p:cNvSpPr txBox="1">
              <a:spLocks noChangeArrowheads="1"/>
            </p:cNvSpPr>
            <p:nvPr/>
          </p:nvSpPr>
          <p:spPr bwMode="auto">
            <a:xfrm>
              <a:off x="2640" y="3552"/>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2</a:t>
              </a:r>
              <a:r>
                <a:rPr lang="en-US" altLang="zh-TW" sz="1200"/>
                <a:t>d</a:t>
              </a:r>
              <a:r>
                <a:rPr lang="en-US" altLang="zh-TW" sz="1200" baseline="30000"/>
                <a:t>n-2</a:t>
              </a:r>
              <a:endParaRPr lang="en-US" altLang="ja-JP" sz="1200" baseline="30000"/>
            </a:p>
          </p:txBody>
        </p:sp>
        <p:sp>
          <p:nvSpPr>
            <p:cNvPr id="30800" name="Line 80"/>
            <p:cNvSpPr>
              <a:spLocks noChangeShapeType="1"/>
            </p:cNvSpPr>
            <p:nvPr/>
          </p:nvSpPr>
          <p:spPr bwMode="auto">
            <a:xfrm>
              <a:off x="1584" y="3072"/>
              <a:ext cx="1104" cy="96"/>
            </a:xfrm>
            <a:prstGeom prst="line">
              <a:avLst/>
            </a:prstGeom>
            <a:noFill/>
            <a:ln w="9525">
              <a:solidFill>
                <a:schemeClr val="tx1"/>
              </a:solidFill>
              <a:round/>
              <a:headEnd/>
              <a:tailEnd/>
            </a:ln>
            <a:effectLst/>
          </p:spPr>
          <p:txBody>
            <a:bodyPr/>
            <a:lstStyle/>
            <a:p>
              <a:endParaRPr lang="zh-TW" altLang="en-US"/>
            </a:p>
          </p:txBody>
        </p:sp>
        <p:sp>
          <p:nvSpPr>
            <p:cNvPr id="30801" name="Line 81"/>
            <p:cNvSpPr>
              <a:spLocks noChangeShapeType="1"/>
            </p:cNvSpPr>
            <p:nvPr/>
          </p:nvSpPr>
          <p:spPr bwMode="auto">
            <a:xfrm flipV="1">
              <a:off x="1584" y="3024"/>
              <a:ext cx="1104" cy="48"/>
            </a:xfrm>
            <a:prstGeom prst="line">
              <a:avLst/>
            </a:prstGeom>
            <a:noFill/>
            <a:ln w="9525">
              <a:solidFill>
                <a:schemeClr val="tx1"/>
              </a:solidFill>
              <a:round/>
              <a:headEnd/>
              <a:tailEnd/>
            </a:ln>
            <a:effectLst/>
          </p:spPr>
          <p:txBody>
            <a:bodyPr/>
            <a:lstStyle/>
            <a:p>
              <a:endParaRPr lang="zh-TW" altLang="en-US"/>
            </a:p>
          </p:txBody>
        </p:sp>
        <p:sp>
          <p:nvSpPr>
            <p:cNvPr id="30802" name="Text Box 82"/>
            <p:cNvSpPr txBox="1">
              <a:spLocks noChangeArrowheads="1"/>
            </p:cNvSpPr>
            <p:nvPr/>
          </p:nvSpPr>
          <p:spPr bwMode="auto">
            <a:xfrm>
              <a:off x="2640" y="3120"/>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5</a:t>
              </a:r>
              <a:r>
                <a:rPr lang="en-US" altLang="zh-TW" sz="1200"/>
                <a:t>d</a:t>
              </a:r>
              <a:r>
                <a:rPr lang="en-US" altLang="zh-TW" sz="1200" baseline="30000"/>
                <a:t>n-5</a:t>
              </a:r>
              <a:endParaRPr lang="en-US" altLang="ja-JP" sz="1200" baseline="30000"/>
            </a:p>
          </p:txBody>
        </p:sp>
        <p:sp>
          <p:nvSpPr>
            <p:cNvPr id="30803" name="Text Box 83"/>
            <p:cNvSpPr txBox="1">
              <a:spLocks noChangeArrowheads="1"/>
            </p:cNvSpPr>
            <p:nvPr/>
          </p:nvSpPr>
          <p:spPr bwMode="auto">
            <a:xfrm>
              <a:off x="2640" y="2976"/>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6</a:t>
              </a:r>
              <a:r>
                <a:rPr lang="en-US" altLang="zh-TW" sz="1200"/>
                <a:t>d</a:t>
              </a:r>
              <a:r>
                <a:rPr lang="en-US" altLang="zh-TW" sz="1200" baseline="30000"/>
                <a:t>n-6</a:t>
              </a:r>
              <a:endParaRPr lang="en-US" altLang="ja-JP" sz="1200" baseline="30000"/>
            </a:p>
          </p:txBody>
        </p:sp>
        <p:sp>
          <p:nvSpPr>
            <p:cNvPr id="30804" name="Text Box 84"/>
            <p:cNvSpPr txBox="1">
              <a:spLocks noChangeArrowheads="1"/>
            </p:cNvSpPr>
            <p:nvPr/>
          </p:nvSpPr>
          <p:spPr bwMode="auto">
            <a:xfrm>
              <a:off x="2640" y="3811"/>
              <a:ext cx="480" cy="173"/>
            </a:xfrm>
            <a:prstGeom prst="rect">
              <a:avLst/>
            </a:prstGeom>
            <a:noFill/>
            <a:ln w="9525">
              <a:noFill/>
              <a:miter lim="800000"/>
              <a:headEnd/>
              <a:tailEnd/>
            </a:ln>
            <a:effectLst/>
          </p:spPr>
          <p:txBody>
            <a:bodyPr>
              <a:spAutoFit/>
            </a:bodyPr>
            <a:lstStyle/>
            <a:p>
              <a:pPr>
                <a:spcBef>
                  <a:spcPct val="50000"/>
                </a:spcBef>
              </a:pPr>
              <a:r>
                <a:rPr lang="en-US" altLang="zh-TW" sz="1200"/>
                <a:t>d</a:t>
              </a:r>
              <a:r>
                <a:rPr lang="en-US" altLang="zh-TW" sz="1200" baseline="30000"/>
                <a:t>n</a:t>
              </a:r>
              <a:endParaRPr lang="en-US" altLang="ja-JP" sz="1200"/>
            </a:p>
          </p:txBody>
        </p:sp>
      </p:grpSp>
      <p:grpSp>
        <p:nvGrpSpPr>
          <p:cNvPr id="5" name="Group 85"/>
          <p:cNvGrpSpPr>
            <a:grpSpLocks/>
          </p:cNvGrpSpPr>
          <p:nvPr/>
        </p:nvGrpSpPr>
        <p:grpSpPr bwMode="auto">
          <a:xfrm>
            <a:off x="1981200" y="3306763"/>
            <a:ext cx="2438400" cy="2667000"/>
            <a:chOff x="2976" y="3408"/>
            <a:chExt cx="1536" cy="1680"/>
          </a:xfrm>
        </p:grpSpPr>
        <p:sp>
          <p:nvSpPr>
            <p:cNvPr id="30806" name="Text Box 86"/>
            <p:cNvSpPr txBox="1">
              <a:spLocks noChangeArrowheads="1"/>
            </p:cNvSpPr>
            <p:nvPr/>
          </p:nvSpPr>
          <p:spPr bwMode="auto">
            <a:xfrm>
              <a:off x="3744" y="3936"/>
              <a:ext cx="250" cy="144"/>
            </a:xfrm>
            <a:prstGeom prst="rect">
              <a:avLst/>
            </a:prstGeom>
            <a:noFill/>
            <a:ln w="9525">
              <a:noFill/>
              <a:miter lim="800000"/>
              <a:headEnd/>
              <a:tailEnd/>
            </a:ln>
            <a:effectLst/>
          </p:spPr>
          <p:txBody>
            <a:bodyPr vert="eaVert">
              <a:spAutoFit/>
            </a:bodyPr>
            <a:lstStyle/>
            <a:p>
              <a:pPr>
                <a:spcBef>
                  <a:spcPct val="50000"/>
                </a:spcBef>
              </a:pPr>
              <a:r>
                <a:rPr lang="en-US" altLang="zh-TW" sz="1400" b="1"/>
                <a:t>...</a:t>
              </a:r>
              <a:endParaRPr lang="en-US" altLang="ja-JP" sz="1400" b="1"/>
            </a:p>
          </p:txBody>
        </p:sp>
        <p:sp>
          <p:nvSpPr>
            <p:cNvPr id="30807" name="Line 87"/>
            <p:cNvSpPr>
              <a:spLocks noChangeShapeType="1"/>
            </p:cNvSpPr>
            <p:nvPr/>
          </p:nvSpPr>
          <p:spPr bwMode="auto">
            <a:xfrm>
              <a:off x="2976" y="4176"/>
              <a:ext cx="1104" cy="816"/>
            </a:xfrm>
            <a:prstGeom prst="line">
              <a:avLst/>
            </a:prstGeom>
            <a:noFill/>
            <a:ln w="9525">
              <a:solidFill>
                <a:schemeClr val="tx1"/>
              </a:solidFill>
              <a:round/>
              <a:headEnd/>
              <a:tailEnd/>
            </a:ln>
            <a:effectLst/>
          </p:spPr>
          <p:txBody>
            <a:bodyPr/>
            <a:lstStyle/>
            <a:p>
              <a:endParaRPr lang="zh-TW" altLang="en-US"/>
            </a:p>
          </p:txBody>
        </p:sp>
        <p:sp>
          <p:nvSpPr>
            <p:cNvPr id="30808" name="Line 88"/>
            <p:cNvSpPr>
              <a:spLocks noChangeShapeType="1"/>
            </p:cNvSpPr>
            <p:nvPr/>
          </p:nvSpPr>
          <p:spPr bwMode="auto">
            <a:xfrm flipV="1">
              <a:off x="2976" y="3648"/>
              <a:ext cx="1104" cy="529"/>
            </a:xfrm>
            <a:prstGeom prst="line">
              <a:avLst/>
            </a:prstGeom>
            <a:noFill/>
            <a:ln w="9525">
              <a:solidFill>
                <a:schemeClr val="tx1"/>
              </a:solidFill>
              <a:round/>
              <a:headEnd/>
              <a:tailEnd/>
            </a:ln>
            <a:effectLst/>
          </p:spPr>
          <p:txBody>
            <a:bodyPr/>
            <a:lstStyle/>
            <a:p>
              <a:endParaRPr lang="zh-TW" altLang="en-US"/>
            </a:p>
          </p:txBody>
        </p:sp>
        <p:sp>
          <p:nvSpPr>
            <p:cNvPr id="30809" name="Line 89"/>
            <p:cNvSpPr>
              <a:spLocks noChangeShapeType="1"/>
            </p:cNvSpPr>
            <p:nvPr/>
          </p:nvSpPr>
          <p:spPr bwMode="auto">
            <a:xfrm flipV="1">
              <a:off x="2976" y="3792"/>
              <a:ext cx="1104" cy="385"/>
            </a:xfrm>
            <a:prstGeom prst="line">
              <a:avLst/>
            </a:prstGeom>
            <a:noFill/>
            <a:ln w="9525">
              <a:solidFill>
                <a:schemeClr val="tx1"/>
              </a:solidFill>
              <a:round/>
              <a:headEnd/>
              <a:tailEnd/>
            </a:ln>
            <a:effectLst/>
          </p:spPr>
          <p:txBody>
            <a:bodyPr/>
            <a:lstStyle/>
            <a:p>
              <a:endParaRPr lang="zh-TW" altLang="en-US"/>
            </a:p>
          </p:txBody>
        </p:sp>
        <p:sp>
          <p:nvSpPr>
            <p:cNvPr id="30810" name="Text Box 90"/>
            <p:cNvSpPr txBox="1">
              <a:spLocks noChangeArrowheads="1"/>
            </p:cNvSpPr>
            <p:nvPr/>
          </p:nvSpPr>
          <p:spPr bwMode="auto">
            <a:xfrm>
              <a:off x="4032" y="3715"/>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n-2</a:t>
              </a:r>
              <a:r>
                <a:rPr lang="en-US" altLang="zh-TW" sz="1200"/>
                <a:t>d</a:t>
              </a:r>
              <a:r>
                <a:rPr lang="en-US" altLang="zh-TW" sz="1200" baseline="30000"/>
                <a:t>2</a:t>
              </a:r>
              <a:endParaRPr lang="en-US" altLang="ja-JP" sz="1200" baseline="30000"/>
            </a:p>
          </p:txBody>
        </p:sp>
        <p:sp>
          <p:nvSpPr>
            <p:cNvPr id="30811" name="Line 91"/>
            <p:cNvSpPr>
              <a:spLocks noChangeShapeType="1"/>
            </p:cNvSpPr>
            <p:nvPr/>
          </p:nvSpPr>
          <p:spPr bwMode="auto">
            <a:xfrm>
              <a:off x="3888" y="4128"/>
              <a:ext cx="240" cy="0"/>
            </a:xfrm>
            <a:prstGeom prst="line">
              <a:avLst/>
            </a:prstGeom>
            <a:noFill/>
            <a:ln w="28575">
              <a:solidFill>
                <a:schemeClr val="accent2"/>
              </a:solidFill>
              <a:round/>
              <a:headEnd/>
              <a:tailEnd/>
            </a:ln>
            <a:effectLst/>
          </p:spPr>
          <p:txBody>
            <a:bodyPr/>
            <a:lstStyle/>
            <a:p>
              <a:endParaRPr lang="zh-TW" altLang="en-US"/>
            </a:p>
          </p:txBody>
        </p:sp>
        <p:sp>
          <p:nvSpPr>
            <p:cNvPr id="30812" name="Text Box 92"/>
            <p:cNvSpPr txBox="1">
              <a:spLocks noChangeArrowheads="1"/>
            </p:cNvSpPr>
            <p:nvPr/>
          </p:nvSpPr>
          <p:spPr bwMode="auto">
            <a:xfrm>
              <a:off x="4032" y="3408"/>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a:t>
              </a:r>
              <a:endParaRPr lang="en-US" altLang="ja-JP" sz="1200"/>
            </a:p>
          </p:txBody>
        </p:sp>
        <p:sp>
          <p:nvSpPr>
            <p:cNvPr id="30813" name="Line 93"/>
            <p:cNvSpPr>
              <a:spLocks noChangeShapeType="1"/>
            </p:cNvSpPr>
            <p:nvPr/>
          </p:nvSpPr>
          <p:spPr bwMode="auto">
            <a:xfrm flipV="1">
              <a:off x="2976" y="3504"/>
              <a:ext cx="1104" cy="663"/>
            </a:xfrm>
            <a:prstGeom prst="line">
              <a:avLst/>
            </a:prstGeom>
            <a:noFill/>
            <a:ln w="9525">
              <a:solidFill>
                <a:schemeClr val="tx1"/>
              </a:solidFill>
              <a:round/>
              <a:headEnd/>
              <a:tailEnd/>
            </a:ln>
            <a:effectLst/>
          </p:spPr>
          <p:txBody>
            <a:bodyPr/>
            <a:lstStyle/>
            <a:p>
              <a:endParaRPr lang="zh-TW" altLang="en-US"/>
            </a:p>
          </p:txBody>
        </p:sp>
        <p:sp>
          <p:nvSpPr>
            <p:cNvPr id="30814" name="Text Box 94"/>
            <p:cNvSpPr txBox="1">
              <a:spLocks noChangeArrowheads="1"/>
            </p:cNvSpPr>
            <p:nvPr/>
          </p:nvSpPr>
          <p:spPr bwMode="auto">
            <a:xfrm>
              <a:off x="4032" y="3552"/>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n-1</a:t>
              </a:r>
              <a:r>
                <a:rPr lang="en-US" altLang="zh-TW" sz="1200"/>
                <a:t>d</a:t>
              </a:r>
              <a:endParaRPr lang="en-US" altLang="ja-JP" sz="1200" baseline="30000"/>
            </a:p>
          </p:txBody>
        </p:sp>
        <p:sp>
          <p:nvSpPr>
            <p:cNvPr id="30815" name="Line 95"/>
            <p:cNvSpPr>
              <a:spLocks noChangeShapeType="1"/>
            </p:cNvSpPr>
            <p:nvPr/>
          </p:nvSpPr>
          <p:spPr bwMode="auto">
            <a:xfrm>
              <a:off x="2976" y="4177"/>
              <a:ext cx="1104" cy="527"/>
            </a:xfrm>
            <a:prstGeom prst="line">
              <a:avLst/>
            </a:prstGeom>
            <a:noFill/>
            <a:ln w="9525">
              <a:solidFill>
                <a:schemeClr val="tx1"/>
              </a:solidFill>
              <a:round/>
              <a:headEnd/>
              <a:tailEnd/>
            </a:ln>
            <a:effectLst/>
          </p:spPr>
          <p:txBody>
            <a:bodyPr/>
            <a:lstStyle/>
            <a:p>
              <a:endParaRPr lang="zh-TW" altLang="en-US"/>
            </a:p>
          </p:txBody>
        </p:sp>
        <p:sp>
          <p:nvSpPr>
            <p:cNvPr id="30816" name="Line 96"/>
            <p:cNvSpPr>
              <a:spLocks noChangeShapeType="1"/>
            </p:cNvSpPr>
            <p:nvPr/>
          </p:nvSpPr>
          <p:spPr bwMode="auto">
            <a:xfrm>
              <a:off x="2976" y="4176"/>
              <a:ext cx="1104" cy="672"/>
            </a:xfrm>
            <a:prstGeom prst="line">
              <a:avLst/>
            </a:prstGeom>
            <a:noFill/>
            <a:ln w="9525">
              <a:solidFill>
                <a:schemeClr val="tx1"/>
              </a:solidFill>
              <a:round/>
              <a:headEnd/>
              <a:tailEnd/>
            </a:ln>
            <a:effectLst/>
          </p:spPr>
          <p:txBody>
            <a:bodyPr/>
            <a:lstStyle/>
            <a:p>
              <a:endParaRPr lang="zh-TW" altLang="en-US"/>
            </a:p>
          </p:txBody>
        </p:sp>
        <p:sp>
          <p:nvSpPr>
            <p:cNvPr id="30817" name="Line 97"/>
            <p:cNvSpPr>
              <a:spLocks noChangeShapeType="1"/>
            </p:cNvSpPr>
            <p:nvPr/>
          </p:nvSpPr>
          <p:spPr bwMode="auto">
            <a:xfrm>
              <a:off x="2976" y="4176"/>
              <a:ext cx="1104" cy="384"/>
            </a:xfrm>
            <a:prstGeom prst="line">
              <a:avLst/>
            </a:prstGeom>
            <a:noFill/>
            <a:ln w="9525">
              <a:solidFill>
                <a:schemeClr val="tx1"/>
              </a:solidFill>
              <a:round/>
              <a:headEnd/>
              <a:tailEnd/>
            </a:ln>
            <a:effectLst/>
          </p:spPr>
          <p:txBody>
            <a:bodyPr/>
            <a:lstStyle/>
            <a:p>
              <a:endParaRPr lang="zh-TW" altLang="en-US"/>
            </a:p>
          </p:txBody>
        </p:sp>
        <p:sp>
          <p:nvSpPr>
            <p:cNvPr id="30818" name="Line 98"/>
            <p:cNvSpPr>
              <a:spLocks noChangeShapeType="1"/>
            </p:cNvSpPr>
            <p:nvPr/>
          </p:nvSpPr>
          <p:spPr bwMode="auto">
            <a:xfrm>
              <a:off x="2976" y="4176"/>
              <a:ext cx="1104" cy="240"/>
            </a:xfrm>
            <a:prstGeom prst="line">
              <a:avLst/>
            </a:prstGeom>
            <a:noFill/>
            <a:ln w="9525">
              <a:solidFill>
                <a:schemeClr val="tx1"/>
              </a:solidFill>
              <a:round/>
              <a:headEnd/>
              <a:tailEnd/>
            </a:ln>
            <a:effectLst/>
          </p:spPr>
          <p:txBody>
            <a:bodyPr/>
            <a:lstStyle/>
            <a:p>
              <a:endParaRPr lang="zh-TW" altLang="en-US"/>
            </a:p>
          </p:txBody>
        </p:sp>
        <p:sp>
          <p:nvSpPr>
            <p:cNvPr id="30819" name="Text Box 99"/>
            <p:cNvSpPr txBox="1">
              <a:spLocks noChangeArrowheads="1"/>
            </p:cNvSpPr>
            <p:nvPr/>
          </p:nvSpPr>
          <p:spPr bwMode="auto">
            <a:xfrm>
              <a:off x="4032" y="4771"/>
              <a:ext cx="480" cy="173"/>
            </a:xfrm>
            <a:prstGeom prst="rect">
              <a:avLst/>
            </a:prstGeom>
            <a:noFill/>
            <a:ln w="9525">
              <a:noFill/>
              <a:miter lim="800000"/>
              <a:headEnd/>
              <a:tailEnd/>
            </a:ln>
            <a:effectLst/>
          </p:spPr>
          <p:txBody>
            <a:bodyPr>
              <a:spAutoFit/>
            </a:bodyPr>
            <a:lstStyle/>
            <a:p>
              <a:pPr>
                <a:spcBef>
                  <a:spcPct val="50000"/>
                </a:spcBef>
              </a:pPr>
              <a:r>
                <a:rPr lang="en-US" altLang="zh-TW" sz="1200"/>
                <a:t>ud</a:t>
              </a:r>
              <a:r>
                <a:rPr lang="en-US" altLang="zh-TW" sz="1200" baseline="30000"/>
                <a:t>n-1</a:t>
              </a:r>
              <a:endParaRPr lang="en-US" altLang="ja-JP" sz="1200" baseline="30000"/>
            </a:p>
          </p:txBody>
        </p:sp>
        <p:sp>
          <p:nvSpPr>
            <p:cNvPr id="30820" name="Text Box 100"/>
            <p:cNvSpPr txBox="1">
              <a:spLocks noChangeArrowheads="1"/>
            </p:cNvSpPr>
            <p:nvPr/>
          </p:nvSpPr>
          <p:spPr bwMode="auto">
            <a:xfrm>
              <a:off x="4032" y="4368"/>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4</a:t>
              </a:r>
              <a:r>
                <a:rPr lang="en-US" altLang="zh-TW" sz="1200"/>
                <a:t>d</a:t>
              </a:r>
              <a:r>
                <a:rPr lang="en-US" altLang="zh-TW" sz="1200" baseline="30000"/>
                <a:t>n-4</a:t>
              </a:r>
              <a:endParaRPr lang="en-US" altLang="ja-JP" sz="1200" baseline="30000"/>
            </a:p>
          </p:txBody>
        </p:sp>
        <p:sp>
          <p:nvSpPr>
            <p:cNvPr id="30821" name="Text Box 101"/>
            <p:cNvSpPr txBox="1">
              <a:spLocks noChangeArrowheads="1"/>
            </p:cNvSpPr>
            <p:nvPr/>
          </p:nvSpPr>
          <p:spPr bwMode="auto">
            <a:xfrm>
              <a:off x="4032" y="4512"/>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3</a:t>
              </a:r>
              <a:r>
                <a:rPr lang="en-US" altLang="zh-TW" sz="1200"/>
                <a:t>d</a:t>
              </a:r>
              <a:r>
                <a:rPr lang="en-US" altLang="zh-TW" sz="1200" baseline="30000"/>
                <a:t>n-3</a:t>
              </a:r>
              <a:endParaRPr lang="en-US" altLang="ja-JP" sz="1200" baseline="30000"/>
            </a:p>
          </p:txBody>
        </p:sp>
        <p:sp>
          <p:nvSpPr>
            <p:cNvPr id="30822" name="Text Box 102"/>
            <p:cNvSpPr txBox="1">
              <a:spLocks noChangeArrowheads="1"/>
            </p:cNvSpPr>
            <p:nvPr/>
          </p:nvSpPr>
          <p:spPr bwMode="auto">
            <a:xfrm>
              <a:off x="4032" y="4656"/>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2</a:t>
              </a:r>
              <a:r>
                <a:rPr lang="en-US" altLang="zh-TW" sz="1200"/>
                <a:t>d</a:t>
              </a:r>
              <a:r>
                <a:rPr lang="en-US" altLang="zh-TW" sz="1200" baseline="30000"/>
                <a:t>n-2</a:t>
              </a:r>
              <a:endParaRPr lang="en-US" altLang="ja-JP" sz="1200" baseline="30000"/>
            </a:p>
          </p:txBody>
        </p:sp>
        <p:sp>
          <p:nvSpPr>
            <p:cNvPr id="30823" name="Line 103"/>
            <p:cNvSpPr>
              <a:spLocks noChangeShapeType="1"/>
            </p:cNvSpPr>
            <p:nvPr/>
          </p:nvSpPr>
          <p:spPr bwMode="auto">
            <a:xfrm>
              <a:off x="2976" y="4176"/>
              <a:ext cx="1104" cy="96"/>
            </a:xfrm>
            <a:prstGeom prst="line">
              <a:avLst/>
            </a:prstGeom>
            <a:noFill/>
            <a:ln w="9525">
              <a:solidFill>
                <a:schemeClr val="tx1"/>
              </a:solidFill>
              <a:round/>
              <a:headEnd/>
              <a:tailEnd/>
            </a:ln>
            <a:effectLst/>
          </p:spPr>
          <p:txBody>
            <a:bodyPr/>
            <a:lstStyle/>
            <a:p>
              <a:endParaRPr lang="zh-TW" altLang="en-US"/>
            </a:p>
          </p:txBody>
        </p:sp>
        <p:sp>
          <p:nvSpPr>
            <p:cNvPr id="30824" name="Line 104"/>
            <p:cNvSpPr>
              <a:spLocks noChangeShapeType="1"/>
            </p:cNvSpPr>
            <p:nvPr/>
          </p:nvSpPr>
          <p:spPr bwMode="auto">
            <a:xfrm flipV="1">
              <a:off x="2976" y="4128"/>
              <a:ext cx="1104" cy="48"/>
            </a:xfrm>
            <a:prstGeom prst="line">
              <a:avLst/>
            </a:prstGeom>
            <a:noFill/>
            <a:ln w="9525">
              <a:solidFill>
                <a:schemeClr val="tx1"/>
              </a:solidFill>
              <a:round/>
              <a:headEnd/>
              <a:tailEnd/>
            </a:ln>
            <a:effectLst/>
          </p:spPr>
          <p:txBody>
            <a:bodyPr/>
            <a:lstStyle/>
            <a:p>
              <a:endParaRPr lang="zh-TW" altLang="en-US"/>
            </a:p>
          </p:txBody>
        </p:sp>
        <p:sp>
          <p:nvSpPr>
            <p:cNvPr id="30825" name="Text Box 105"/>
            <p:cNvSpPr txBox="1">
              <a:spLocks noChangeArrowheads="1"/>
            </p:cNvSpPr>
            <p:nvPr/>
          </p:nvSpPr>
          <p:spPr bwMode="auto">
            <a:xfrm>
              <a:off x="4032" y="4224"/>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5</a:t>
              </a:r>
              <a:r>
                <a:rPr lang="en-US" altLang="zh-TW" sz="1200"/>
                <a:t>d</a:t>
              </a:r>
              <a:r>
                <a:rPr lang="en-US" altLang="zh-TW" sz="1200" baseline="30000"/>
                <a:t>n-5</a:t>
              </a:r>
              <a:endParaRPr lang="en-US" altLang="ja-JP" sz="1200" baseline="30000"/>
            </a:p>
          </p:txBody>
        </p:sp>
        <p:sp>
          <p:nvSpPr>
            <p:cNvPr id="30826" name="Text Box 106"/>
            <p:cNvSpPr txBox="1">
              <a:spLocks noChangeArrowheads="1"/>
            </p:cNvSpPr>
            <p:nvPr/>
          </p:nvSpPr>
          <p:spPr bwMode="auto">
            <a:xfrm>
              <a:off x="4032" y="4080"/>
              <a:ext cx="480" cy="173"/>
            </a:xfrm>
            <a:prstGeom prst="rect">
              <a:avLst/>
            </a:prstGeom>
            <a:noFill/>
            <a:ln w="9525">
              <a:noFill/>
              <a:miter lim="800000"/>
              <a:headEnd/>
              <a:tailEnd/>
            </a:ln>
            <a:effectLst/>
          </p:spPr>
          <p:txBody>
            <a:bodyPr>
              <a:spAutoFit/>
            </a:bodyPr>
            <a:lstStyle/>
            <a:p>
              <a:pPr>
                <a:spcBef>
                  <a:spcPct val="50000"/>
                </a:spcBef>
              </a:pPr>
              <a:r>
                <a:rPr lang="en-US" altLang="zh-TW" sz="1200"/>
                <a:t>u</a:t>
              </a:r>
              <a:r>
                <a:rPr lang="en-US" altLang="zh-TW" sz="1200" baseline="30000"/>
                <a:t>6</a:t>
              </a:r>
              <a:r>
                <a:rPr lang="en-US" altLang="zh-TW" sz="1200"/>
                <a:t>d</a:t>
              </a:r>
              <a:r>
                <a:rPr lang="en-US" altLang="zh-TW" sz="1200" baseline="30000"/>
                <a:t>n-6</a:t>
              </a:r>
              <a:endParaRPr lang="en-US" altLang="ja-JP" sz="1200" baseline="30000"/>
            </a:p>
          </p:txBody>
        </p:sp>
        <p:sp>
          <p:nvSpPr>
            <p:cNvPr id="30827" name="Text Box 107"/>
            <p:cNvSpPr txBox="1">
              <a:spLocks noChangeArrowheads="1"/>
            </p:cNvSpPr>
            <p:nvPr/>
          </p:nvSpPr>
          <p:spPr bwMode="auto">
            <a:xfrm>
              <a:off x="4032" y="4915"/>
              <a:ext cx="480" cy="173"/>
            </a:xfrm>
            <a:prstGeom prst="rect">
              <a:avLst/>
            </a:prstGeom>
            <a:noFill/>
            <a:ln w="9525">
              <a:noFill/>
              <a:miter lim="800000"/>
              <a:headEnd/>
              <a:tailEnd/>
            </a:ln>
            <a:effectLst/>
          </p:spPr>
          <p:txBody>
            <a:bodyPr>
              <a:spAutoFit/>
            </a:bodyPr>
            <a:lstStyle/>
            <a:p>
              <a:pPr>
                <a:spcBef>
                  <a:spcPct val="50000"/>
                </a:spcBef>
              </a:pPr>
              <a:r>
                <a:rPr lang="en-US" altLang="zh-TW" sz="1200"/>
                <a:t>d</a:t>
              </a:r>
              <a:r>
                <a:rPr lang="en-US" altLang="zh-TW" sz="1200" baseline="30000"/>
                <a:t>n</a:t>
              </a:r>
              <a:endParaRPr lang="en-US" altLang="ja-JP" sz="1200"/>
            </a:p>
          </p:txBody>
        </p:sp>
      </p:grpSp>
      <p:sp>
        <p:nvSpPr>
          <p:cNvPr id="30828" name="Rectangle 108"/>
          <p:cNvSpPr>
            <a:spLocks noChangeArrowheads="1"/>
          </p:cNvSpPr>
          <p:nvPr/>
        </p:nvSpPr>
        <p:spPr bwMode="auto">
          <a:xfrm>
            <a:off x="4648200" y="1196975"/>
            <a:ext cx="4495800" cy="4411663"/>
          </a:xfrm>
          <a:prstGeom prst="rect">
            <a:avLst/>
          </a:prstGeom>
          <a:noFill/>
          <a:ln w="9525">
            <a:noFill/>
            <a:miter lim="800000"/>
            <a:headEnd/>
            <a:tailEnd/>
          </a:ln>
          <a:effectLst/>
        </p:spPr>
        <p:txBody>
          <a:bodyPr/>
          <a:lstStyle/>
          <a:p>
            <a:pPr marL="342900" indent="-342900">
              <a:spcBef>
                <a:spcPct val="20000"/>
              </a:spcBef>
              <a:buFontTx/>
              <a:buChar char="•"/>
            </a:pPr>
            <a:r>
              <a:rPr lang="en-US" altLang="zh-TW" sz="2800">
                <a:solidFill>
                  <a:schemeClr val="tx2"/>
                </a:solidFill>
              </a:rPr>
              <a:t>The computational complexity of the SSSO Algorithm is </a:t>
            </a:r>
            <a:r>
              <a:rPr lang="en-US" altLang="zh-TW" sz="2800" i="1">
                <a:solidFill>
                  <a:schemeClr val="tx2"/>
                </a:solidFill>
              </a:rPr>
              <a:t>O(m+n)</a:t>
            </a:r>
            <a:endParaRPr lang="en-US" altLang="ja-JP" sz="2800" i="1">
              <a:solidFill>
                <a:schemeClr val="tx2"/>
              </a:solidFill>
            </a:endParaRPr>
          </a:p>
        </p:txBody>
      </p:sp>
      <p:sp>
        <p:nvSpPr>
          <p:cNvPr id="30829" name="Line 109"/>
          <p:cNvSpPr>
            <a:spLocks noChangeShapeType="1"/>
          </p:cNvSpPr>
          <p:nvPr/>
        </p:nvSpPr>
        <p:spPr bwMode="auto">
          <a:xfrm>
            <a:off x="1676400" y="3840163"/>
            <a:ext cx="762000" cy="1587"/>
          </a:xfrm>
          <a:prstGeom prst="line">
            <a:avLst/>
          </a:prstGeom>
          <a:noFill/>
          <a:ln w="28575">
            <a:solidFill>
              <a:schemeClr val="accent2"/>
            </a:solidFill>
            <a:round/>
            <a:headEnd/>
            <a:tailEnd/>
          </a:ln>
          <a:effectLst/>
        </p:spPr>
        <p:txBody>
          <a:bodyPr/>
          <a:lstStyle/>
          <a:p>
            <a:endParaRPr lang="zh-TW" altLang="en-US"/>
          </a:p>
        </p:txBody>
      </p:sp>
      <p:sp>
        <p:nvSpPr>
          <p:cNvPr id="30830" name="Text Box 110"/>
          <p:cNvSpPr txBox="1">
            <a:spLocks noChangeArrowheads="1"/>
          </p:cNvSpPr>
          <p:nvPr/>
        </p:nvSpPr>
        <p:spPr bwMode="auto">
          <a:xfrm>
            <a:off x="2362200" y="3535363"/>
            <a:ext cx="1295400" cy="304800"/>
          </a:xfrm>
          <a:prstGeom prst="rect">
            <a:avLst/>
          </a:prstGeom>
          <a:noFill/>
          <a:ln w="9525">
            <a:noFill/>
            <a:miter lim="800000"/>
            <a:headEnd/>
            <a:tailEnd/>
          </a:ln>
          <a:effectLst/>
        </p:spPr>
        <p:txBody>
          <a:bodyPr>
            <a:spAutoFit/>
          </a:bodyPr>
          <a:lstStyle/>
          <a:p>
            <a:pPr>
              <a:spcBef>
                <a:spcPct val="50000"/>
              </a:spcBef>
            </a:pPr>
            <a:r>
              <a:rPr lang="en-US" altLang="zh-TW" sz="1400" b="1" i="1"/>
              <a:t>p-quantile</a:t>
            </a:r>
            <a:endParaRPr lang="en-US" altLang="ja-JP" sz="1400" b="1" i="1"/>
          </a:p>
        </p:txBody>
      </p:sp>
      <p:sp>
        <p:nvSpPr>
          <p:cNvPr id="30831" name="Text Box 111"/>
          <p:cNvSpPr txBox="1">
            <a:spLocks noChangeArrowheads="1"/>
          </p:cNvSpPr>
          <p:nvPr/>
        </p:nvSpPr>
        <p:spPr bwMode="auto">
          <a:xfrm>
            <a:off x="1905000" y="3840163"/>
            <a:ext cx="1066800" cy="274637"/>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m-3</a:t>
            </a:r>
            <a:endParaRPr lang="en-US" altLang="ja-JP" sz="1200" baseline="-25000"/>
          </a:p>
        </p:txBody>
      </p:sp>
      <p:sp>
        <p:nvSpPr>
          <p:cNvPr id="30832" name="Text Box 112"/>
          <p:cNvSpPr txBox="1">
            <a:spLocks noChangeArrowheads="1"/>
          </p:cNvSpPr>
          <p:nvPr/>
        </p:nvSpPr>
        <p:spPr bwMode="auto">
          <a:xfrm>
            <a:off x="1905000" y="4144963"/>
            <a:ext cx="838200" cy="274637"/>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m-2</a:t>
            </a:r>
            <a:endParaRPr lang="en-US" altLang="ja-JP" sz="1200" baseline="-25000"/>
          </a:p>
        </p:txBody>
      </p:sp>
      <p:sp>
        <p:nvSpPr>
          <p:cNvPr id="30833" name="Text Box 113"/>
          <p:cNvSpPr txBox="1">
            <a:spLocks noChangeArrowheads="1"/>
          </p:cNvSpPr>
          <p:nvPr/>
        </p:nvSpPr>
        <p:spPr bwMode="auto">
          <a:xfrm>
            <a:off x="1905000" y="4449763"/>
            <a:ext cx="533400" cy="274637"/>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m-1</a:t>
            </a:r>
            <a:endParaRPr lang="en-US" altLang="ja-JP" sz="1200" baseline="-25000"/>
          </a:p>
        </p:txBody>
      </p:sp>
      <p:sp>
        <p:nvSpPr>
          <p:cNvPr id="30834" name="Text Box 114"/>
          <p:cNvSpPr txBox="1">
            <a:spLocks noChangeArrowheads="1"/>
          </p:cNvSpPr>
          <p:nvPr/>
        </p:nvSpPr>
        <p:spPr bwMode="auto">
          <a:xfrm>
            <a:off x="1905000" y="4830763"/>
            <a:ext cx="457200" cy="274637"/>
          </a:xfrm>
          <a:prstGeom prst="rect">
            <a:avLst/>
          </a:prstGeom>
          <a:noFill/>
          <a:ln w="9525">
            <a:noFill/>
            <a:miter lim="800000"/>
            <a:headEnd/>
            <a:tailEnd/>
          </a:ln>
          <a:effectLst/>
        </p:spPr>
        <p:txBody>
          <a:bodyPr>
            <a:spAutoFit/>
          </a:bodyPr>
          <a:lstStyle/>
          <a:p>
            <a:pPr>
              <a:spcBef>
                <a:spcPct val="50000"/>
              </a:spcBef>
            </a:pPr>
            <a:r>
              <a:rPr lang="en-US" altLang="zh-TW" sz="1200"/>
              <a:t>S</a:t>
            </a:r>
            <a:r>
              <a:rPr lang="en-US" altLang="zh-TW" sz="1200" baseline="-25000"/>
              <a:t>m</a:t>
            </a:r>
            <a:endParaRPr lang="en-US" altLang="ja-JP" sz="1200" baseline="-25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0829"/>
                                        </p:tgtEl>
                                        <p:attrNameLst>
                                          <p:attrName>style.visibility</p:attrName>
                                        </p:attrNameLst>
                                      </p:cBhvr>
                                      <p:to>
                                        <p:strVal val="visible"/>
                                      </p:to>
                                    </p:set>
                                    <p:animEffect transition="in" filter="box(in)">
                                      <p:cBhvr>
                                        <p:cTn id="7" dur="500"/>
                                        <p:tgtEl>
                                          <p:spTgt spid="3082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30830"/>
                                        </p:tgtEl>
                                        <p:attrNameLst>
                                          <p:attrName>style.visibility</p:attrName>
                                        </p:attrNameLst>
                                      </p:cBhvr>
                                      <p:to>
                                        <p:strVal val="visible"/>
                                      </p:to>
                                    </p:set>
                                    <p:animEffect transition="in" filter="box(in)">
                                      <p:cBhvr>
                                        <p:cTn id="10" dur="500"/>
                                        <p:tgtEl>
                                          <p:spTgt spid="30830"/>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ox(in)">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xit" presetSubtype="16" fill="hold" nodeType="clickEffect">
                                  <p:stCondLst>
                                    <p:cond delay="0"/>
                                  </p:stCondLst>
                                  <p:childTnLst>
                                    <p:animEffect transition="out" filter="box(in)">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ox(in)">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xit" presetSubtype="16" fill="hold" nodeType="clickEffect">
                                  <p:stCondLst>
                                    <p:cond delay="0"/>
                                  </p:stCondLst>
                                  <p:childTnLst>
                                    <p:animEffect transition="out" filter="box(in)">
                                      <p:cBhvr>
                                        <p:cTn id="29" dur="500"/>
                                        <p:tgtEl>
                                          <p:spTgt spid="3"/>
                                        </p:tgtEl>
                                      </p:cBhvr>
                                    </p:animEffect>
                                    <p:set>
                                      <p:cBhvr>
                                        <p:cTn id="30" dur="1" fill="hold">
                                          <p:stCondLst>
                                            <p:cond delay="499"/>
                                          </p:stCondLst>
                                        </p:cTn>
                                        <p:tgtEl>
                                          <p:spTgt spid="3"/>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ox(in)">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xit" presetSubtype="16" fill="hold" nodeType="clickEffect">
                                  <p:stCondLst>
                                    <p:cond delay="0"/>
                                  </p:stCondLst>
                                  <p:childTnLst>
                                    <p:animEffect transition="out" filter="box(in)">
                                      <p:cBhvr>
                                        <p:cTn id="39" dur="500"/>
                                        <p:tgtEl>
                                          <p:spTgt spid="5"/>
                                        </p:tgtEl>
                                      </p:cBhvr>
                                    </p:animEffect>
                                    <p:set>
                                      <p:cBhvr>
                                        <p:cTn id="40" dur="1" fill="hold">
                                          <p:stCondLst>
                                            <p:cond delay="499"/>
                                          </p:stCondLst>
                                        </p:cTn>
                                        <p:tgtEl>
                                          <p:spTgt spid="5"/>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nodeType="click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box(in)">
                                      <p:cBhvr>
                                        <p:cTn id="45" dur="500"/>
                                        <p:tgtEl>
                                          <p:spTgt spid="4"/>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xit" presetSubtype="16" fill="hold" nodeType="clickEffect">
                                  <p:stCondLst>
                                    <p:cond delay="0"/>
                                  </p:stCondLst>
                                  <p:childTnLst>
                                    <p:animEffect transition="out" filter="box(in)">
                                      <p:cBhvr>
                                        <p:cTn id="49" dur="500"/>
                                        <p:tgtEl>
                                          <p:spTgt spid="4"/>
                                        </p:tgtEl>
                                      </p:cBhvr>
                                    </p:animEffect>
                                    <p:set>
                                      <p:cBhvr>
                                        <p:cTn id="50" dur="1" fill="hold">
                                          <p:stCondLst>
                                            <p:cond delay="499"/>
                                          </p:stCondLst>
                                        </p:cTn>
                                        <p:tgtEl>
                                          <p:spTgt spid="4"/>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nodeType="clickEffect">
                                  <p:stCondLst>
                                    <p:cond delay="0"/>
                                  </p:stCondLst>
                                  <p:childTnLst>
                                    <p:set>
                                      <p:cBhvr>
                                        <p:cTn id="54" dur="1" fill="hold">
                                          <p:stCondLst>
                                            <p:cond delay="0"/>
                                          </p:stCondLst>
                                        </p:cTn>
                                        <p:tgtEl>
                                          <p:spTgt spid="30828">
                                            <p:txEl>
                                              <p:pRg st="0" end="0"/>
                                            </p:txEl>
                                          </p:spTgt>
                                        </p:tgtEl>
                                        <p:attrNameLst>
                                          <p:attrName>style.visibility</p:attrName>
                                        </p:attrNameLst>
                                      </p:cBhvr>
                                      <p:to>
                                        <p:strVal val="visible"/>
                                      </p:to>
                                    </p:set>
                                    <p:animEffect transition="in" filter="box(in)">
                                      <p:cBhvr>
                                        <p:cTn id="55" dur="500"/>
                                        <p:tgtEl>
                                          <p:spTgt spid="3082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29" grpId="0" animBg="1"/>
      <p:bldP spid="3083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5013CAD9-DBF2-42C9-A5A3-0F6565A86A8F}" type="slidenum">
              <a:rPr lang="en-US" altLang="zh-TW"/>
              <a:pPr/>
              <a:t>46</a:t>
            </a:fld>
            <a:endParaRPr lang="en-US" altLang="zh-TW"/>
          </a:p>
        </p:txBody>
      </p:sp>
      <p:sp>
        <p:nvSpPr>
          <p:cNvPr id="31746" name="Rectangle 2"/>
          <p:cNvSpPr>
            <a:spLocks noGrp="1" noChangeArrowheads="1"/>
          </p:cNvSpPr>
          <p:nvPr>
            <p:ph type="title"/>
          </p:nvPr>
        </p:nvSpPr>
        <p:spPr/>
        <p:txBody>
          <a:bodyPr/>
          <a:lstStyle/>
          <a:p>
            <a:endParaRPr lang="zh-TW" altLang="zh-TW"/>
          </a:p>
        </p:txBody>
      </p:sp>
      <p:sp>
        <p:nvSpPr>
          <p:cNvPr id="31747" name="Rectangle 3"/>
          <p:cNvSpPr>
            <a:spLocks noGrp="1" noChangeArrowheads="1"/>
          </p:cNvSpPr>
          <p:nvPr>
            <p:ph type="body" idx="1"/>
          </p:nvPr>
        </p:nvSpPr>
        <p:spPr>
          <a:xfrm>
            <a:off x="468313" y="2276475"/>
            <a:ext cx="8229600" cy="3057525"/>
          </a:xfrm>
        </p:spPr>
        <p:txBody>
          <a:bodyPr/>
          <a:lstStyle/>
          <a:p>
            <a:pPr algn="ctr">
              <a:buFontTx/>
              <a:buNone/>
            </a:pPr>
            <a:r>
              <a:rPr lang="en-US" altLang="zh-TW" sz="5000" b="1">
                <a:solidFill>
                  <a:schemeClr val="tx2"/>
                </a:solidFill>
              </a:rPr>
              <a:t> Experiment Setting </a:t>
            </a:r>
          </a:p>
          <a:p>
            <a:endParaRPr lang="en-US" altLang="zh-TW"/>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4"/>
          <p:cNvSpPr>
            <a:spLocks noGrp="1"/>
          </p:cNvSpPr>
          <p:nvPr>
            <p:ph type="sldNum" sz="quarter" idx="11"/>
          </p:nvPr>
        </p:nvSpPr>
        <p:spPr/>
        <p:txBody>
          <a:bodyPr/>
          <a:lstStyle/>
          <a:p>
            <a:fld id="{6EEDB735-498C-46FD-AB96-CFD072D0669D}" type="slidenum">
              <a:rPr lang="en-US" altLang="zh-TW"/>
              <a:pPr/>
              <a:t>47</a:t>
            </a:fld>
            <a:endParaRPr lang="en-US" altLang="zh-TW"/>
          </a:p>
        </p:txBody>
      </p:sp>
      <p:sp>
        <p:nvSpPr>
          <p:cNvPr id="32771" name="Rectangle 3"/>
          <p:cNvSpPr>
            <a:spLocks noGrp="1" noChangeArrowheads="1"/>
          </p:cNvSpPr>
          <p:nvPr>
            <p:ph type="body" idx="1"/>
          </p:nvPr>
        </p:nvSpPr>
        <p:spPr>
          <a:xfrm>
            <a:off x="468313" y="692150"/>
            <a:ext cx="8229600" cy="5145088"/>
          </a:xfrm>
        </p:spPr>
        <p:txBody>
          <a:bodyPr/>
          <a:lstStyle/>
          <a:p>
            <a:pPr>
              <a:lnSpc>
                <a:spcPct val="90000"/>
              </a:lnSpc>
            </a:pPr>
            <a:r>
              <a:rPr lang="en-US" altLang="zh-TW" sz="3000"/>
              <a:t>At time 0, we sell a put option with a strike price </a:t>
            </a:r>
            <a:r>
              <a:rPr lang="en-US" altLang="zh-TW" sz="3000" i="1"/>
              <a:t>K</a:t>
            </a:r>
            <a:r>
              <a:rPr lang="en-US" altLang="zh-TW" sz="3000"/>
              <a:t>=110 and maturity </a:t>
            </a:r>
            <a:r>
              <a:rPr lang="en-US" altLang="zh-TW" sz="3000" i="1"/>
              <a:t>U</a:t>
            </a:r>
            <a:r>
              <a:rPr lang="en-US" altLang="zh-TW" sz="3000"/>
              <a:t>=1 year on a stock whose initial price is S</a:t>
            </a:r>
            <a:r>
              <a:rPr lang="en-US" altLang="zh-TW" sz="3000" baseline="-25000"/>
              <a:t>0</a:t>
            </a:r>
            <a:r>
              <a:rPr lang="en-US" altLang="zh-TW" sz="3000"/>
              <a:t>=100.</a:t>
            </a:r>
          </a:p>
          <a:p>
            <a:pPr>
              <a:lnSpc>
                <a:spcPct val="90000"/>
              </a:lnSpc>
            </a:pPr>
            <a:r>
              <a:rPr lang="en-US" altLang="zh-TW" sz="3000"/>
              <a:t>The stock price follows the Black-Scholes model </a:t>
            </a:r>
          </a:p>
          <a:p>
            <a:pPr lvl="1">
              <a:lnSpc>
                <a:spcPct val="90000"/>
              </a:lnSpc>
            </a:pPr>
            <a:r>
              <a:rPr lang="en-US" altLang="zh-TW" sz="2600"/>
              <a:t>normal-distributed drift with μ= 6% and σ= 15%. </a:t>
            </a:r>
          </a:p>
          <a:p>
            <a:pPr lvl="1">
              <a:lnSpc>
                <a:spcPct val="90000"/>
              </a:lnSpc>
            </a:pPr>
            <a:r>
              <a:rPr lang="en-US" altLang="zh-TW" sz="2600"/>
              <a:t>money market account with interest rate </a:t>
            </a:r>
            <a:r>
              <a:rPr lang="en-US" altLang="zh-TW" sz="2600" i="1"/>
              <a:t>r</a:t>
            </a:r>
            <a:r>
              <a:rPr lang="en-US" altLang="zh-TW" sz="2600"/>
              <a:t> = 6%.</a:t>
            </a:r>
          </a:p>
          <a:p>
            <a:pPr>
              <a:lnSpc>
                <a:spcPct val="90000"/>
              </a:lnSpc>
            </a:pPr>
            <a:r>
              <a:rPr lang="en-US" altLang="zh-TW" sz="3000"/>
              <a:t>We want to compute</a:t>
            </a:r>
          </a:p>
          <a:p>
            <a:pPr lvl="1">
              <a:lnSpc>
                <a:spcPct val="90000"/>
              </a:lnSpc>
            </a:pPr>
            <a:r>
              <a:rPr lang="en-US" altLang="zh-TW" sz="2600"/>
              <a:t>The initial price at which we will sell the put option </a:t>
            </a:r>
            <a:r>
              <a:rPr lang="en-US" altLang="zh-TW" sz="2600" i="1"/>
              <a:t>P</a:t>
            </a:r>
            <a:r>
              <a:rPr lang="en-US" altLang="zh-TW" sz="2600" i="1" baseline="-25000"/>
              <a:t>0 </a:t>
            </a:r>
          </a:p>
          <a:p>
            <a:pPr lvl="1">
              <a:lnSpc>
                <a:spcPct val="90000"/>
              </a:lnSpc>
            </a:pPr>
            <a:r>
              <a:rPr lang="en-US" altLang="zh-TW" sz="2600" i="1"/>
              <a:t>TCEp at p</a:t>
            </a:r>
            <a:r>
              <a:rPr lang="en-US" altLang="zh-TW" sz="2600"/>
              <a:t>=1% level at time </a:t>
            </a:r>
            <a:r>
              <a:rPr lang="en-US" altLang="zh-TW" sz="2600" i="1"/>
              <a:t>T</a:t>
            </a:r>
            <a:r>
              <a:rPr lang="en-US" altLang="zh-TW" sz="2600"/>
              <a:t> = one week</a:t>
            </a:r>
          </a:p>
          <a:p>
            <a:pPr>
              <a:lnSpc>
                <a:spcPct val="90000"/>
              </a:lnSpc>
            </a:pPr>
            <a:endParaRPr lang="en-US" altLang="zh-TW"/>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4"/>
          <p:cNvSpPr>
            <a:spLocks noGrp="1"/>
          </p:cNvSpPr>
          <p:nvPr>
            <p:ph type="sldNum" sz="quarter" idx="11"/>
          </p:nvPr>
        </p:nvSpPr>
        <p:spPr/>
        <p:txBody>
          <a:bodyPr/>
          <a:lstStyle/>
          <a:p>
            <a:fld id="{4C205D90-3023-40FB-B27D-E867F8E21A23}" type="slidenum">
              <a:rPr lang="en-US" altLang="zh-TW"/>
              <a:pPr/>
              <a:t>48</a:t>
            </a:fld>
            <a:endParaRPr lang="en-US" altLang="zh-TW"/>
          </a:p>
        </p:txBody>
      </p:sp>
      <p:sp>
        <p:nvSpPr>
          <p:cNvPr id="33797" name="Rectangle 5"/>
          <p:cNvSpPr>
            <a:spLocks noGrp="1" noChangeArrowheads="1"/>
          </p:cNvSpPr>
          <p:nvPr>
            <p:ph type="title"/>
          </p:nvPr>
        </p:nvSpPr>
        <p:spPr>
          <a:xfrm>
            <a:off x="457200" y="122238"/>
            <a:ext cx="7543800" cy="1295400"/>
          </a:xfrm>
          <a:noFill/>
          <a:ln/>
        </p:spPr>
        <p:txBody>
          <a:bodyPr anchor="b"/>
          <a:lstStyle/>
          <a:p>
            <a:r>
              <a:rPr lang="en-US" altLang="zh-TW"/>
              <a:t>Performance Evaluation</a:t>
            </a:r>
          </a:p>
        </p:txBody>
      </p:sp>
      <p:sp>
        <p:nvSpPr>
          <p:cNvPr id="33798" name="Rectangle 6"/>
          <p:cNvSpPr>
            <a:spLocks noGrp="1" noChangeArrowheads="1"/>
          </p:cNvSpPr>
          <p:nvPr>
            <p:ph type="body" idx="1"/>
          </p:nvPr>
        </p:nvSpPr>
        <p:spPr>
          <a:xfrm>
            <a:off x="152400" y="3933825"/>
            <a:ext cx="8740775" cy="1552575"/>
          </a:xfrm>
          <a:noFill/>
          <a:ln/>
        </p:spPr>
        <p:txBody>
          <a:bodyPr/>
          <a:lstStyle/>
          <a:p>
            <a:pPr>
              <a:buFontTx/>
              <a:buNone/>
            </a:pPr>
            <a:r>
              <a:rPr lang="en-US" altLang="zh-TW"/>
              <a:t>   where </a:t>
            </a:r>
            <a:r>
              <a:rPr lang="en-US" altLang="zh-TW" i="1"/>
              <a:t>TCEp_SSSO Algorithm </a:t>
            </a:r>
            <a:r>
              <a:rPr lang="en-US" altLang="zh-TW"/>
              <a:t> is the </a:t>
            </a:r>
            <a:r>
              <a:rPr lang="en-US" altLang="zh-TW" i="1"/>
              <a:t>TCEp</a:t>
            </a:r>
            <a:r>
              <a:rPr lang="en-US" altLang="zh-TW"/>
              <a:t> value calculated by the SSSO algorithm, and </a:t>
            </a:r>
            <a:r>
              <a:rPr lang="en-US" altLang="zh-TW" i="1"/>
              <a:t>TCEp_benchmark</a:t>
            </a:r>
            <a:r>
              <a:rPr lang="en-US" altLang="zh-TW"/>
              <a:t> is the </a:t>
            </a:r>
            <a:r>
              <a:rPr lang="en-US" altLang="zh-TW" i="1"/>
              <a:t>TCEp</a:t>
            </a:r>
            <a:r>
              <a:rPr lang="en-US" altLang="zh-TW"/>
              <a:t> value calculated by the Black-Scholes formula.</a:t>
            </a:r>
          </a:p>
        </p:txBody>
      </p:sp>
      <p:sp>
        <p:nvSpPr>
          <p:cNvPr id="33799" name="Rectangle 7"/>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zh-TW" altLang="en-US"/>
          </a:p>
        </p:txBody>
      </p:sp>
      <p:graphicFrame>
        <p:nvGraphicFramePr>
          <p:cNvPr id="33800" name="Object 8"/>
          <p:cNvGraphicFramePr>
            <a:graphicFrameLocks noChangeAspect="1"/>
          </p:cNvGraphicFramePr>
          <p:nvPr/>
        </p:nvGraphicFramePr>
        <p:xfrm>
          <a:off x="533400" y="1905000"/>
          <a:ext cx="7315200" cy="1106488"/>
        </p:xfrm>
        <a:graphic>
          <a:graphicData uri="http://schemas.openxmlformats.org/presentationml/2006/ole">
            <p:oleObj spid="_x0000_s297986" name="Equation" r:id="rId4" imgW="3340100" imgH="508000" progId="">
              <p:embed/>
            </p:oleObj>
          </a:graphicData>
        </a:graphic>
      </p:graphicFrame>
      <p:sp>
        <p:nvSpPr>
          <p:cNvPr id="33801" name="Rectangle 9"/>
          <p:cNvSpPr>
            <a:spLocks noChangeArrowheads="1"/>
          </p:cNvSpPr>
          <p:nvPr/>
        </p:nvSpPr>
        <p:spPr bwMode="auto">
          <a:xfrm>
            <a:off x="0" y="3338513"/>
            <a:ext cx="9144000" cy="0"/>
          </a:xfrm>
          <a:prstGeom prst="rect">
            <a:avLst/>
          </a:prstGeom>
          <a:noFill/>
          <a:ln w="9525">
            <a:noFill/>
            <a:miter lim="800000"/>
            <a:headEnd/>
            <a:tailEnd/>
          </a:ln>
          <a:effectLst/>
        </p:spPr>
        <p:txBody>
          <a:bodyPr wrap="none" anchor="ctr">
            <a:spAutoFit/>
          </a:bodyPr>
          <a:lstStyle/>
          <a:p>
            <a:endParaRPr lang="zh-TW" altLang="en-US"/>
          </a:p>
        </p:txBody>
      </p:sp>
      <p:graphicFrame>
        <p:nvGraphicFramePr>
          <p:cNvPr id="33802" name="Object 10"/>
          <p:cNvGraphicFramePr>
            <a:graphicFrameLocks noChangeAspect="1"/>
          </p:cNvGraphicFramePr>
          <p:nvPr/>
        </p:nvGraphicFramePr>
        <p:xfrm>
          <a:off x="609600" y="3200400"/>
          <a:ext cx="3581400" cy="469900"/>
        </p:xfrm>
        <a:graphic>
          <a:graphicData uri="http://schemas.openxmlformats.org/presentationml/2006/ole">
            <p:oleObj spid="_x0000_s297987" name="Equation" r:id="rId5" imgW="403927" imgH="203178" progId="">
              <p:embed/>
            </p:oleObj>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F2B83FEC-E9F1-4644-9303-2FA9B36C4499}" type="slidenum">
              <a:rPr lang="en-US" altLang="zh-TW"/>
              <a:pPr/>
              <a:t>49</a:t>
            </a:fld>
            <a:endParaRPr lang="en-US" altLang="zh-TW"/>
          </a:p>
        </p:txBody>
      </p:sp>
      <p:sp>
        <p:nvSpPr>
          <p:cNvPr id="34818" name="Rectangle 2"/>
          <p:cNvSpPr>
            <a:spLocks noGrp="1" noChangeArrowheads="1"/>
          </p:cNvSpPr>
          <p:nvPr>
            <p:ph type="title"/>
          </p:nvPr>
        </p:nvSpPr>
        <p:spPr/>
        <p:txBody>
          <a:bodyPr/>
          <a:lstStyle/>
          <a:p>
            <a:endParaRPr lang="zh-TW" altLang="zh-TW"/>
          </a:p>
        </p:txBody>
      </p:sp>
      <p:sp>
        <p:nvSpPr>
          <p:cNvPr id="34819" name="Rectangle 3"/>
          <p:cNvSpPr>
            <a:spLocks noGrp="1" noChangeArrowheads="1"/>
          </p:cNvSpPr>
          <p:nvPr>
            <p:ph type="body" idx="1"/>
          </p:nvPr>
        </p:nvSpPr>
        <p:spPr>
          <a:xfrm>
            <a:off x="468313" y="2492375"/>
            <a:ext cx="8229600" cy="3057525"/>
          </a:xfrm>
        </p:spPr>
        <p:txBody>
          <a:bodyPr/>
          <a:lstStyle/>
          <a:p>
            <a:pPr algn="ctr">
              <a:buFontTx/>
              <a:buNone/>
            </a:pPr>
            <a:r>
              <a:rPr lang="en-US" altLang="zh-TW" sz="4500" b="1">
                <a:solidFill>
                  <a:schemeClr val="tx2"/>
                </a:solidFill>
              </a:rPr>
              <a:t> Experiment Results of SSSO</a:t>
            </a:r>
          </a:p>
          <a:p>
            <a:endParaRPr lang="en-US" altLang="zh-TW"/>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36DF67AB-0BDC-414A-B218-FB6F6D2FF092}" type="slidenum">
              <a:rPr lang="en-US" altLang="zh-TW"/>
              <a:pPr/>
              <a:t>50</a:t>
            </a:fld>
            <a:endParaRPr lang="en-US" altLang="zh-TW"/>
          </a:p>
        </p:txBody>
      </p:sp>
      <p:sp>
        <p:nvSpPr>
          <p:cNvPr id="35844" name="Rectangle 4"/>
          <p:cNvSpPr>
            <a:spLocks noGrp="1" noChangeArrowheads="1"/>
          </p:cNvSpPr>
          <p:nvPr>
            <p:ph type="title"/>
          </p:nvPr>
        </p:nvSpPr>
        <p:spPr>
          <a:xfrm>
            <a:off x="395288" y="549275"/>
            <a:ext cx="7543800" cy="838200"/>
          </a:xfrm>
          <a:noFill/>
          <a:ln/>
        </p:spPr>
        <p:txBody>
          <a:bodyPr anchor="b"/>
          <a:lstStyle/>
          <a:p>
            <a:r>
              <a:rPr lang="en-US" altLang="zh-TW"/>
              <a:t> The </a:t>
            </a:r>
            <a:r>
              <a:rPr lang="en-US" altLang="zh-TW" i="1"/>
              <a:t>TCE</a:t>
            </a:r>
            <a:r>
              <a:rPr lang="en-US" altLang="zh-TW" i="1" baseline="-25000"/>
              <a:t>0.01</a:t>
            </a:r>
            <a:r>
              <a:rPr lang="en-US" altLang="zh-TW"/>
              <a:t> Error Rate Curve of the SSSO Algorithm</a:t>
            </a:r>
          </a:p>
        </p:txBody>
      </p:sp>
      <p:pic>
        <p:nvPicPr>
          <p:cNvPr id="35845" name="Picture 5" descr="圖片1"/>
          <p:cNvPicPr>
            <a:picLocks noChangeAspect="1" noChangeArrowheads="1"/>
          </p:cNvPicPr>
          <p:nvPr/>
        </p:nvPicPr>
        <p:blipFill>
          <a:blip r:embed="rId3" cstate="print"/>
          <a:srcRect/>
          <a:stretch>
            <a:fillRect/>
          </a:stretch>
        </p:blipFill>
        <p:spPr bwMode="auto">
          <a:xfrm>
            <a:off x="242888" y="2073275"/>
            <a:ext cx="8229600" cy="4359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5"/>
          <p:cNvSpPr>
            <a:spLocks noGrp="1"/>
          </p:cNvSpPr>
          <p:nvPr>
            <p:ph type="sldNum" sz="quarter" idx="11"/>
          </p:nvPr>
        </p:nvSpPr>
        <p:spPr/>
        <p:txBody>
          <a:bodyPr/>
          <a:lstStyle/>
          <a:p>
            <a:fld id="{88EDC928-DB32-45FE-8C19-303553889F5A}" type="slidenum">
              <a:rPr lang="en-US" altLang="zh-TW"/>
              <a:pPr/>
              <a:t>51</a:t>
            </a:fld>
            <a:endParaRPr lang="en-US" altLang="zh-TW"/>
          </a:p>
        </p:txBody>
      </p:sp>
      <p:sp>
        <p:nvSpPr>
          <p:cNvPr id="65538" name="Rectangle 2"/>
          <p:cNvSpPr>
            <a:spLocks noGrp="1" noChangeArrowheads="1"/>
          </p:cNvSpPr>
          <p:nvPr>
            <p:ph type="title"/>
          </p:nvPr>
        </p:nvSpPr>
        <p:spPr>
          <a:xfrm>
            <a:off x="457200" y="434975"/>
            <a:ext cx="8229600" cy="739775"/>
          </a:xfrm>
        </p:spPr>
        <p:txBody>
          <a:bodyPr/>
          <a:lstStyle/>
          <a:p>
            <a:r>
              <a:rPr lang="en-US" altLang="zh-TW" sz="3300" i="1"/>
              <a:t>The TCE</a:t>
            </a:r>
            <a:r>
              <a:rPr lang="en-US" altLang="zh-TW" sz="3300" i="1" baseline="-25000"/>
              <a:t>0.01</a:t>
            </a:r>
            <a:r>
              <a:rPr lang="en-US" altLang="zh-TW" sz="3300"/>
              <a:t> Error Rate Curve of the SSSO Algorithm (cont.)</a:t>
            </a:r>
          </a:p>
        </p:txBody>
      </p:sp>
      <p:pic>
        <p:nvPicPr>
          <p:cNvPr id="65539" name="Picture 3" descr="圖片2"/>
          <p:cNvPicPr>
            <a:picLocks noGrp="1" noChangeAspect="1" noChangeArrowheads="1"/>
          </p:cNvPicPr>
          <p:nvPr>
            <p:ph sz="half" idx="2"/>
          </p:nvPr>
        </p:nvPicPr>
        <p:blipFill>
          <a:blip r:embed="rId3" cstate="print"/>
          <a:srcRect/>
          <a:stretch>
            <a:fillRect/>
          </a:stretch>
        </p:blipFill>
        <p:spPr>
          <a:xfrm>
            <a:off x="457200" y="1947863"/>
            <a:ext cx="7620000" cy="4143375"/>
          </a:xfrm>
          <a:noFill/>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F4460E3E-BC53-4C02-8BE1-FFB0313BDCDB}" type="slidenum">
              <a:rPr lang="en-US" altLang="zh-TW"/>
              <a:pPr/>
              <a:t>52</a:t>
            </a:fld>
            <a:endParaRPr lang="en-US" altLang="zh-TW"/>
          </a:p>
        </p:txBody>
      </p:sp>
      <p:sp>
        <p:nvSpPr>
          <p:cNvPr id="67586" name="Rectangle 2"/>
          <p:cNvSpPr>
            <a:spLocks noGrp="1" noChangeArrowheads="1"/>
          </p:cNvSpPr>
          <p:nvPr>
            <p:ph type="title"/>
          </p:nvPr>
        </p:nvSpPr>
        <p:spPr>
          <a:xfrm>
            <a:off x="457200" y="274638"/>
            <a:ext cx="8229600" cy="766762"/>
          </a:xfrm>
        </p:spPr>
        <p:txBody>
          <a:bodyPr/>
          <a:lstStyle/>
          <a:p>
            <a:r>
              <a:rPr lang="en-US" altLang="zh-TW" sz="3300" i="1"/>
              <a:t>The TCE</a:t>
            </a:r>
            <a:r>
              <a:rPr lang="en-US" altLang="zh-TW" sz="3300" i="1" baseline="-25000"/>
              <a:t>0.01</a:t>
            </a:r>
            <a:r>
              <a:rPr lang="en-US" altLang="zh-TW" sz="3300"/>
              <a:t> Error Rate Curve of the SSSO Algorithm (cont.)</a:t>
            </a:r>
          </a:p>
        </p:txBody>
      </p:sp>
      <p:pic>
        <p:nvPicPr>
          <p:cNvPr id="67587" name="Picture 3" descr="圖片3"/>
          <p:cNvPicPr>
            <a:picLocks noGrp="1" noChangeAspect="1" noChangeArrowheads="1"/>
          </p:cNvPicPr>
          <p:nvPr>
            <p:ph idx="1"/>
          </p:nvPr>
        </p:nvPicPr>
        <p:blipFill>
          <a:blip r:embed="rId3" cstate="print"/>
          <a:srcRect/>
          <a:stretch>
            <a:fillRect/>
          </a:stretch>
        </p:blipFill>
        <p:spPr>
          <a:xfrm>
            <a:off x="457200" y="1624013"/>
            <a:ext cx="8229600" cy="4478337"/>
          </a:xfrm>
          <a:noFill/>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5"/>
          <p:cNvSpPr>
            <a:spLocks noGrp="1"/>
          </p:cNvSpPr>
          <p:nvPr>
            <p:ph type="sldNum" sz="quarter" idx="11"/>
          </p:nvPr>
        </p:nvSpPr>
        <p:spPr/>
        <p:txBody>
          <a:bodyPr/>
          <a:lstStyle/>
          <a:p>
            <a:fld id="{BBDA1797-0A79-4498-A47C-A6E4A2ACE262}" type="slidenum">
              <a:rPr lang="en-US" altLang="zh-TW"/>
              <a:pPr/>
              <a:t>53</a:t>
            </a:fld>
            <a:endParaRPr lang="en-US" altLang="zh-TW"/>
          </a:p>
        </p:txBody>
      </p:sp>
      <p:sp>
        <p:nvSpPr>
          <p:cNvPr id="69634" name="Rectangle 2"/>
          <p:cNvSpPr>
            <a:spLocks noGrp="1" noChangeArrowheads="1"/>
          </p:cNvSpPr>
          <p:nvPr>
            <p:ph type="title"/>
          </p:nvPr>
        </p:nvSpPr>
        <p:spPr>
          <a:xfrm>
            <a:off x="304800" y="457200"/>
            <a:ext cx="7543800" cy="685800"/>
          </a:xfrm>
        </p:spPr>
        <p:txBody>
          <a:bodyPr/>
          <a:lstStyle/>
          <a:p>
            <a:r>
              <a:rPr lang="en-US" altLang="zh-TW" sz="3000"/>
              <a:t>Ratio of the Computation Time of the SSSO-Naive Algorithm to that of the SSSO Algorithm</a:t>
            </a:r>
            <a:endParaRPr lang="en-US" altLang="zh-TW"/>
          </a:p>
        </p:txBody>
      </p:sp>
      <p:pic>
        <p:nvPicPr>
          <p:cNvPr id="69635" name="Picture 3" descr="Fig7"/>
          <p:cNvPicPr>
            <a:picLocks noGrp="1" noChangeAspect="1" noChangeArrowheads="1"/>
          </p:cNvPicPr>
          <p:nvPr>
            <p:ph sz="half" idx="2"/>
          </p:nvPr>
        </p:nvPicPr>
        <p:blipFill>
          <a:blip r:embed="rId3" cstate="print"/>
          <a:srcRect/>
          <a:stretch>
            <a:fillRect/>
          </a:stretch>
        </p:blipFill>
        <p:spPr>
          <a:xfrm>
            <a:off x="304800" y="1905000"/>
            <a:ext cx="8001000" cy="4283075"/>
          </a:xfrm>
          <a:noFill/>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5"/>
          <p:cNvSpPr>
            <a:spLocks noGrp="1"/>
          </p:cNvSpPr>
          <p:nvPr>
            <p:ph type="sldNum" sz="quarter" idx="11"/>
          </p:nvPr>
        </p:nvSpPr>
        <p:spPr/>
        <p:txBody>
          <a:bodyPr/>
          <a:lstStyle/>
          <a:p>
            <a:fld id="{416BA014-7BDE-447E-9B7E-8FDA73CF32CC}" type="slidenum">
              <a:rPr lang="en-US" altLang="zh-TW"/>
              <a:pPr/>
              <a:t>54</a:t>
            </a:fld>
            <a:endParaRPr lang="en-US" altLang="zh-TW"/>
          </a:p>
        </p:txBody>
      </p:sp>
      <p:sp>
        <p:nvSpPr>
          <p:cNvPr id="71682" name="Rectangle 2"/>
          <p:cNvSpPr>
            <a:spLocks noGrp="1" noChangeArrowheads="1"/>
          </p:cNvSpPr>
          <p:nvPr>
            <p:ph type="title"/>
          </p:nvPr>
        </p:nvSpPr>
        <p:spPr>
          <a:xfrm>
            <a:off x="457200" y="609600"/>
            <a:ext cx="7543800" cy="838200"/>
          </a:xfrm>
        </p:spPr>
        <p:txBody>
          <a:bodyPr/>
          <a:lstStyle/>
          <a:p>
            <a:r>
              <a:rPr lang="en-US" altLang="zh-TW" sz="3000"/>
              <a:t>Ratio of the Computation Time of the SSSO-Naive Algorithm to that of the SSSO Algorithm</a:t>
            </a:r>
            <a:endParaRPr lang="en-US" altLang="zh-TW"/>
          </a:p>
        </p:txBody>
      </p:sp>
      <p:pic>
        <p:nvPicPr>
          <p:cNvPr id="71683" name="Picture 3" descr="Fig8"/>
          <p:cNvPicPr>
            <a:picLocks noGrp="1" noChangeAspect="1" noChangeArrowheads="1"/>
          </p:cNvPicPr>
          <p:nvPr>
            <p:ph sz="half" idx="2"/>
          </p:nvPr>
        </p:nvPicPr>
        <p:blipFill>
          <a:blip r:embed="rId3" cstate="print"/>
          <a:srcRect/>
          <a:stretch>
            <a:fillRect/>
          </a:stretch>
        </p:blipFill>
        <p:spPr>
          <a:xfrm>
            <a:off x="0" y="1981200"/>
            <a:ext cx="8305800" cy="4443413"/>
          </a:xfrm>
          <a:noFill/>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fld id="{E3D85BF4-3427-439F-9944-1C1F37B94BD7}" type="slidenum">
              <a:rPr lang="en-US" altLang="zh-TW"/>
              <a:pPr/>
              <a:t>55</a:t>
            </a:fld>
            <a:endParaRPr lang="en-US" altLang="zh-TW"/>
          </a:p>
        </p:txBody>
      </p:sp>
      <p:sp>
        <p:nvSpPr>
          <p:cNvPr id="73730" name="Rectangle 2"/>
          <p:cNvSpPr>
            <a:spLocks noGrp="1" noChangeArrowheads="1"/>
          </p:cNvSpPr>
          <p:nvPr>
            <p:ph type="title" idx="4294967295"/>
          </p:nvPr>
        </p:nvSpPr>
        <p:spPr>
          <a:xfrm>
            <a:off x="539750" y="274638"/>
            <a:ext cx="7648575" cy="766762"/>
          </a:xfrm>
        </p:spPr>
        <p:txBody>
          <a:bodyPr/>
          <a:lstStyle/>
          <a:p>
            <a:r>
              <a:rPr lang="en-US" altLang="zh-TW" sz="3300" i="1"/>
              <a:t>The TCE</a:t>
            </a:r>
            <a:r>
              <a:rPr lang="en-US" altLang="zh-TW" sz="3300" i="1" baseline="-25000"/>
              <a:t>0.001</a:t>
            </a:r>
            <a:r>
              <a:rPr lang="en-US" altLang="zh-TW" sz="3300"/>
              <a:t> Error Rate Curve</a:t>
            </a:r>
            <a:endParaRPr lang="en-US" altLang="zh-TW" sz="4000"/>
          </a:p>
        </p:txBody>
      </p:sp>
      <p:pic>
        <p:nvPicPr>
          <p:cNvPr id="73731" name="Picture 3" descr="圖片6"/>
          <p:cNvPicPr>
            <a:picLocks noGrp="1" noChangeAspect="1" noChangeArrowheads="1"/>
          </p:cNvPicPr>
          <p:nvPr>
            <p:ph/>
          </p:nvPr>
        </p:nvPicPr>
        <p:blipFill>
          <a:blip r:embed="rId3" cstate="print"/>
          <a:srcRect/>
          <a:stretch>
            <a:fillRect/>
          </a:stretch>
        </p:blipFill>
        <p:spPr>
          <a:xfrm>
            <a:off x="228600" y="1676400"/>
            <a:ext cx="8229600" cy="4370388"/>
          </a:xfrm>
          <a:noFill/>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fld id="{3E3FD416-0B66-4048-B734-B0163112B141}" type="slidenum">
              <a:rPr lang="en-US" altLang="zh-TW"/>
              <a:pPr/>
              <a:t>56</a:t>
            </a:fld>
            <a:endParaRPr lang="en-US" altLang="zh-TW"/>
          </a:p>
        </p:txBody>
      </p:sp>
      <p:sp>
        <p:nvSpPr>
          <p:cNvPr id="75778" name="Rectangle 2"/>
          <p:cNvSpPr>
            <a:spLocks noGrp="1" noChangeArrowheads="1"/>
          </p:cNvSpPr>
          <p:nvPr>
            <p:ph type="title" idx="4294967295"/>
          </p:nvPr>
        </p:nvSpPr>
        <p:spPr>
          <a:xfrm>
            <a:off x="0" y="122238"/>
            <a:ext cx="7543800" cy="715962"/>
          </a:xfrm>
        </p:spPr>
        <p:txBody>
          <a:bodyPr/>
          <a:lstStyle/>
          <a:p>
            <a:r>
              <a:rPr lang="en-US" altLang="zh-TW" sz="3000"/>
              <a:t>The Computation Time of the SSSO Algorithm</a:t>
            </a:r>
            <a:endParaRPr lang="en-US" altLang="zh-TW" sz="4000"/>
          </a:p>
        </p:txBody>
      </p:sp>
      <p:pic>
        <p:nvPicPr>
          <p:cNvPr id="75779" name="Picture 3" descr="圖片7"/>
          <p:cNvPicPr>
            <a:picLocks noGrp="1" noChangeAspect="1" noChangeArrowheads="1"/>
          </p:cNvPicPr>
          <p:nvPr>
            <p:ph/>
          </p:nvPr>
        </p:nvPicPr>
        <p:blipFill>
          <a:blip r:embed="rId3" cstate="print"/>
          <a:srcRect/>
          <a:stretch>
            <a:fillRect/>
          </a:stretch>
        </p:blipFill>
        <p:spPr>
          <a:xfrm>
            <a:off x="228600" y="1752600"/>
            <a:ext cx="8229600" cy="4375150"/>
          </a:xfrm>
          <a:noFill/>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4"/>
          <p:cNvSpPr>
            <a:spLocks noGrp="1"/>
          </p:cNvSpPr>
          <p:nvPr>
            <p:ph type="sldNum" sz="quarter" idx="11"/>
          </p:nvPr>
        </p:nvSpPr>
        <p:spPr/>
        <p:txBody>
          <a:bodyPr/>
          <a:lstStyle/>
          <a:p>
            <a:fld id="{CA2795DA-214D-49F1-964D-76AA99E69674}" type="slidenum">
              <a:rPr lang="en-US" altLang="zh-TW"/>
              <a:pPr/>
              <a:t>57</a:t>
            </a:fld>
            <a:endParaRPr lang="en-US" altLang="zh-TW"/>
          </a:p>
        </p:txBody>
      </p:sp>
      <p:sp>
        <p:nvSpPr>
          <p:cNvPr id="77826" name="Rectangle 2"/>
          <p:cNvSpPr>
            <a:spLocks noGrp="1" noChangeArrowheads="1"/>
          </p:cNvSpPr>
          <p:nvPr>
            <p:ph type="title"/>
          </p:nvPr>
        </p:nvSpPr>
        <p:spPr/>
        <p:txBody>
          <a:bodyPr/>
          <a:lstStyle/>
          <a:p>
            <a:r>
              <a:rPr lang="en-US" altLang="zh-TW"/>
              <a:t>Discussion  </a:t>
            </a:r>
            <a:endParaRPr lang="en-US" altLang="zh-TW">
              <a:solidFill>
                <a:srgbClr val="FF0000"/>
              </a:solidFill>
            </a:endParaRPr>
          </a:p>
        </p:txBody>
      </p:sp>
      <p:sp>
        <p:nvSpPr>
          <p:cNvPr id="77827" name="Rectangle 3"/>
          <p:cNvSpPr>
            <a:spLocks noGrp="1" noChangeArrowheads="1"/>
          </p:cNvSpPr>
          <p:nvPr>
            <p:ph type="body" idx="1"/>
          </p:nvPr>
        </p:nvSpPr>
        <p:spPr/>
        <p:txBody>
          <a:bodyPr/>
          <a:lstStyle/>
          <a:p>
            <a:r>
              <a:rPr lang="en-US" altLang="zh-TW"/>
              <a:t>The accuracy of TCE depends primarily on the value </a:t>
            </a:r>
            <a:r>
              <a:rPr lang="en-US" altLang="zh-TW" i="1"/>
              <a:t>m. </a:t>
            </a:r>
          </a:p>
          <a:p>
            <a:endParaRPr lang="en-US" altLang="zh-TW"/>
          </a:p>
          <a:p>
            <a:r>
              <a:rPr lang="en-US" altLang="zh-TW"/>
              <a:t>Our algorithm takes less than 5 seconds to compute TCE with 99.95% accuracy.</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3634740" y="2377440"/>
            <a:ext cx="5189220" cy="2171700"/>
          </a:xfrm>
        </p:spPr>
        <p:txBody>
          <a:bodyPr/>
          <a:lstStyle/>
          <a:p>
            <a:r>
              <a:rPr lang="en-US" altLang="zh-TW" sz="4000" b="1" dirty="0" smtClean="0"/>
              <a:t>Real-time Derivative Valuation Service</a:t>
            </a:r>
          </a:p>
        </p:txBody>
      </p:sp>
      <p:sp>
        <p:nvSpPr>
          <p:cNvPr id="4" name="投影片編號版面配置區 3"/>
          <p:cNvSpPr>
            <a:spLocks noGrp="1"/>
          </p:cNvSpPr>
          <p:nvPr>
            <p:ph type="sldNum" sz="quarter" idx="4294967295"/>
          </p:nvPr>
        </p:nvSpPr>
        <p:spPr>
          <a:xfrm>
            <a:off x="8280400" y="6245225"/>
            <a:ext cx="863600" cy="476250"/>
          </a:xfrm>
        </p:spPr>
        <p:txBody>
          <a:bodyPr/>
          <a:lstStyle/>
          <a:p>
            <a:fld id="{823D02ED-3142-49AC-9DCB-7D51C238A0B8}" type="slidenum">
              <a:rPr lang="en-US" altLang="zh-TW" smtClean="0"/>
              <a:pPr/>
              <a:t>58</a:t>
            </a:fld>
            <a:endParaRPr lang="en-US" altLang="zh-TW"/>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lvl="1" algn="l"/>
            <a:r>
              <a:rPr lang="en-US" altLang="zh-TW" dirty="0" smtClean="0"/>
              <a:t>Valuation of Convertible Bonds</a:t>
            </a:r>
          </a:p>
        </p:txBody>
      </p:sp>
      <p:sp>
        <p:nvSpPr>
          <p:cNvPr id="3" name="內容版面配置區 2"/>
          <p:cNvSpPr>
            <a:spLocks noGrp="1"/>
          </p:cNvSpPr>
          <p:nvPr>
            <p:ph type="body" idx="1"/>
          </p:nvPr>
        </p:nvSpPr>
        <p:spPr/>
        <p:txBody>
          <a:bodyPr/>
          <a:lstStyle/>
          <a:p>
            <a:r>
              <a:rPr lang="en-US" altLang="zh-TW" sz="2400" dirty="0" smtClean="0"/>
              <a:t>Real-time Derivative Valuation Service</a:t>
            </a:r>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59</a:t>
            </a:fld>
            <a:endParaRPr lang="en-US" altLang="zh-TW"/>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79512" y="274638"/>
            <a:ext cx="8712968" cy="1143000"/>
          </a:xfrm>
        </p:spPr>
        <p:txBody>
          <a:bodyPr>
            <a:noAutofit/>
          </a:bodyPr>
          <a:lstStyle/>
          <a:p>
            <a:r>
              <a:rPr lang="en-US" altLang="zh-TW" sz="3600" dirty="0" smtClean="0"/>
              <a:t>Pricing Convertible Bonds</a:t>
            </a:r>
          </a:p>
        </p:txBody>
      </p:sp>
      <p:sp>
        <p:nvSpPr>
          <p:cNvPr id="4" name="內容版面配置區 3"/>
          <p:cNvSpPr>
            <a:spLocks noGrp="1"/>
          </p:cNvSpPr>
          <p:nvPr>
            <p:ph idx="1"/>
          </p:nvPr>
        </p:nvSpPr>
        <p:spPr>
          <a:xfrm>
            <a:off x="435685" y="1280388"/>
            <a:ext cx="8229600" cy="4896544"/>
          </a:xfrm>
        </p:spPr>
        <p:txBody>
          <a:bodyPr>
            <a:normAutofit fontScale="85000" lnSpcReduction="10000"/>
          </a:bodyPr>
          <a:lstStyle/>
          <a:p>
            <a:pPr>
              <a:spcBef>
                <a:spcPts val="300"/>
              </a:spcBef>
            </a:pPr>
            <a:r>
              <a:rPr lang="en-US" altLang="zh-TW" dirty="0" smtClean="0"/>
              <a:t>The adoption of international </a:t>
            </a:r>
            <a:r>
              <a:rPr lang="en-US" altLang="zh-TW" b="1" dirty="0" smtClean="0">
                <a:solidFill>
                  <a:srgbClr val="FF0000"/>
                </a:solidFill>
                <a:effectLst>
                  <a:outerShdw blurRad="38100" dist="38100" dir="2700000" algn="tl">
                    <a:srgbClr val="000000">
                      <a:alpha val="43137"/>
                    </a:srgbClr>
                  </a:outerShdw>
                </a:effectLst>
              </a:rPr>
              <a:t>financial reporting </a:t>
            </a:r>
            <a:r>
              <a:rPr lang="en-US" altLang="zh-TW" dirty="0" smtClean="0"/>
              <a:t>standard (IFRS)</a:t>
            </a:r>
          </a:p>
          <a:p>
            <a:pPr lvl="1">
              <a:spcBef>
                <a:spcPts val="300"/>
              </a:spcBef>
            </a:pPr>
            <a:r>
              <a:rPr lang="en-US" altLang="zh-TW" dirty="0" smtClean="0"/>
              <a:t>Banks and Financial Firms </a:t>
            </a:r>
          </a:p>
          <a:p>
            <a:pPr lvl="1">
              <a:spcBef>
                <a:spcPts val="300"/>
              </a:spcBef>
            </a:pPr>
            <a:r>
              <a:rPr lang="en-US" altLang="zh-TW" dirty="0" smtClean="0"/>
              <a:t>Fair value</a:t>
            </a:r>
          </a:p>
          <a:p>
            <a:pPr lvl="2">
              <a:spcBef>
                <a:spcPts val="300"/>
              </a:spcBef>
            </a:pPr>
            <a:r>
              <a:rPr lang="en-US" altLang="zh-TW" i="1" dirty="0" smtClean="0"/>
              <a:t>The price that would be received to sell an asset or paid to transfer a liability in an orderly transaction between market participants at the measurement date</a:t>
            </a:r>
          </a:p>
          <a:p>
            <a:pPr>
              <a:spcBef>
                <a:spcPts val="300"/>
              </a:spcBef>
            </a:pPr>
            <a:r>
              <a:rPr lang="en-US" altLang="zh-TW" dirty="0" smtClean="0"/>
              <a:t>Modeling interest rate and the underlying asset</a:t>
            </a:r>
          </a:p>
          <a:p>
            <a:pPr>
              <a:spcBef>
                <a:spcPts val="300"/>
              </a:spcBef>
            </a:pPr>
            <a:r>
              <a:rPr lang="en-US" altLang="zh-TW" dirty="0" smtClean="0"/>
              <a:t>Risk associated with convertible bonds</a:t>
            </a:r>
          </a:p>
          <a:p>
            <a:pPr lvl="1">
              <a:spcBef>
                <a:spcPts val="300"/>
              </a:spcBef>
            </a:pPr>
            <a:r>
              <a:rPr lang="en-US" altLang="zh-TW" dirty="0" smtClean="0"/>
              <a:t>Credit risk</a:t>
            </a:r>
          </a:p>
          <a:p>
            <a:pPr lvl="1">
              <a:spcBef>
                <a:spcPts val="300"/>
              </a:spcBef>
            </a:pPr>
            <a:r>
              <a:rPr lang="en-US" altLang="zh-TW" dirty="0" smtClean="0"/>
              <a:t>Market risk</a:t>
            </a:r>
          </a:p>
          <a:p>
            <a:pPr lvl="1">
              <a:spcBef>
                <a:spcPts val="300"/>
              </a:spcBef>
            </a:pPr>
            <a:r>
              <a:rPr lang="en-US" altLang="zh-TW" dirty="0" smtClean="0"/>
              <a:t>Liquidity risk</a:t>
            </a:r>
          </a:p>
          <a:p>
            <a:pPr lvl="1">
              <a:spcBef>
                <a:spcPts val="300"/>
              </a:spcBef>
            </a:pPr>
            <a:r>
              <a:rPr lang="en-US" altLang="zh-TW" dirty="0" smtClean="0"/>
              <a:t>Optionalities: convert, call, put</a:t>
            </a:r>
          </a:p>
          <a:p>
            <a:pPr>
              <a:spcBef>
                <a:spcPts val="300"/>
              </a:spcBef>
            </a:pPr>
            <a:endParaRPr lang="en-US" altLang="zh-TW" dirty="0" smtClean="0"/>
          </a:p>
        </p:txBody>
      </p:sp>
      <p:sp>
        <p:nvSpPr>
          <p:cNvPr id="3" name="投影片編號版面配置區 2"/>
          <p:cNvSpPr>
            <a:spLocks noGrp="1"/>
          </p:cNvSpPr>
          <p:nvPr>
            <p:ph type="sldNum" sz="quarter" idx="4294967295"/>
          </p:nvPr>
        </p:nvSpPr>
        <p:spPr>
          <a:xfrm>
            <a:off x="8676456" y="6245225"/>
            <a:ext cx="360040" cy="476250"/>
          </a:xfrm>
          <a:prstGeom prst="rect">
            <a:avLst/>
          </a:prstGeom>
        </p:spPr>
        <p:txBody>
          <a:bodyPr/>
          <a:lstStyle/>
          <a:p>
            <a:fld id="{A476F4D1-08CC-48E5-8925-49DD4C3AB56A}" type="slidenum">
              <a:rPr lang="zh-TW" altLang="en-US" sz="1200" smtClean="0"/>
              <a:pPr/>
              <a:t>60</a:t>
            </a:fld>
            <a:endParaRPr lang="zh-TW" altLang="en-US" sz="1200"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47429" y="242364"/>
            <a:ext cx="8525435" cy="1143000"/>
          </a:xfrm>
        </p:spPr>
        <p:txBody>
          <a:bodyPr>
            <a:noAutofit/>
          </a:bodyPr>
          <a:lstStyle/>
          <a:p>
            <a:r>
              <a:rPr lang="en-US" altLang="zh-TW" sz="3600" b="1" dirty="0" smtClean="0"/>
              <a:t>Real-time derivative valuation service</a:t>
            </a:r>
            <a:r>
              <a:rPr lang="en-US" altLang="zh-TW" sz="3600" dirty="0" smtClean="0"/>
              <a:t/>
            </a:r>
            <a:br>
              <a:rPr lang="en-US" altLang="zh-TW" sz="3600" dirty="0" smtClean="0"/>
            </a:br>
            <a:r>
              <a:rPr lang="en-US" altLang="zh-TW" sz="3600" dirty="0" smtClean="0"/>
              <a:t>- User interface (UI) </a:t>
            </a:r>
            <a:endParaRPr lang="zh-TW" altLang="en-US" sz="3600" dirty="0"/>
          </a:p>
        </p:txBody>
      </p:sp>
      <p:sp>
        <p:nvSpPr>
          <p:cNvPr id="3" name="投影片編號版面配置區 2"/>
          <p:cNvSpPr>
            <a:spLocks noGrp="1"/>
          </p:cNvSpPr>
          <p:nvPr>
            <p:ph type="sldNum" sz="quarter" idx="4294967295"/>
          </p:nvPr>
        </p:nvSpPr>
        <p:spPr>
          <a:xfrm>
            <a:off x="8670664" y="6291805"/>
            <a:ext cx="473336" cy="365760"/>
          </a:xfrm>
          <a:prstGeom prst="rect">
            <a:avLst/>
          </a:prstGeom>
        </p:spPr>
        <p:txBody>
          <a:bodyPr/>
          <a:lstStyle/>
          <a:p>
            <a:fld id="{A476F4D1-08CC-48E5-8925-49DD4C3AB56A}" type="slidenum">
              <a:rPr lang="zh-TW" altLang="en-US" sz="1400" smtClean="0"/>
              <a:pPr/>
              <a:t>61</a:t>
            </a:fld>
            <a:endParaRPr lang="zh-TW" altLang="en-US" sz="1400"/>
          </a:p>
        </p:txBody>
      </p:sp>
      <p:graphicFrame>
        <p:nvGraphicFramePr>
          <p:cNvPr id="5" name="表格 4"/>
          <p:cNvGraphicFramePr>
            <a:graphicFrameLocks noGrp="1"/>
          </p:cNvGraphicFramePr>
          <p:nvPr>
            <p:extLst>
              <p:ext uri="{D42A27DB-BD31-4B8C-83A1-F6EECF244321}">
                <p14:modId xmlns="" xmlns:p14="http://schemas.microsoft.com/office/powerpoint/2010/main" val="2294864526"/>
              </p:ext>
            </p:extLst>
          </p:nvPr>
        </p:nvGraphicFramePr>
        <p:xfrm>
          <a:off x="533400" y="1412776"/>
          <a:ext cx="4672013" cy="4785150"/>
        </p:xfrm>
        <a:graphic>
          <a:graphicData uri="http://schemas.openxmlformats.org/drawingml/2006/table">
            <a:tbl>
              <a:tblPr/>
              <a:tblGrid>
                <a:gridCol w="2217872"/>
                <a:gridCol w="2454141"/>
              </a:tblGrid>
              <a:tr h="380895">
                <a:tc gridSpan="2">
                  <a:txBody>
                    <a:bodyPr/>
                    <a:lstStyle/>
                    <a:p>
                      <a:pPr algn="ctr">
                        <a:spcAft>
                          <a:spcPts val="0"/>
                        </a:spcAft>
                      </a:pPr>
                      <a:r>
                        <a:rPr lang="en-US" altLang="zh-TW" sz="1000" kern="100" smtClean="0">
                          <a:solidFill>
                            <a:srgbClr val="000000"/>
                          </a:solidFill>
                          <a:latin typeface="+mj-lt"/>
                          <a:ea typeface="新細明體"/>
                          <a:cs typeface="Times New Roman"/>
                        </a:rPr>
                        <a:t>Derivative Profile</a:t>
                      </a:r>
                      <a:endParaRPr lang="zh-TW" sz="1000" kern="100" dirty="0">
                        <a:solidFill>
                          <a:srgbClr val="000000"/>
                        </a:solidFill>
                        <a:latin typeface="+mj-lt"/>
                        <a:ea typeface="新細明體"/>
                        <a:cs typeface="Times New Roman"/>
                      </a:endParaRPr>
                    </a:p>
                  </a:txBody>
                  <a:tcPr marL="59694" marR="59694"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spcAft>
                          <a:spcPts val="0"/>
                        </a:spcAft>
                      </a:pPr>
                      <a:endParaRPr lang="zh-TW" sz="1000" kern="100" dirty="0">
                        <a:solidFill>
                          <a:srgbClr val="000000"/>
                        </a:solidFill>
                        <a:latin typeface="+mj-lt"/>
                        <a:ea typeface="新細明體"/>
                        <a:cs typeface="Times New Roman"/>
                      </a:endParaRPr>
                    </a:p>
                  </a:txBody>
                  <a:tcPr marL="59694" marR="59694"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0895">
                <a:tc>
                  <a:txBody>
                    <a:bodyPr/>
                    <a:lstStyle/>
                    <a:p>
                      <a:pPr algn="ctr">
                        <a:spcAft>
                          <a:spcPts val="0"/>
                        </a:spcAft>
                      </a:pPr>
                      <a:r>
                        <a:rPr lang="en-US" sz="1100" kern="100" dirty="0">
                          <a:solidFill>
                            <a:srgbClr val="000000"/>
                          </a:solidFill>
                          <a:latin typeface="+mj-lt"/>
                          <a:ea typeface="新細明體"/>
                          <a:cs typeface="Times New Roman"/>
                        </a:rPr>
                        <a:t>Category</a:t>
                      </a:r>
                      <a:endParaRPr lang="zh-TW" sz="1000" kern="100" dirty="0">
                        <a:solidFill>
                          <a:srgbClr val="000000"/>
                        </a:solidFill>
                        <a:latin typeface="+mj-lt"/>
                        <a:ea typeface="新細明體"/>
                        <a:cs typeface="Times New Roman"/>
                      </a:endParaRPr>
                    </a:p>
                  </a:txBody>
                  <a:tcPr marL="59694" marR="59694"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100" kern="100" dirty="0" smtClean="0">
                          <a:solidFill>
                            <a:srgbClr val="000000"/>
                          </a:solidFill>
                          <a:latin typeface="+mj-lt"/>
                          <a:ea typeface="新細明體"/>
                          <a:cs typeface="Times New Roman"/>
                        </a:rPr>
                        <a:t>Derivative </a:t>
                      </a:r>
                      <a:r>
                        <a:rPr lang="en-US" sz="1100" kern="100" dirty="0" smtClean="0">
                          <a:solidFill>
                            <a:srgbClr val="000000"/>
                          </a:solidFill>
                          <a:latin typeface="+mj-lt"/>
                          <a:ea typeface="新細明體"/>
                          <a:cs typeface="Times New Roman"/>
                        </a:rPr>
                        <a:t>Parameters</a:t>
                      </a:r>
                      <a:endParaRPr lang="zh-TW" sz="1000" kern="100" dirty="0">
                        <a:solidFill>
                          <a:srgbClr val="000000"/>
                        </a:solidFill>
                        <a:latin typeface="+mj-lt"/>
                        <a:ea typeface="新細明體"/>
                        <a:cs typeface="Times New Roman"/>
                      </a:endParaRPr>
                    </a:p>
                  </a:txBody>
                  <a:tcPr marL="59694" marR="59694"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7618">
                <a:tc>
                  <a:txBody>
                    <a:bodyPr/>
                    <a:lstStyle/>
                    <a:p>
                      <a:pPr>
                        <a:spcAft>
                          <a:spcPts val="0"/>
                        </a:spcAft>
                      </a:pPr>
                      <a:r>
                        <a:rPr lang="en-US" sz="1100" kern="100" dirty="0">
                          <a:solidFill>
                            <a:srgbClr val="000000"/>
                          </a:solidFill>
                          <a:latin typeface="+mj-lt"/>
                          <a:ea typeface="新細明體"/>
                          <a:cs typeface="Times New Roman"/>
                        </a:rPr>
                        <a:t>Derivative Type</a:t>
                      </a:r>
                      <a:endParaRPr lang="zh-TW" sz="1000" kern="100" dirty="0">
                        <a:solidFill>
                          <a:srgbClr val="000000"/>
                        </a:solidFill>
                        <a:latin typeface="+mj-lt"/>
                        <a:ea typeface="新細明體"/>
                        <a:cs typeface="Times New Roman"/>
                      </a:endParaRPr>
                    </a:p>
                  </a:txBody>
                  <a:tcPr marL="59694" marR="59694"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marL="342900" lvl="0" indent="-342900">
                        <a:spcAft>
                          <a:spcPts val="0"/>
                        </a:spcAft>
                        <a:buFont typeface="+mj-lt"/>
                        <a:buAutoNum type="arabicPeriod"/>
                      </a:pPr>
                      <a:r>
                        <a:rPr lang="en-US" sz="1100" kern="100" dirty="0" smtClean="0">
                          <a:solidFill>
                            <a:srgbClr val="000000"/>
                          </a:solidFill>
                          <a:latin typeface="+mj-lt"/>
                          <a:ea typeface="新細明體"/>
                          <a:cs typeface="Times New Roman"/>
                        </a:rPr>
                        <a:t>Derivative </a:t>
                      </a:r>
                      <a:r>
                        <a:rPr lang="en-US" sz="1100" kern="100" dirty="0">
                          <a:solidFill>
                            <a:srgbClr val="000000"/>
                          </a:solidFill>
                          <a:latin typeface="+mj-lt"/>
                          <a:ea typeface="新細明體"/>
                          <a:cs typeface="Times New Roman"/>
                        </a:rPr>
                        <a:t>type</a:t>
                      </a:r>
                      <a:endParaRPr lang="zh-TW" sz="1000" kern="100" dirty="0">
                        <a:solidFill>
                          <a:srgbClr val="000000"/>
                        </a:solidFill>
                        <a:latin typeface="+mj-lt"/>
                        <a:ea typeface="新細明體"/>
                        <a:cs typeface="Times New Roman"/>
                      </a:endParaRPr>
                    </a:p>
                  </a:txBody>
                  <a:tcPr marL="59694" marR="59694" marT="0" marB="0">
                    <a:lnL>
                      <a:noFill/>
                    </a:lnL>
                    <a:lnR>
                      <a:noFill/>
                    </a:lnR>
                    <a:lnT w="12700" cap="flat" cmpd="sng" algn="ctr">
                      <a:solidFill>
                        <a:srgbClr val="000000"/>
                      </a:solidFill>
                      <a:prstDash val="solid"/>
                      <a:round/>
                      <a:headEnd type="none" w="med" len="med"/>
                      <a:tailEnd type="none" w="med" len="med"/>
                    </a:lnT>
                    <a:lnB>
                      <a:noFill/>
                    </a:lnB>
                  </a:tcPr>
                </a:tc>
              </a:tr>
              <a:tr h="167618">
                <a:tc>
                  <a:txBody>
                    <a:bodyPr/>
                    <a:lstStyle/>
                    <a:p>
                      <a:pPr>
                        <a:spcAft>
                          <a:spcPts val="0"/>
                        </a:spcAft>
                      </a:pPr>
                      <a:endParaRPr lang="en-US" sz="1100" kern="100" dirty="0">
                        <a:solidFill>
                          <a:srgbClr val="000000"/>
                        </a:solidFill>
                        <a:latin typeface="+mj-lt"/>
                        <a:ea typeface="新細明體"/>
                        <a:cs typeface="Times New Roman"/>
                      </a:endParaRPr>
                    </a:p>
                  </a:txBody>
                  <a:tcPr marL="59694" marR="59694" marT="0" marB="0">
                    <a:lnL>
                      <a:noFill/>
                    </a:lnL>
                    <a:lnR>
                      <a:noFill/>
                    </a:lnR>
                    <a:lnT>
                      <a:noFill/>
                    </a:lnT>
                    <a:lnB>
                      <a:noFill/>
                    </a:lnB>
                  </a:tcPr>
                </a:tc>
                <a:tc>
                  <a:txBody>
                    <a:bodyPr/>
                    <a:lstStyle/>
                    <a:p>
                      <a:pPr>
                        <a:spcAft>
                          <a:spcPts val="0"/>
                        </a:spcAft>
                      </a:pPr>
                      <a:endParaRPr lang="en-US" sz="1100" kern="100" dirty="0">
                        <a:solidFill>
                          <a:srgbClr val="000000"/>
                        </a:solidFill>
                        <a:latin typeface="+mj-lt"/>
                        <a:ea typeface="新細明體"/>
                        <a:cs typeface="Times New Roman"/>
                      </a:endParaRPr>
                    </a:p>
                  </a:txBody>
                  <a:tcPr marL="59694" marR="59694" marT="0" marB="0">
                    <a:lnL>
                      <a:noFill/>
                    </a:lnL>
                    <a:lnR>
                      <a:noFill/>
                    </a:lnR>
                    <a:lnT>
                      <a:noFill/>
                    </a:lnT>
                    <a:lnB>
                      <a:noFill/>
                    </a:lnB>
                  </a:tcPr>
                </a:tc>
              </a:tr>
              <a:tr h="2011415">
                <a:tc>
                  <a:txBody>
                    <a:bodyPr/>
                    <a:lstStyle/>
                    <a:p>
                      <a:pPr>
                        <a:spcAft>
                          <a:spcPts val="0"/>
                        </a:spcAft>
                      </a:pPr>
                      <a:r>
                        <a:rPr lang="en-US" sz="1100" kern="100" dirty="0" smtClean="0">
                          <a:solidFill>
                            <a:srgbClr val="000000"/>
                          </a:solidFill>
                          <a:latin typeface="+mj-lt"/>
                          <a:ea typeface="新細明體"/>
                          <a:cs typeface="Times New Roman"/>
                        </a:rPr>
                        <a:t>Derivative </a:t>
                      </a:r>
                      <a:r>
                        <a:rPr lang="en-US" sz="1100" kern="100" dirty="0">
                          <a:solidFill>
                            <a:srgbClr val="000000"/>
                          </a:solidFill>
                          <a:latin typeface="+mj-lt"/>
                          <a:ea typeface="新細明體"/>
                          <a:cs typeface="Times New Roman"/>
                        </a:rPr>
                        <a:t>Information</a:t>
                      </a:r>
                      <a:endParaRPr lang="zh-TW" sz="1000" kern="100" dirty="0">
                        <a:solidFill>
                          <a:srgbClr val="000000"/>
                        </a:solidFill>
                        <a:latin typeface="+mj-lt"/>
                        <a:ea typeface="新細明體"/>
                        <a:cs typeface="Times New Roman"/>
                      </a:endParaRPr>
                    </a:p>
                  </a:txBody>
                  <a:tcPr marL="59694" marR="59694" marT="0" marB="0">
                    <a:lnL>
                      <a:noFill/>
                    </a:lnL>
                    <a:lnR>
                      <a:noFill/>
                    </a:lnR>
                    <a:lnT>
                      <a:noFill/>
                    </a:lnT>
                    <a:lnB>
                      <a:noFill/>
                    </a:lnB>
                  </a:tcPr>
                </a:tc>
                <a:tc>
                  <a:txBody>
                    <a:bodyPr/>
                    <a:lstStyle/>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Valuation date</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Issuing date</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Maturity date</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smtClean="0">
                          <a:solidFill>
                            <a:srgbClr val="000000"/>
                          </a:solidFill>
                          <a:latin typeface="+mj-lt"/>
                          <a:ea typeface="新細明體"/>
                          <a:cs typeface="Times New Roman"/>
                        </a:rPr>
                        <a:t>Credit rating of issuer</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Issue price</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Maturity price</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Country</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Currency</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Coupon rate</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Day count convention</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Holiday setting</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Underlying assets</a:t>
                      </a:r>
                      <a:endParaRPr lang="zh-TW" sz="1000" kern="100" dirty="0">
                        <a:solidFill>
                          <a:srgbClr val="000000"/>
                        </a:solidFill>
                        <a:latin typeface="+mj-lt"/>
                        <a:ea typeface="新細明體"/>
                        <a:cs typeface="Times New Roman"/>
                      </a:endParaRPr>
                    </a:p>
                  </a:txBody>
                  <a:tcPr marL="59694" marR="59694" marT="0" marB="0">
                    <a:lnL>
                      <a:noFill/>
                    </a:lnL>
                    <a:lnR>
                      <a:noFill/>
                    </a:lnR>
                    <a:lnT>
                      <a:noFill/>
                    </a:lnT>
                    <a:lnB>
                      <a:noFill/>
                    </a:lnB>
                  </a:tcPr>
                </a:tc>
              </a:tr>
              <a:tr h="167618">
                <a:tc>
                  <a:txBody>
                    <a:bodyPr/>
                    <a:lstStyle/>
                    <a:p>
                      <a:pPr>
                        <a:spcAft>
                          <a:spcPts val="0"/>
                        </a:spcAft>
                      </a:pPr>
                      <a:endParaRPr lang="en-US" sz="1100" kern="100" dirty="0">
                        <a:solidFill>
                          <a:srgbClr val="000000"/>
                        </a:solidFill>
                        <a:latin typeface="+mj-lt"/>
                        <a:ea typeface="新細明體"/>
                        <a:cs typeface="Times New Roman"/>
                      </a:endParaRPr>
                    </a:p>
                  </a:txBody>
                  <a:tcPr marL="59694" marR="59694" marT="0" marB="0">
                    <a:lnL>
                      <a:noFill/>
                    </a:lnL>
                    <a:lnR>
                      <a:noFill/>
                    </a:lnR>
                    <a:lnT>
                      <a:noFill/>
                    </a:lnT>
                    <a:lnB>
                      <a:noFill/>
                    </a:lnB>
                  </a:tcPr>
                </a:tc>
                <a:tc>
                  <a:txBody>
                    <a:bodyPr/>
                    <a:lstStyle/>
                    <a:p>
                      <a:pPr>
                        <a:spcAft>
                          <a:spcPts val="0"/>
                        </a:spcAft>
                      </a:pPr>
                      <a:endParaRPr lang="en-US" sz="1100" kern="100">
                        <a:solidFill>
                          <a:srgbClr val="000000"/>
                        </a:solidFill>
                        <a:latin typeface="+mj-lt"/>
                        <a:ea typeface="新細明體"/>
                        <a:cs typeface="Times New Roman"/>
                      </a:endParaRPr>
                    </a:p>
                  </a:txBody>
                  <a:tcPr marL="59694" marR="59694" marT="0" marB="0">
                    <a:lnL>
                      <a:noFill/>
                    </a:lnL>
                    <a:lnR>
                      <a:noFill/>
                    </a:lnR>
                    <a:lnT>
                      <a:noFill/>
                    </a:lnT>
                    <a:lnB>
                      <a:noFill/>
                    </a:lnB>
                  </a:tcPr>
                </a:tc>
              </a:tr>
              <a:tr h="670472">
                <a:tc>
                  <a:txBody>
                    <a:bodyPr/>
                    <a:lstStyle/>
                    <a:p>
                      <a:pPr>
                        <a:spcAft>
                          <a:spcPts val="0"/>
                        </a:spcAft>
                      </a:pPr>
                      <a:r>
                        <a:rPr lang="en-US" sz="1100" kern="100" dirty="0">
                          <a:solidFill>
                            <a:srgbClr val="000000"/>
                          </a:solidFill>
                          <a:latin typeface="+mj-lt"/>
                          <a:ea typeface="新細明體"/>
                          <a:cs typeface="Times New Roman"/>
                        </a:rPr>
                        <a:t>Derivative Provisions</a:t>
                      </a:r>
                      <a:endParaRPr lang="zh-TW" sz="1000" kern="100" dirty="0">
                        <a:solidFill>
                          <a:srgbClr val="000000"/>
                        </a:solidFill>
                        <a:latin typeface="+mj-lt"/>
                        <a:ea typeface="新細明體"/>
                        <a:cs typeface="Times New Roman"/>
                      </a:endParaRPr>
                    </a:p>
                  </a:txBody>
                  <a:tcPr marL="59694" marR="59694" marT="0" marB="0">
                    <a:lnL>
                      <a:noFill/>
                    </a:lnL>
                    <a:lnR>
                      <a:noFill/>
                    </a:lnR>
                    <a:lnT>
                      <a:noFill/>
                    </a:lnT>
                    <a:lnB>
                      <a:noFill/>
                    </a:lnB>
                  </a:tcPr>
                </a:tc>
                <a:tc>
                  <a:txBody>
                    <a:bodyPr/>
                    <a:lstStyle/>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Call provision</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Put provision</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Conversion provision</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Reset provision</a:t>
                      </a:r>
                      <a:endParaRPr lang="zh-TW" sz="1000" kern="100" dirty="0">
                        <a:solidFill>
                          <a:srgbClr val="000000"/>
                        </a:solidFill>
                        <a:latin typeface="+mj-lt"/>
                        <a:ea typeface="新細明體"/>
                        <a:cs typeface="Times New Roman"/>
                      </a:endParaRPr>
                    </a:p>
                  </a:txBody>
                  <a:tcPr marL="59694" marR="59694" marT="0" marB="0">
                    <a:lnL>
                      <a:noFill/>
                    </a:lnL>
                    <a:lnR>
                      <a:noFill/>
                    </a:lnR>
                    <a:lnT>
                      <a:noFill/>
                    </a:lnT>
                    <a:lnB>
                      <a:noFill/>
                    </a:lnB>
                  </a:tcPr>
                </a:tc>
              </a:tr>
              <a:tr h="167618">
                <a:tc>
                  <a:txBody>
                    <a:bodyPr/>
                    <a:lstStyle/>
                    <a:p>
                      <a:pPr>
                        <a:spcAft>
                          <a:spcPts val="0"/>
                        </a:spcAft>
                      </a:pPr>
                      <a:endParaRPr lang="en-US" sz="1100" kern="100">
                        <a:solidFill>
                          <a:srgbClr val="000000"/>
                        </a:solidFill>
                        <a:latin typeface="+mj-lt"/>
                        <a:ea typeface="新細明體"/>
                        <a:cs typeface="Times New Roman"/>
                      </a:endParaRPr>
                    </a:p>
                  </a:txBody>
                  <a:tcPr marL="59694" marR="59694" marT="0" marB="0">
                    <a:lnL>
                      <a:noFill/>
                    </a:lnL>
                    <a:lnR>
                      <a:noFill/>
                    </a:lnR>
                    <a:lnT>
                      <a:noFill/>
                    </a:lnT>
                    <a:lnB>
                      <a:noFill/>
                    </a:lnB>
                  </a:tcPr>
                </a:tc>
                <a:tc>
                  <a:txBody>
                    <a:bodyPr/>
                    <a:lstStyle/>
                    <a:p>
                      <a:pPr>
                        <a:spcAft>
                          <a:spcPts val="0"/>
                        </a:spcAft>
                      </a:pPr>
                      <a:endParaRPr lang="fr-FR" sz="1100" kern="100" dirty="0">
                        <a:solidFill>
                          <a:srgbClr val="000000"/>
                        </a:solidFill>
                        <a:latin typeface="+mj-lt"/>
                        <a:ea typeface="新細明體"/>
                        <a:cs typeface="Times New Roman"/>
                      </a:endParaRPr>
                    </a:p>
                  </a:txBody>
                  <a:tcPr marL="59694" marR="59694" marT="0" marB="0">
                    <a:lnL>
                      <a:noFill/>
                    </a:lnL>
                    <a:lnR>
                      <a:noFill/>
                    </a:lnR>
                    <a:lnT>
                      <a:noFill/>
                    </a:lnT>
                    <a:lnB>
                      <a:noFill/>
                    </a:lnB>
                  </a:tcPr>
                </a:tc>
              </a:tr>
              <a:tr h="670472">
                <a:tc>
                  <a:txBody>
                    <a:bodyPr/>
                    <a:lstStyle/>
                    <a:p>
                      <a:pPr>
                        <a:spcAft>
                          <a:spcPts val="0"/>
                        </a:spcAft>
                      </a:pPr>
                      <a:r>
                        <a:rPr lang="en-US" sz="1100" kern="100" dirty="0">
                          <a:solidFill>
                            <a:srgbClr val="000000"/>
                          </a:solidFill>
                          <a:latin typeface="+mj-lt"/>
                          <a:ea typeface="新細明體"/>
                          <a:cs typeface="Times New Roman"/>
                        </a:rPr>
                        <a:t>Model Setting</a:t>
                      </a:r>
                      <a:endParaRPr lang="zh-TW" sz="1000" kern="100" dirty="0">
                        <a:solidFill>
                          <a:srgbClr val="000000"/>
                        </a:solidFill>
                        <a:latin typeface="+mj-lt"/>
                        <a:ea typeface="新細明體"/>
                        <a:cs typeface="Times New Roman"/>
                      </a:endParaRPr>
                    </a:p>
                  </a:txBody>
                  <a:tcPr marL="59694" marR="59694" marT="0" marB="0">
                    <a:lnL>
                      <a:noFill/>
                    </a:lnL>
                    <a:lnR>
                      <a:noFill/>
                    </a:lnR>
                    <a:lnT>
                      <a:noFill/>
                    </a:lnT>
                    <a:lnB w="28575" cap="flat" cmpd="dbl" algn="ctr">
                      <a:solidFill>
                        <a:srgbClr val="000000"/>
                      </a:solidFill>
                      <a:prstDash val="solid"/>
                      <a:round/>
                      <a:headEnd type="none" w="med" len="med"/>
                      <a:tailEnd type="none" w="med" len="med"/>
                    </a:lnB>
                  </a:tcPr>
                </a:tc>
                <a:tc>
                  <a:txBody>
                    <a:bodyPr/>
                    <a:lstStyle/>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Valuation model setting</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Stochastic process setting</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Interest model setting</a:t>
                      </a:r>
                      <a:endParaRPr lang="zh-TW" sz="1000" kern="100" dirty="0">
                        <a:solidFill>
                          <a:srgbClr val="000000"/>
                        </a:solidFill>
                        <a:latin typeface="+mj-lt"/>
                        <a:ea typeface="新細明體"/>
                        <a:cs typeface="Times New Roman"/>
                      </a:endParaRPr>
                    </a:p>
                    <a:p>
                      <a:pPr marL="342900" lvl="0" indent="-342900">
                        <a:spcAft>
                          <a:spcPts val="0"/>
                        </a:spcAft>
                        <a:buFont typeface="+mj-lt"/>
                        <a:buAutoNum type="arabicPeriod"/>
                      </a:pPr>
                      <a:r>
                        <a:rPr lang="en-US" sz="1100" kern="100" dirty="0">
                          <a:solidFill>
                            <a:srgbClr val="000000"/>
                          </a:solidFill>
                          <a:latin typeface="+mj-lt"/>
                          <a:ea typeface="新細明體"/>
                          <a:cs typeface="Times New Roman"/>
                        </a:rPr>
                        <a:t>Correlation method setting</a:t>
                      </a:r>
                      <a:endParaRPr lang="zh-TW" sz="1000" kern="100" dirty="0">
                        <a:solidFill>
                          <a:srgbClr val="000000"/>
                        </a:solidFill>
                        <a:latin typeface="+mj-lt"/>
                        <a:ea typeface="新細明體"/>
                        <a:cs typeface="Times New Roman"/>
                      </a:endParaRPr>
                    </a:p>
                  </a:txBody>
                  <a:tcPr marL="59694" marR="59694" marT="0" marB="0">
                    <a:lnL>
                      <a:noFill/>
                    </a:lnL>
                    <a:lnR>
                      <a:noFill/>
                    </a:lnR>
                    <a:lnT>
                      <a:noFill/>
                    </a:lnT>
                    <a:lnB w="28575" cap="flat" cmpd="dbl" algn="ctr">
                      <a:solidFill>
                        <a:srgbClr val="000000"/>
                      </a:solidFill>
                      <a:prstDash val="solid"/>
                      <a:round/>
                      <a:headEnd type="none" w="med" len="med"/>
                      <a:tailEnd type="none" w="med" len="med"/>
                    </a:lnB>
                  </a:tcPr>
                </a:tc>
              </a:tr>
            </a:tbl>
          </a:graphicData>
        </a:graphic>
      </p:graphicFrame>
      <p:graphicFrame>
        <p:nvGraphicFramePr>
          <p:cNvPr id="6" name="表格 5"/>
          <p:cNvGraphicFramePr>
            <a:graphicFrameLocks noGrp="1"/>
          </p:cNvGraphicFramePr>
          <p:nvPr>
            <p:extLst>
              <p:ext uri="{D42A27DB-BD31-4B8C-83A1-F6EECF244321}">
                <p14:modId xmlns="" xmlns:p14="http://schemas.microsoft.com/office/powerpoint/2010/main" val="1722974092"/>
              </p:ext>
            </p:extLst>
          </p:nvPr>
        </p:nvGraphicFramePr>
        <p:xfrm>
          <a:off x="5334000" y="1412776"/>
          <a:ext cx="3505200" cy="3403600"/>
        </p:xfrm>
        <a:graphic>
          <a:graphicData uri="http://schemas.openxmlformats.org/drawingml/2006/table">
            <a:tbl>
              <a:tblPr/>
              <a:tblGrid>
                <a:gridCol w="3505200"/>
              </a:tblGrid>
              <a:tr h="381009">
                <a:tc>
                  <a:txBody>
                    <a:bodyPr/>
                    <a:lstStyle/>
                    <a:p>
                      <a:pPr algn="ctr">
                        <a:spcAft>
                          <a:spcPts val="0"/>
                        </a:spcAft>
                      </a:pPr>
                      <a:r>
                        <a:rPr lang="en-US" sz="1100" kern="100" dirty="0" smtClean="0">
                          <a:solidFill>
                            <a:srgbClr val="000000"/>
                          </a:solidFill>
                          <a:latin typeface="+mj-lt"/>
                          <a:ea typeface="新細明體"/>
                          <a:cs typeface="Times New Roman"/>
                        </a:rPr>
                        <a:t>Derivative Type</a:t>
                      </a:r>
                      <a:endParaRPr lang="zh-TW" sz="1100" kern="100" dirty="0">
                        <a:solidFill>
                          <a:srgbClr val="000000"/>
                        </a:solidFill>
                        <a:latin typeface="+mj-lt"/>
                        <a:ea typeface="新細明體"/>
                        <a:cs typeface="Times New Roman"/>
                      </a:endParaRPr>
                    </a:p>
                  </a:txBody>
                  <a:tcPr marL="68580" marR="6858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288">
                <a:tc>
                  <a:txBody>
                    <a:bodyPr/>
                    <a:lstStyle/>
                    <a:p>
                      <a:pPr>
                        <a:spcAft>
                          <a:spcPts val="0"/>
                        </a:spcAft>
                      </a:pPr>
                      <a:r>
                        <a:rPr lang="en-US" sz="1100" kern="100" dirty="0" smtClean="0">
                          <a:solidFill>
                            <a:srgbClr val="000000"/>
                          </a:solidFill>
                          <a:latin typeface="+mj-lt"/>
                          <a:ea typeface="新細明體"/>
                          <a:cs typeface="Times New Roman"/>
                        </a:rPr>
                        <a:t>Callable and</a:t>
                      </a:r>
                      <a:r>
                        <a:rPr lang="en-US" sz="1100" kern="100" baseline="0" dirty="0" smtClean="0">
                          <a:solidFill>
                            <a:srgbClr val="000000"/>
                          </a:solidFill>
                          <a:latin typeface="+mj-lt"/>
                          <a:ea typeface="新細明體"/>
                          <a:cs typeface="Times New Roman"/>
                        </a:rPr>
                        <a:t> Puttable Bonds</a:t>
                      </a:r>
                    </a:p>
                    <a:p>
                      <a:pPr>
                        <a:spcAft>
                          <a:spcPts val="0"/>
                        </a:spcAft>
                      </a:pPr>
                      <a:endParaRPr lang="zh-TW" sz="1100" kern="100" dirty="0">
                        <a:solidFill>
                          <a:srgbClr val="000000"/>
                        </a:solidFill>
                        <a:latin typeface="+mj-lt"/>
                        <a:ea typeface="新細明體"/>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r>
              <a:tr h="335288">
                <a:tc>
                  <a:txBody>
                    <a:bodyPr/>
                    <a:lstStyle/>
                    <a:p>
                      <a:pPr>
                        <a:spcAft>
                          <a:spcPts val="0"/>
                        </a:spcAft>
                      </a:pPr>
                      <a:r>
                        <a:rPr lang="en-US" sz="1100" kern="100" dirty="0" smtClean="0">
                          <a:solidFill>
                            <a:srgbClr val="000000"/>
                          </a:solidFill>
                          <a:latin typeface="+mj-lt"/>
                          <a:ea typeface="新細明體"/>
                          <a:cs typeface="Times New Roman"/>
                        </a:rPr>
                        <a:t>Convertible Bonds</a:t>
                      </a:r>
                    </a:p>
                    <a:p>
                      <a:pPr>
                        <a:spcAft>
                          <a:spcPts val="0"/>
                        </a:spcAft>
                      </a:pPr>
                      <a:endParaRPr lang="zh-TW" sz="1100" kern="100" dirty="0">
                        <a:solidFill>
                          <a:srgbClr val="000000"/>
                        </a:solidFill>
                        <a:latin typeface="+mj-lt"/>
                        <a:ea typeface="新細明體"/>
                        <a:cs typeface="Times New Roman"/>
                      </a:endParaRPr>
                    </a:p>
                  </a:txBody>
                  <a:tcPr marL="68580" marR="68580" marT="0" marB="0">
                    <a:lnL>
                      <a:noFill/>
                    </a:lnL>
                    <a:lnR>
                      <a:noFill/>
                    </a:lnR>
                    <a:lnT>
                      <a:noFill/>
                    </a:lnT>
                    <a:lnB>
                      <a:noFill/>
                    </a:lnB>
                  </a:tcPr>
                </a:tc>
              </a:tr>
              <a:tr h="340287">
                <a:tc>
                  <a:txBody>
                    <a:bodyPr/>
                    <a:lstStyle/>
                    <a:p>
                      <a:pPr>
                        <a:spcAft>
                          <a:spcPts val="0"/>
                        </a:spcAft>
                      </a:pPr>
                      <a:r>
                        <a:rPr lang="en-US" sz="1100" kern="100" dirty="0" smtClean="0">
                          <a:solidFill>
                            <a:srgbClr val="000000"/>
                          </a:solidFill>
                          <a:latin typeface="+mj-lt"/>
                          <a:ea typeface="新細明體"/>
                          <a:cs typeface="Times New Roman"/>
                        </a:rPr>
                        <a:t>Inverse Floaters (Callable)</a:t>
                      </a:r>
                    </a:p>
                    <a:p>
                      <a:pPr>
                        <a:spcAft>
                          <a:spcPts val="0"/>
                        </a:spcAft>
                      </a:pPr>
                      <a:endParaRPr lang="zh-TW" sz="1100" kern="100" dirty="0">
                        <a:solidFill>
                          <a:srgbClr val="000000"/>
                        </a:solidFill>
                        <a:latin typeface="+mj-lt"/>
                        <a:ea typeface="新細明體"/>
                        <a:cs typeface="Times New Roman"/>
                      </a:endParaRPr>
                    </a:p>
                  </a:txBody>
                  <a:tcPr marL="68580" marR="68580" marT="0" marB="0">
                    <a:lnL>
                      <a:noFill/>
                    </a:lnL>
                    <a:lnR>
                      <a:noFill/>
                    </a:lnR>
                    <a:lnT>
                      <a:noFill/>
                    </a:lnT>
                    <a:lnB>
                      <a:noFill/>
                    </a:lnB>
                  </a:tcPr>
                </a:tc>
              </a:tr>
              <a:tr h="335288">
                <a:tc>
                  <a:txBody>
                    <a:bodyPr/>
                    <a:lstStyle/>
                    <a:p>
                      <a:pPr>
                        <a:spcAft>
                          <a:spcPts val="0"/>
                        </a:spcAft>
                      </a:pPr>
                      <a:r>
                        <a:rPr lang="en-US" altLang="zh-TW" sz="1100" kern="100" dirty="0" smtClean="0">
                          <a:solidFill>
                            <a:srgbClr val="000000"/>
                          </a:solidFill>
                          <a:latin typeface="+mj-lt"/>
                          <a:ea typeface="新細明體"/>
                          <a:cs typeface="Times New Roman"/>
                        </a:rPr>
                        <a:t>Capped Floaters (Callable)</a:t>
                      </a:r>
                    </a:p>
                    <a:p>
                      <a:pPr>
                        <a:spcAft>
                          <a:spcPts val="0"/>
                        </a:spcAft>
                      </a:pPr>
                      <a:endParaRPr lang="zh-TW" altLang="zh-TW" sz="1100" kern="100" dirty="0">
                        <a:solidFill>
                          <a:srgbClr val="000000"/>
                        </a:solidFill>
                        <a:latin typeface="+mj-lt"/>
                        <a:ea typeface="新細明體"/>
                        <a:cs typeface="Times New Roman"/>
                      </a:endParaRPr>
                    </a:p>
                  </a:txBody>
                  <a:tcPr marL="68580" marR="68580" marT="0" marB="0">
                    <a:lnL>
                      <a:noFill/>
                    </a:lnL>
                    <a:lnR>
                      <a:noFill/>
                    </a:lnR>
                    <a:lnT>
                      <a:noFill/>
                    </a:lnT>
                    <a:lnB>
                      <a:noFill/>
                    </a:lnB>
                  </a:tcPr>
                </a:tc>
              </a:tr>
              <a:tr h="3352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100" kern="100" dirty="0" smtClean="0">
                          <a:solidFill>
                            <a:srgbClr val="000000"/>
                          </a:solidFill>
                          <a:latin typeface="+mj-lt"/>
                          <a:ea typeface="新細明體"/>
                          <a:cs typeface="Times New Roman"/>
                        </a:rPr>
                        <a:t>Range Accrual Notes (Callable/Puttable)</a:t>
                      </a: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zh-TW" sz="1100" kern="100" dirty="0" smtClean="0">
                        <a:solidFill>
                          <a:srgbClr val="000000"/>
                        </a:solidFill>
                        <a:latin typeface="+mj-lt"/>
                        <a:ea typeface="新細明體"/>
                        <a:cs typeface="Times New Roman"/>
                      </a:endParaRPr>
                    </a:p>
                  </a:txBody>
                  <a:tcPr marL="68580" marR="68580" marT="0" marB="0">
                    <a:lnL>
                      <a:noFill/>
                    </a:lnL>
                    <a:lnR>
                      <a:noFill/>
                    </a:lnR>
                    <a:lnT>
                      <a:noFill/>
                    </a:lnT>
                    <a:lnB>
                      <a:noFill/>
                    </a:lnB>
                  </a:tcPr>
                </a:tc>
              </a:tr>
              <a:tr h="3352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100" kern="100" dirty="0" smtClean="0">
                          <a:solidFill>
                            <a:srgbClr val="000000"/>
                          </a:solidFill>
                          <a:latin typeface="+mj-lt"/>
                          <a:ea typeface="新細明體"/>
                          <a:cs typeface="Times New Roman"/>
                        </a:rPr>
                        <a:t>Dual Range Accrual Notes (Callable/Puttable)</a:t>
                      </a: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zh-TW" sz="1100" kern="100" dirty="0" smtClean="0">
                        <a:solidFill>
                          <a:srgbClr val="000000"/>
                        </a:solidFill>
                        <a:latin typeface="+mj-lt"/>
                        <a:ea typeface="新細明體"/>
                        <a:cs typeface="Times New Roman"/>
                      </a:endParaRPr>
                    </a:p>
                  </a:txBody>
                  <a:tcPr marL="68580" marR="68580" marT="0" marB="0">
                    <a:lnL>
                      <a:noFill/>
                    </a:lnL>
                    <a:lnR>
                      <a:noFill/>
                    </a:lnR>
                    <a:lnT>
                      <a:noFill/>
                    </a:lnT>
                    <a:lnB>
                      <a:noFill/>
                    </a:lnB>
                  </a:tcPr>
                </a:tc>
              </a:tr>
              <a:tr h="3352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100" kern="100" dirty="0" smtClean="0">
                          <a:solidFill>
                            <a:srgbClr val="000000"/>
                          </a:solidFill>
                          <a:latin typeface="+mj-lt"/>
                          <a:ea typeface="新細明體"/>
                          <a:cs typeface="Times New Roman"/>
                        </a:rPr>
                        <a:t>Index-Linked Notes (Callable/Puttable)</a:t>
                      </a: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zh-TW" sz="1100" kern="100" dirty="0" smtClean="0">
                        <a:solidFill>
                          <a:srgbClr val="000000"/>
                        </a:solidFill>
                        <a:latin typeface="+mj-lt"/>
                        <a:ea typeface="新細明體"/>
                        <a:cs typeface="Times New Roman"/>
                      </a:endParaRPr>
                    </a:p>
                  </a:txBody>
                  <a:tcPr marL="68580" marR="68580" marT="0" marB="0">
                    <a:lnL>
                      <a:noFill/>
                    </a:lnL>
                    <a:lnR>
                      <a:noFill/>
                    </a:lnR>
                    <a:lnT>
                      <a:noFill/>
                    </a:lnT>
                    <a:lnB>
                      <a:noFill/>
                    </a:lnB>
                  </a:tcPr>
                </a:tc>
              </a:tr>
              <a:tr h="3352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100" kern="100" dirty="0" smtClean="0">
                          <a:solidFill>
                            <a:srgbClr val="000000"/>
                          </a:solidFill>
                          <a:latin typeface="+mj-lt"/>
                          <a:ea typeface="新細明體"/>
                          <a:cs typeface="Times New Roman"/>
                        </a:rPr>
                        <a:t>Convertible Bond Asset Swap</a:t>
                      </a: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zh-TW" sz="1100" kern="100" dirty="0" smtClean="0">
                        <a:solidFill>
                          <a:srgbClr val="000000"/>
                        </a:solidFill>
                        <a:latin typeface="+mj-lt"/>
                        <a:ea typeface="新細明體"/>
                        <a:cs typeface="Times New Roman"/>
                      </a:endParaRPr>
                    </a:p>
                  </a:txBody>
                  <a:tcPr marL="68580" marR="68580" marT="0" marB="0">
                    <a:lnL>
                      <a:noFill/>
                    </a:lnL>
                    <a:lnR>
                      <a:noFill/>
                    </a:lnR>
                    <a:lnT>
                      <a:noFill/>
                    </a:lnT>
                    <a:lnB>
                      <a:noFill/>
                    </a:lnB>
                  </a:tcPr>
                </a:tc>
              </a:tr>
              <a:tr h="335288">
                <a:tc>
                  <a:txBody>
                    <a:bodyPr/>
                    <a:lstStyle/>
                    <a:p>
                      <a:pPr>
                        <a:spcAft>
                          <a:spcPts val="0"/>
                        </a:spcAft>
                      </a:pPr>
                      <a:r>
                        <a:rPr lang="en-US" altLang="zh-TW" sz="1100" kern="100" dirty="0" smtClean="0">
                          <a:solidFill>
                            <a:srgbClr val="000000"/>
                          </a:solidFill>
                          <a:latin typeface="+mj-lt"/>
                          <a:ea typeface="新細明體"/>
                          <a:cs typeface="Times New Roman"/>
                        </a:rPr>
                        <a:t>Range Accrual Swap (Callable)</a:t>
                      </a:r>
                    </a:p>
                    <a:p>
                      <a:pPr>
                        <a:spcAft>
                          <a:spcPts val="0"/>
                        </a:spcAft>
                      </a:pPr>
                      <a:endParaRPr lang="zh-TW" altLang="zh-TW" sz="1100" kern="100" dirty="0">
                        <a:solidFill>
                          <a:srgbClr val="000000"/>
                        </a:solidFill>
                        <a:latin typeface="+mj-lt"/>
                        <a:ea typeface="新細明體"/>
                        <a:cs typeface="Times New Roman"/>
                      </a:endParaRPr>
                    </a:p>
                  </a:txBody>
                  <a:tcPr marL="68580" marR="68580" marT="0" marB="0">
                    <a:lnL>
                      <a:noFill/>
                    </a:lnL>
                    <a:lnR>
                      <a:noFill/>
                    </a:lnR>
                    <a:lnT>
                      <a:noFill/>
                    </a:lnT>
                    <a:lnB w="28575" cap="flat" cmpd="dbl"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dirty="0" smtClean="0"/>
              <a:t>Schematic diagram of valuation service</a:t>
            </a:r>
            <a:endParaRPr lang="zh-TW" altLang="en-US" dirty="0"/>
          </a:p>
        </p:txBody>
      </p:sp>
      <p:sp>
        <p:nvSpPr>
          <p:cNvPr id="3" name="投影片編號版面配置區 2"/>
          <p:cNvSpPr>
            <a:spLocks noGrp="1"/>
          </p:cNvSpPr>
          <p:nvPr>
            <p:ph type="sldNum" sz="quarter" idx="4294967295"/>
          </p:nvPr>
        </p:nvSpPr>
        <p:spPr>
          <a:xfrm>
            <a:off x="612648" y="6356350"/>
            <a:ext cx="1981200" cy="365760"/>
          </a:xfrm>
          <a:prstGeom prst="rect">
            <a:avLst/>
          </a:prstGeom>
        </p:spPr>
        <p:txBody>
          <a:bodyPr/>
          <a:lstStyle/>
          <a:p>
            <a:fld id="{A476F4D1-08CC-48E5-8925-49DD4C3AB56A}" type="slidenum">
              <a:rPr lang="zh-TW" altLang="en-US" smtClean="0"/>
              <a:pPr/>
              <a:t>62</a:t>
            </a:fld>
            <a:endParaRPr lang="zh-TW" altLang="en-US"/>
          </a:p>
        </p:txBody>
      </p:sp>
      <p:pic>
        <p:nvPicPr>
          <p:cNvPr id="5" name="圖片 75"/>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04800" y="2163763"/>
            <a:ext cx="8701088" cy="290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More Details</a:t>
            </a:r>
            <a:endParaRPr lang="zh-TW" altLang="en-US" dirty="0"/>
          </a:p>
        </p:txBody>
      </p:sp>
      <p:sp>
        <p:nvSpPr>
          <p:cNvPr id="3" name="投影片編號版面配置區 2"/>
          <p:cNvSpPr>
            <a:spLocks noGrp="1"/>
          </p:cNvSpPr>
          <p:nvPr>
            <p:ph type="sldNum" sz="quarter" idx="4294967295"/>
          </p:nvPr>
        </p:nvSpPr>
        <p:spPr>
          <a:xfrm>
            <a:off x="612648" y="6356350"/>
            <a:ext cx="1981200" cy="365760"/>
          </a:xfrm>
          <a:prstGeom prst="rect">
            <a:avLst/>
          </a:prstGeom>
        </p:spPr>
        <p:txBody>
          <a:bodyPr/>
          <a:lstStyle/>
          <a:p>
            <a:fld id="{A476F4D1-08CC-48E5-8925-49DD4C3AB56A}" type="slidenum">
              <a:rPr lang="zh-TW" altLang="en-US" smtClean="0"/>
              <a:pPr/>
              <a:t>63</a:t>
            </a:fld>
            <a:endParaRPr lang="zh-TW" altLang="en-US"/>
          </a:p>
        </p:txBody>
      </p:sp>
      <p:pic>
        <p:nvPicPr>
          <p:cNvPr id="5" name="內容版面配置區 5"/>
          <p:cNvPicPr>
            <a:picLocks noGrp="1" noChangeAspect="1"/>
          </p:cNvPicPr>
          <p:nvPr>
            <p:ph idx="1"/>
          </p:nvPr>
        </p:nvPicPr>
        <p:blipFill>
          <a:blip r:embed="rId3" cstate="print">
            <a:extLst>
              <a:ext uri="{28A0092B-C50C-407E-A947-70E740481C1C}">
                <a14:useLocalDpi xmlns="" xmlns:a14="http://schemas.microsoft.com/office/drawing/2010/main" val="0"/>
              </a:ext>
            </a:extLst>
          </a:blip>
          <a:srcRect/>
          <a:stretch>
            <a:fillRect/>
          </a:stretch>
        </p:blipFill>
        <p:spPr>
          <a:xfrm>
            <a:off x="290513" y="1556792"/>
            <a:ext cx="8701087" cy="4473575"/>
          </a:xfr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System Architecture</a:t>
            </a:r>
            <a:endParaRPr lang="zh-TW" altLang="en-US" dirty="0"/>
          </a:p>
        </p:txBody>
      </p:sp>
      <p:sp>
        <p:nvSpPr>
          <p:cNvPr id="3" name="投影片編號版面配置區 2"/>
          <p:cNvSpPr>
            <a:spLocks noGrp="1"/>
          </p:cNvSpPr>
          <p:nvPr>
            <p:ph type="sldNum" sz="quarter" idx="4294967295"/>
          </p:nvPr>
        </p:nvSpPr>
        <p:spPr>
          <a:xfrm>
            <a:off x="612648" y="6356350"/>
            <a:ext cx="1981200" cy="365760"/>
          </a:xfrm>
          <a:prstGeom prst="rect">
            <a:avLst/>
          </a:prstGeom>
        </p:spPr>
        <p:txBody>
          <a:bodyPr/>
          <a:lstStyle/>
          <a:p>
            <a:fld id="{A476F4D1-08CC-48E5-8925-49DD4C3AB56A}" type="slidenum">
              <a:rPr lang="zh-TW" altLang="en-US" smtClean="0"/>
              <a:pPr/>
              <a:t>64</a:t>
            </a:fld>
            <a:endParaRPr lang="zh-TW" altLang="en-US"/>
          </a:p>
        </p:txBody>
      </p:sp>
      <p:pic>
        <p:nvPicPr>
          <p:cNvPr id="5" name="物件 3"/>
          <p:cNvPicPr>
            <a:picLocks noGrp="1" noChangeAspect="1"/>
          </p:cNvPicPr>
          <p:nvPr>
            <p:ph idx="1"/>
          </p:nvPr>
        </p:nvPicPr>
        <p:blipFill>
          <a:blip r:embed="rId2" cstate="print">
            <a:extLst>
              <a:ext uri="{28A0092B-C50C-407E-A947-70E740481C1C}">
                <a14:useLocalDpi xmlns="" xmlns:a14="http://schemas.microsoft.com/office/drawing/2010/main" val="0"/>
              </a:ext>
            </a:extLst>
          </a:blip>
          <a:srcRect l="-993" b="-703"/>
          <a:stretch>
            <a:fillRect/>
          </a:stretch>
        </p:blipFill>
        <p:spPr>
          <a:xfrm>
            <a:off x="762000" y="1264245"/>
            <a:ext cx="7680325" cy="5045075"/>
          </a:xfrm>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Term sheets of convertible bond</a:t>
            </a:r>
            <a:endParaRPr lang="zh-TW" altLang="en-US" dirty="0"/>
          </a:p>
        </p:txBody>
      </p:sp>
      <p:sp>
        <p:nvSpPr>
          <p:cNvPr id="3" name="投影片編號版面配置區 2"/>
          <p:cNvSpPr>
            <a:spLocks noGrp="1"/>
          </p:cNvSpPr>
          <p:nvPr>
            <p:ph type="sldNum" sz="quarter" idx="4294967295"/>
          </p:nvPr>
        </p:nvSpPr>
        <p:spPr>
          <a:xfrm>
            <a:off x="612648" y="6356350"/>
            <a:ext cx="1981200" cy="365760"/>
          </a:xfrm>
          <a:prstGeom prst="rect">
            <a:avLst/>
          </a:prstGeom>
        </p:spPr>
        <p:txBody>
          <a:bodyPr/>
          <a:lstStyle/>
          <a:p>
            <a:fld id="{A476F4D1-08CC-48E5-8925-49DD4C3AB56A}" type="slidenum">
              <a:rPr lang="zh-TW" altLang="en-US" smtClean="0"/>
              <a:pPr/>
              <a:t>65</a:t>
            </a:fld>
            <a:endParaRPr lang="zh-TW" altLang="en-US"/>
          </a:p>
        </p:txBody>
      </p:sp>
      <p:graphicFrame>
        <p:nvGraphicFramePr>
          <p:cNvPr id="5" name="內容版面配置區 3"/>
          <p:cNvGraphicFramePr>
            <a:graphicFrameLocks/>
          </p:cNvGraphicFramePr>
          <p:nvPr/>
        </p:nvGraphicFramePr>
        <p:xfrm>
          <a:off x="1259632" y="1449285"/>
          <a:ext cx="6264696" cy="4572003"/>
        </p:xfrm>
        <a:graphic>
          <a:graphicData uri="http://schemas.openxmlformats.org/drawingml/2006/table">
            <a:tbl>
              <a:tblPr/>
              <a:tblGrid>
                <a:gridCol w="1949456"/>
                <a:gridCol w="4315240"/>
              </a:tblGrid>
              <a:tr h="258172">
                <a:tc gridSpan="2">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European Convertible </a:t>
                      </a:r>
                      <a:r>
                        <a:rPr lang="en-US" sz="1100" kern="100" dirty="0" smtClean="0">
                          <a:solidFill>
                            <a:srgbClr val="000000"/>
                          </a:solidFill>
                          <a:latin typeface="+mj-lt"/>
                          <a:ea typeface="新細明體"/>
                          <a:cs typeface="Times New Roman"/>
                        </a:rPr>
                        <a:t>Bond (ECB)</a:t>
                      </a:r>
                      <a:endParaRPr lang="zh-TW" sz="1100" kern="100" dirty="0">
                        <a:solidFill>
                          <a:srgbClr val="000000"/>
                        </a:solidFill>
                        <a:latin typeface="+mj-lt"/>
                        <a:ea typeface="新細明體"/>
                        <a:cs typeface="Times New Roman"/>
                      </a:endParaRPr>
                    </a:p>
                  </a:txBody>
                  <a:tcPr marL="63370" marR="6337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Valuation date</a:t>
                      </a:r>
                      <a:endParaRPr lang="zh-TW" sz="1100" kern="100" dirty="0">
                        <a:solidFill>
                          <a:srgbClr val="000000"/>
                        </a:solidFill>
                        <a:latin typeface="+mj-lt"/>
                        <a:ea typeface="新細明體"/>
                        <a:cs typeface="Times New Roman"/>
                      </a:endParaRPr>
                    </a:p>
                  </a:txBody>
                  <a:tcPr marL="63370" marR="6337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2011/3/25</a:t>
                      </a:r>
                      <a:endParaRPr lang="zh-TW" sz="1100" kern="100" dirty="0">
                        <a:solidFill>
                          <a:srgbClr val="000000"/>
                        </a:solidFill>
                        <a:latin typeface="+mj-lt"/>
                        <a:ea typeface="新細明體"/>
                        <a:cs typeface="Times New Roman"/>
                      </a:endParaRPr>
                    </a:p>
                  </a:txBody>
                  <a:tcPr marL="63370" marR="63370" marT="0" marB="0">
                    <a:lnL>
                      <a:noFill/>
                    </a:lnL>
                    <a:lnR>
                      <a:noFill/>
                    </a:lnR>
                    <a:lnT w="12700" cap="flat" cmpd="sng" algn="ctr">
                      <a:solidFill>
                        <a:srgbClr val="000000"/>
                      </a:solidFill>
                      <a:prstDash val="solid"/>
                      <a:round/>
                      <a:headEnd type="none" w="med" len="med"/>
                      <a:tailEnd type="none" w="med" len="med"/>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Issue date</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2010/8/10</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Maturity date</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2015/8/10</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Credit rating</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2 (TCRI in Taiwan</a:t>
                      </a:r>
                      <a:r>
                        <a:rPr lang="en-US" sz="1100" kern="100" dirty="0" smtClean="0">
                          <a:solidFill>
                            <a:srgbClr val="000000"/>
                          </a:solidFill>
                          <a:latin typeface="+mj-lt"/>
                          <a:ea typeface="新細明體"/>
                          <a:cs typeface="Times New Roman"/>
                        </a:rPr>
                        <a:t>)</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Country</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Taiwan</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Currency</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a:solidFill>
                            <a:srgbClr val="000000"/>
                          </a:solidFill>
                          <a:latin typeface="+mj-lt"/>
                          <a:ea typeface="新細明體"/>
                          <a:cs typeface="Times New Roman"/>
                        </a:rPr>
                        <a:t>USD</a:t>
                      </a:r>
                      <a:endParaRPr lang="zh-TW" sz="1100" kern="100">
                        <a:solidFill>
                          <a:srgbClr val="000000"/>
                        </a:solidFill>
                        <a:latin typeface="+mj-lt"/>
                        <a:ea typeface="新細明體"/>
                        <a:cs typeface="Times New Roman"/>
                      </a:endParaRPr>
                    </a:p>
                  </a:txBody>
                  <a:tcPr marL="63370" marR="63370" marT="0" marB="0">
                    <a:lnL>
                      <a:noFill/>
                    </a:lnL>
                    <a:lnR>
                      <a:noFill/>
                    </a:lnR>
                    <a:lnT>
                      <a:noFill/>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Issuing FX rate</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31.8300</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Issuing conversion price</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110.76</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Issue price</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100</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Maturity price</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102.171</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Underlying asset</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The common stock of ACER Inc.</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506957">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Call provision</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smtClean="0">
                          <a:solidFill>
                            <a:srgbClr val="000000"/>
                          </a:solidFill>
                          <a:latin typeface="+mj-lt"/>
                          <a:ea typeface="新細明體"/>
                          <a:cs typeface="Times New Roman"/>
                        </a:rPr>
                        <a:t>The issuer </a:t>
                      </a:r>
                      <a:r>
                        <a:rPr lang="en-US" sz="1100" kern="100" dirty="0">
                          <a:solidFill>
                            <a:srgbClr val="000000"/>
                          </a:solidFill>
                          <a:latin typeface="+mj-lt"/>
                          <a:ea typeface="新細明體"/>
                          <a:cs typeface="Times New Roman"/>
                        </a:rPr>
                        <a:t>can repurchase ECB if the holder’s stock price is higher than the conversion price on 20 consecutive business days after 2013/8/10.</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337971">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Put provision</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The holder can sell its ECB to the issuer at the put price of 101.297 on 2013/8/10</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337971">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Conversion provision</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w="28575" cap="flat" cmpd="dbl" algn="ctr">
                      <a:solidFill>
                        <a:srgbClr val="000000"/>
                      </a:solidFill>
                      <a:prstDash val="solid"/>
                      <a:round/>
                      <a:headEnd type="none" w="med" len="med"/>
                      <a:tailEnd type="none" w="med" len="med"/>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The holder can convert its ECB to common stock at the conversion price between 2010/9/20 and 2015/9/31.</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w="28575" cap="flat" cmpd="dbl" algn="ctr">
                      <a:solidFill>
                        <a:srgbClr val="000000"/>
                      </a:solidFill>
                      <a:prstDash val="solid"/>
                      <a:round/>
                      <a:headEnd type="none" w="med" len="med"/>
                      <a:tailEnd type="none" w="med" len="med"/>
                    </a:lnB>
                  </a:tcPr>
                </a:tc>
              </a:tr>
              <a:tr h="258172">
                <a:tc gridSpan="2">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Asset Swap</a:t>
                      </a:r>
                      <a:endParaRPr lang="zh-TW" sz="1100" kern="100" dirty="0">
                        <a:solidFill>
                          <a:srgbClr val="000000"/>
                        </a:solidFill>
                        <a:latin typeface="+mj-lt"/>
                        <a:ea typeface="新細明體"/>
                        <a:cs typeface="Times New Roman"/>
                      </a:endParaRPr>
                    </a:p>
                  </a:txBody>
                  <a:tcPr marL="63370" marR="6337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Delivery date</a:t>
                      </a:r>
                      <a:endParaRPr lang="zh-TW" sz="1100" kern="100" dirty="0">
                        <a:solidFill>
                          <a:srgbClr val="000000"/>
                        </a:solidFill>
                        <a:latin typeface="+mj-lt"/>
                        <a:ea typeface="新細明體"/>
                        <a:cs typeface="Times New Roman"/>
                      </a:endParaRPr>
                    </a:p>
                  </a:txBody>
                  <a:tcPr marL="63370" marR="6337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2011/3/25</a:t>
                      </a:r>
                      <a:endParaRPr lang="zh-TW" sz="1100" kern="100" dirty="0">
                        <a:solidFill>
                          <a:srgbClr val="000000"/>
                        </a:solidFill>
                        <a:latin typeface="+mj-lt"/>
                        <a:ea typeface="新細明體"/>
                        <a:cs typeface="Times New Roman"/>
                      </a:endParaRPr>
                    </a:p>
                  </a:txBody>
                  <a:tcPr marL="63370" marR="63370" marT="0" marB="0">
                    <a:lnL>
                      <a:noFill/>
                    </a:lnL>
                    <a:lnR>
                      <a:noFill/>
                    </a:lnR>
                    <a:lnT w="12700" cap="flat" cmpd="sng" algn="ctr">
                      <a:solidFill>
                        <a:srgbClr val="000000"/>
                      </a:solidFill>
                      <a:prstDash val="solid"/>
                      <a:round/>
                      <a:headEnd type="none" w="med" len="med"/>
                      <a:tailEnd type="none" w="med" len="med"/>
                    </a:lnT>
                    <a:lnB>
                      <a:noFill/>
                    </a:lnB>
                  </a:tcPr>
                </a:tc>
              </a:tr>
              <a:tr h="168986">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Maturity date</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2013/8/10</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a:noFill/>
                    </a:lnB>
                  </a:tcPr>
                </a:tc>
              </a:tr>
              <a:tr h="675942">
                <a:tc>
                  <a:txBody>
                    <a:bodyPr/>
                    <a:lstStyle/>
                    <a:p>
                      <a:pPr marL="0" algn="l" defTabSz="914400" rtl="0" eaLnBrk="1" latinLnBrk="0" hangingPunct="1">
                        <a:spcAft>
                          <a:spcPts val="0"/>
                        </a:spcAft>
                      </a:pPr>
                      <a:r>
                        <a:rPr lang="en-US" sz="1100" kern="100" dirty="0">
                          <a:solidFill>
                            <a:srgbClr val="000000"/>
                          </a:solidFill>
                          <a:latin typeface="+mj-lt"/>
                          <a:ea typeface="新細明體"/>
                          <a:cs typeface="Times New Roman"/>
                        </a:rPr>
                        <a:t>Contract</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w="28575" cap="flat" cmpd="dbl" algn="ctr">
                      <a:solidFill>
                        <a:srgbClr val="000000"/>
                      </a:solidFill>
                      <a:prstDash val="solid"/>
                      <a:round/>
                      <a:headEnd type="none" w="med" len="med"/>
                      <a:tailEnd type="none" w="med" len="med"/>
                    </a:lnB>
                  </a:tcPr>
                </a:tc>
                <a:tc>
                  <a:txBody>
                    <a:bodyPr/>
                    <a:lstStyle/>
                    <a:p>
                      <a:pPr marL="0" lvl="0" indent="-342900" algn="l" defTabSz="914400" rtl="0" eaLnBrk="1" latinLnBrk="0" hangingPunct="1">
                        <a:spcAft>
                          <a:spcPts val="0"/>
                        </a:spcAft>
                        <a:buFont typeface="+mj-lt"/>
                        <a:buAutoNum type="arabicPeriod"/>
                      </a:pPr>
                      <a:r>
                        <a:rPr lang="en-US" sz="1100" kern="100" dirty="0">
                          <a:solidFill>
                            <a:srgbClr val="000000"/>
                          </a:solidFill>
                          <a:latin typeface="+mj-lt"/>
                          <a:ea typeface="新細明體"/>
                          <a:cs typeface="Times New Roman"/>
                        </a:rPr>
                        <a:t>Receive $100 and pay an American CB call option on the delivery date</a:t>
                      </a:r>
                      <a:endParaRPr lang="zh-TW" sz="1100" kern="100" dirty="0">
                        <a:solidFill>
                          <a:srgbClr val="000000"/>
                        </a:solidFill>
                        <a:latin typeface="+mj-lt"/>
                        <a:ea typeface="新細明體"/>
                        <a:cs typeface="Times New Roman"/>
                      </a:endParaRPr>
                    </a:p>
                    <a:p>
                      <a:pPr marL="0" lvl="0" indent="-342900" algn="l" defTabSz="914400" rtl="0" eaLnBrk="1" latinLnBrk="0" hangingPunct="1">
                        <a:spcAft>
                          <a:spcPts val="0"/>
                        </a:spcAft>
                        <a:buFont typeface="+mj-lt"/>
                        <a:buAutoNum type="arabicPeriod"/>
                      </a:pPr>
                      <a:r>
                        <a:rPr lang="en-US" sz="1100" kern="100" dirty="0">
                          <a:solidFill>
                            <a:srgbClr val="000000"/>
                          </a:solidFill>
                          <a:latin typeface="+mj-lt"/>
                          <a:ea typeface="新細明體"/>
                          <a:cs typeface="Times New Roman"/>
                        </a:rPr>
                        <a:t>Receive USD 3M LIBOR + 115bps (30/360) quarterly.</a:t>
                      </a:r>
                      <a:endParaRPr lang="zh-TW" sz="1100" kern="100" dirty="0">
                        <a:solidFill>
                          <a:srgbClr val="000000"/>
                        </a:solidFill>
                        <a:latin typeface="+mj-lt"/>
                        <a:ea typeface="新細明體"/>
                        <a:cs typeface="Times New Roman"/>
                      </a:endParaRPr>
                    </a:p>
                    <a:p>
                      <a:pPr marL="0" lvl="0" indent="-342900" algn="l" defTabSz="914400" rtl="0" eaLnBrk="1" latinLnBrk="0" hangingPunct="1">
                        <a:spcAft>
                          <a:spcPts val="0"/>
                        </a:spcAft>
                        <a:buFont typeface="+mj-lt"/>
                        <a:buAutoNum type="arabicPeriod"/>
                      </a:pPr>
                      <a:r>
                        <a:rPr lang="en-US" sz="1100" kern="100" dirty="0">
                          <a:solidFill>
                            <a:srgbClr val="000000"/>
                          </a:solidFill>
                          <a:latin typeface="+mj-lt"/>
                          <a:ea typeface="新細明體"/>
                          <a:cs typeface="Times New Roman"/>
                        </a:rPr>
                        <a:t>Pay $101.297 to counterparty on the maturity date.</a:t>
                      </a:r>
                      <a:endParaRPr lang="zh-TW" sz="1100" kern="100" dirty="0">
                        <a:solidFill>
                          <a:srgbClr val="000000"/>
                        </a:solidFill>
                        <a:latin typeface="+mj-lt"/>
                        <a:ea typeface="新細明體"/>
                        <a:cs typeface="Times New Roman"/>
                      </a:endParaRPr>
                    </a:p>
                  </a:txBody>
                  <a:tcPr marL="63370" marR="63370" marT="0" marB="0">
                    <a:lnL>
                      <a:noFill/>
                    </a:lnL>
                    <a:lnR>
                      <a:noFill/>
                    </a:lnR>
                    <a:lnT>
                      <a:noFill/>
                    </a:lnT>
                    <a:lnB w="28575" cap="flat" cmpd="dbl"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4395" y="274638"/>
            <a:ext cx="8670664" cy="1143000"/>
          </a:xfrm>
        </p:spPr>
        <p:txBody>
          <a:bodyPr>
            <a:noAutofit/>
          </a:bodyPr>
          <a:lstStyle/>
          <a:p>
            <a:r>
              <a:rPr lang="en-US" altLang="zh-TW" sz="3600" dirty="0" smtClean="0"/>
              <a:t> Experiments on valuation of convertible bonds</a:t>
            </a:r>
            <a:endParaRPr lang="zh-TW" altLang="en-US" sz="3600" dirty="0"/>
          </a:p>
        </p:txBody>
      </p:sp>
      <p:sp>
        <p:nvSpPr>
          <p:cNvPr id="3" name="投影片編號版面配置區 2"/>
          <p:cNvSpPr>
            <a:spLocks noGrp="1"/>
          </p:cNvSpPr>
          <p:nvPr>
            <p:ph type="sldNum" sz="quarter" idx="4294967295"/>
          </p:nvPr>
        </p:nvSpPr>
        <p:spPr>
          <a:xfrm>
            <a:off x="612648" y="6356350"/>
            <a:ext cx="1981200" cy="365760"/>
          </a:xfrm>
          <a:prstGeom prst="rect">
            <a:avLst/>
          </a:prstGeom>
        </p:spPr>
        <p:txBody>
          <a:bodyPr/>
          <a:lstStyle/>
          <a:p>
            <a:fld id="{A476F4D1-08CC-48E5-8925-49DD4C3AB56A}" type="slidenum">
              <a:rPr lang="zh-TW" altLang="en-US" smtClean="0"/>
              <a:pPr/>
              <a:t>66</a:t>
            </a:fld>
            <a:endParaRPr lang="zh-TW" altLang="en-US"/>
          </a:p>
        </p:txBody>
      </p:sp>
      <p:sp>
        <p:nvSpPr>
          <p:cNvPr id="4" name="內容版面配置區 3"/>
          <p:cNvSpPr>
            <a:spLocks noGrp="1"/>
          </p:cNvSpPr>
          <p:nvPr>
            <p:ph sz="quarter" idx="1"/>
          </p:nvPr>
        </p:nvSpPr>
        <p:spPr/>
        <p:txBody>
          <a:bodyPr>
            <a:normAutofit fontScale="70000" lnSpcReduction="20000"/>
          </a:bodyPr>
          <a:lstStyle/>
          <a:p>
            <a:r>
              <a:rPr lang="en-US" altLang="zh-TW" dirty="0" smtClean="0"/>
              <a:t>Benchmark</a:t>
            </a:r>
          </a:p>
          <a:p>
            <a:pPr lvl="1"/>
            <a:r>
              <a:rPr lang="en-US" altLang="zh-TW" dirty="0" smtClean="0"/>
              <a:t>Market prices as benchmark</a:t>
            </a:r>
          </a:p>
          <a:p>
            <a:pPr lvl="1"/>
            <a:r>
              <a:rPr lang="en-US" altLang="zh-TW" dirty="0" smtClean="0"/>
              <a:t>Fair value is not market price</a:t>
            </a:r>
          </a:p>
          <a:p>
            <a:endParaRPr lang="en-US" altLang="zh-TW" dirty="0" smtClean="0"/>
          </a:p>
          <a:p>
            <a:r>
              <a:rPr lang="en-US" altLang="zh-TW" dirty="0" smtClean="0"/>
              <a:t>Parameter setting</a:t>
            </a:r>
          </a:p>
          <a:p>
            <a:pPr lvl="1"/>
            <a:r>
              <a:rPr lang="en-US" altLang="zh-TW" dirty="0" smtClean="0"/>
              <a:t>Underlying asset simulation</a:t>
            </a:r>
          </a:p>
          <a:p>
            <a:pPr lvl="2"/>
            <a:r>
              <a:rPr lang="en-US" altLang="zh-TW" dirty="0" smtClean="0"/>
              <a:t>Stock price and exchange rates</a:t>
            </a:r>
          </a:p>
          <a:p>
            <a:pPr lvl="3"/>
            <a:r>
              <a:rPr lang="en-US" altLang="zh-TW" dirty="0" smtClean="0"/>
              <a:t>Geometric Brownian motion</a:t>
            </a:r>
          </a:p>
          <a:p>
            <a:pPr lvl="2"/>
            <a:r>
              <a:rPr lang="en-US" altLang="zh-TW" dirty="0" smtClean="0"/>
              <a:t>Risk-free interest rates</a:t>
            </a:r>
          </a:p>
          <a:p>
            <a:pPr lvl="3"/>
            <a:r>
              <a:rPr lang="en-US" altLang="zh-TW" dirty="0" smtClean="0"/>
              <a:t>CIR interest rate model</a:t>
            </a:r>
          </a:p>
          <a:p>
            <a:pPr lvl="2"/>
            <a:r>
              <a:rPr lang="en-US" altLang="zh-TW" dirty="0" smtClean="0"/>
              <a:t>Volatility calculation</a:t>
            </a:r>
          </a:p>
          <a:p>
            <a:pPr lvl="3"/>
            <a:r>
              <a:rPr lang="en-US" altLang="zh-TW" dirty="0" smtClean="0"/>
              <a:t>Historical volatility</a:t>
            </a:r>
          </a:p>
          <a:p>
            <a:pPr lvl="2"/>
            <a:r>
              <a:rPr lang="en-US" altLang="zh-TW" dirty="0" smtClean="0"/>
              <a:t>Simulating 2000,000 paths for each underlying asset</a:t>
            </a:r>
          </a:p>
          <a:p>
            <a:pPr lvl="1"/>
            <a:r>
              <a:rPr lang="en-US" altLang="zh-TW" dirty="0" smtClean="0"/>
              <a:t>Valuation model</a:t>
            </a:r>
          </a:p>
          <a:p>
            <a:pPr lvl="2"/>
            <a:r>
              <a:rPr lang="en-US" altLang="zh-TW" dirty="0" smtClean="0"/>
              <a:t>Least-Square Monte-Carlo method with antithetic variables</a:t>
            </a:r>
            <a:endParaRPr lang="zh-TW" altLang="en-US"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dirty="0" smtClean="0"/>
              <a:t>Experiments on valuation of convertible bond</a:t>
            </a:r>
            <a:endParaRPr lang="zh-TW" altLang="en-US" dirty="0"/>
          </a:p>
        </p:txBody>
      </p:sp>
      <p:sp>
        <p:nvSpPr>
          <p:cNvPr id="3" name="投影片編號版面配置區 2"/>
          <p:cNvSpPr>
            <a:spLocks noGrp="1"/>
          </p:cNvSpPr>
          <p:nvPr>
            <p:ph type="sldNum" sz="quarter" idx="4294967295"/>
          </p:nvPr>
        </p:nvSpPr>
        <p:spPr>
          <a:xfrm>
            <a:off x="612648" y="6356350"/>
            <a:ext cx="1981200" cy="365760"/>
          </a:xfrm>
          <a:prstGeom prst="rect">
            <a:avLst/>
          </a:prstGeom>
        </p:spPr>
        <p:txBody>
          <a:bodyPr/>
          <a:lstStyle/>
          <a:p>
            <a:fld id="{A476F4D1-08CC-48E5-8925-49DD4C3AB56A}" type="slidenum">
              <a:rPr lang="zh-TW" altLang="en-US" smtClean="0"/>
              <a:pPr/>
              <a:t>67</a:t>
            </a:fld>
            <a:endParaRPr lang="zh-TW" altLang="en-US"/>
          </a:p>
        </p:txBody>
      </p:sp>
      <p:sp>
        <p:nvSpPr>
          <p:cNvPr id="4" name="內容版面配置區 3"/>
          <p:cNvSpPr>
            <a:spLocks noGrp="1"/>
          </p:cNvSpPr>
          <p:nvPr>
            <p:ph sz="quarter" idx="1"/>
          </p:nvPr>
        </p:nvSpPr>
        <p:spPr/>
        <p:txBody>
          <a:bodyPr/>
          <a:lstStyle/>
          <a:p>
            <a:r>
              <a:rPr lang="en-US" altLang="zh-TW" dirty="0" smtClean="0"/>
              <a:t>European convertible bond (ECB) and asset swap (CBAS)</a:t>
            </a:r>
          </a:p>
        </p:txBody>
      </p:sp>
      <p:graphicFrame>
        <p:nvGraphicFramePr>
          <p:cNvPr id="5" name="表格 4"/>
          <p:cNvGraphicFramePr>
            <a:graphicFrameLocks noGrp="1"/>
          </p:cNvGraphicFramePr>
          <p:nvPr/>
        </p:nvGraphicFramePr>
        <p:xfrm>
          <a:off x="1792371" y="3070525"/>
          <a:ext cx="5105400" cy="1570793"/>
        </p:xfrm>
        <a:graphic>
          <a:graphicData uri="http://schemas.openxmlformats.org/drawingml/2006/table">
            <a:tbl>
              <a:tblPr/>
              <a:tblGrid>
                <a:gridCol w="3637233"/>
                <a:gridCol w="1468167"/>
              </a:tblGrid>
              <a:tr h="279193">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dirty="0">
                          <a:solidFill>
                            <a:srgbClr val="000000"/>
                          </a:solidFill>
                          <a:latin typeface="+mj-lt"/>
                          <a:ea typeface="新細明體"/>
                          <a:cs typeface="Times New Roman"/>
                        </a:rPr>
                        <a:t>ECB market price: 104.9287 / 104.1787 </a:t>
                      </a:r>
                      <a:endParaRPr lang="zh-TW" altLang="zh-TW" sz="1200" kern="100" dirty="0">
                        <a:solidFill>
                          <a:srgbClr val="000000"/>
                        </a:solidFill>
                        <a:latin typeface="+mj-lt"/>
                        <a:ea typeface="新細明體"/>
                        <a:cs typeface="Times New Roman"/>
                      </a:endParaRPr>
                    </a:p>
                  </a:txBody>
                  <a:tcPr marL="68580" marR="6858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r>
              <a:tr h="182819">
                <a:tc>
                  <a:txBody>
                    <a:bodyPr/>
                    <a:lstStyle/>
                    <a:p>
                      <a:pPr marL="0" algn="l" defTabSz="914400" rtl="0" eaLnBrk="1" latinLnBrk="0" hangingPunct="1">
                        <a:spcAft>
                          <a:spcPts val="0"/>
                        </a:spcAft>
                      </a:pPr>
                      <a:r>
                        <a:rPr lang="en-US" sz="1200" kern="100" dirty="0">
                          <a:solidFill>
                            <a:srgbClr val="000000"/>
                          </a:solidFill>
                          <a:latin typeface="+mj-lt"/>
                          <a:ea typeface="新細明體"/>
                          <a:cs typeface="Times New Roman"/>
                        </a:rPr>
                        <a:t>Valuation date</a:t>
                      </a:r>
                      <a:endParaRPr lang="zh-TW" sz="1200" kern="100" dirty="0">
                        <a:solidFill>
                          <a:srgbClr val="000000"/>
                        </a:solidFill>
                        <a:latin typeface="+mj-lt"/>
                        <a:ea typeface="新細明體"/>
                        <a:cs typeface="Times New Roman"/>
                      </a:endParaRPr>
                    </a:p>
                  </a:txBody>
                  <a:tcPr marL="63370" marR="6337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latinLnBrk="0" hangingPunct="1">
                        <a:spcAft>
                          <a:spcPts val="0"/>
                        </a:spcAft>
                      </a:pPr>
                      <a:r>
                        <a:rPr lang="en-US" sz="1200" kern="100" dirty="0">
                          <a:solidFill>
                            <a:srgbClr val="000000"/>
                          </a:solidFill>
                          <a:latin typeface="+mj-lt"/>
                          <a:ea typeface="新細明體"/>
                          <a:cs typeface="Times New Roman"/>
                        </a:rPr>
                        <a:t>2011/3/25</a:t>
                      </a:r>
                      <a:endParaRPr lang="zh-TW" sz="1200" kern="100" dirty="0">
                        <a:solidFill>
                          <a:srgbClr val="000000"/>
                        </a:solidFill>
                        <a:latin typeface="+mj-lt"/>
                        <a:ea typeface="新細明體"/>
                        <a:cs typeface="Times New Roman"/>
                      </a:endParaRPr>
                    </a:p>
                  </a:txBody>
                  <a:tcPr marL="63370" marR="63370" marT="0" marB="0">
                    <a:lnL>
                      <a:noFill/>
                    </a:lnL>
                    <a:lnR>
                      <a:noFill/>
                    </a:lnR>
                    <a:lnT w="12700" cap="flat" cmpd="sng" algn="ctr">
                      <a:solidFill>
                        <a:srgbClr val="000000"/>
                      </a:solidFill>
                      <a:prstDash val="solid"/>
                      <a:round/>
                      <a:headEnd type="none" w="med" len="med"/>
                      <a:tailEnd type="none" w="med" len="med"/>
                    </a:lnT>
                    <a:lnB>
                      <a:noFill/>
                    </a:lnB>
                  </a:tcPr>
                </a:tc>
              </a:tr>
              <a:tr h="1828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dirty="0">
                          <a:solidFill>
                            <a:srgbClr val="000000"/>
                          </a:solidFill>
                          <a:latin typeface="+mj-lt"/>
                          <a:ea typeface="新細明體"/>
                          <a:cs typeface="Times New Roman"/>
                        </a:rPr>
                        <a:t>Fair value of ECB</a:t>
                      </a:r>
                      <a:endParaRPr lang="zh-TW" altLang="zh-TW" sz="1200" kern="100" dirty="0">
                        <a:solidFill>
                          <a:srgbClr val="000000"/>
                        </a:solidFill>
                        <a:latin typeface="+mj-lt"/>
                        <a:ea typeface="新細明體"/>
                        <a:cs typeface="Times New Roman"/>
                      </a:endParaRPr>
                    </a:p>
                  </a:txBody>
                  <a:tcPr marL="68580" marR="68580" marT="0" marB="0">
                    <a:lnL>
                      <a:noFill/>
                    </a:lnL>
                    <a:lnR>
                      <a:noFill/>
                    </a:lnR>
                    <a:lnT w="12700" cap="flat" cmpd="sng" algn="ctr">
                      <a:noFill/>
                      <a:prstDash val="solid"/>
                      <a:round/>
                      <a:headEnd type="none" w="med" len="med"/>
                      <a:tailEnd type="none" w="med" len="med"/>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dirty="0">
                          <a:solidFill>
                            <a:srgbClr val="000000"/>
                          </a:solidFill>
                          <a:latin typeface="+mj-lt"/>
                          <a:ea typeface="新細明體"/>
                          <a:cs typeface="Times New Roman"/>
                        </a:rPr>
                        <a:t>104.378671</a:t>
                      </a:r>
                      <a:endParaRPr lang="zh-TW" altLang="zh-TW" sz="1200" kern="100" dirty="0">
                        <a:solidFill>
                          <a:srgbClr val="000000"/>
                        </a:solidFill>
                        <a:latin typeface="+mj-lt"/>
                        <a:ea typeface="新細明體"/>
                        <a:cs typeface="Times New Roman"/>
                      </a:endParaRPr>
                    </a:p>
                  </a:txBody>
                  <a:tcPr marL="68580" marR="68580" marT="0" marB="0">
                    <a:lnL>
                      <a:noFill/>
                    </a:lnL>
                    <a:lnR>
                      <a:noFill/>
                    </a:lnR>
                    <a:lnT w="12700" cap="flat" cmpd="sng" algn="ctr">
                      <a:noFill/>
                      <a:prstDash val="solid"/>
                      <a:round/>
                      <a:headEnd type="none" w="med" len="med"/>
                      <a:tailEnd type="none" w="med" len="med"/>
                    </a:lnT>
                    <a:lnB>
                      <a:noFill/>
                    </a:lnB>
                  </a:tcPr>
                </a:tc>
              </a:tr>
              <a:tr h="1943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dirty="0">
                          <a:solidFill>
                            <a:srgbClr val="000000"/>
                          </a:solidFill>
                          <a:latin typeface="+mj-lt"/>
                          <a:ea typeface="新細明體"/>
                          <a:cs typeface="Times New Roman"/>
                        </a:rPr>
                        <a:t>Standard error</a:t>
                      </a:r>
                      <a:endParaRPr lang="zh-TW" altLang="zh-TW" sz="1200" kern="100" dirty="0">
                        <a:solidFill>
                          <a:srgbClr val="000000"/>
                        </a:solidFill>
                        <a:latin typeface="+mj-lt"/>
                        <a:ea typeface="新細明體"/>
                        <a:cs typeface="Times New Roman"/>
                      </a:endParaRPr>
                    </a:p>
                  </a:txBody>
                  <a:tcPr marL="68580" marR="68580" marT="0" marB="0">
                    <a:lnL>
                      <a:noFill/>
                    </a:lnL>
                    <a:lnR>
                      <a:noFill/>
                    </a:lnR>
                    <a:lnT>
                      <a:noFill/>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a:solidFill>
                            <a:srgbClr val="000000"/>
                          </a:solidFill>
                          <a:latin typeface="+mj-lt"/>
                          <a:ea typeface="新細明體"/>
                          <a:cs typeface="Times New Roman"/>
                        </a:rPr>
                        <a:t>0.036345</a:t>
                      </a:r>
                      <a:endParaRPr lang="zh-TW" altLang="zh-TW" sz="1200" kern="100">
                        <a:solidFill>
                          <a:srgbClr val="000000"/>
                        </a:solidFill>
                        <a:latin typeface="+mj-lt"/>
                        <a:ea typeface="新細明體"/>
                        <a:cs typeface="Times New Roman"/>
                      </a:endParaRPr>
                    </a:p>
                  </a:txBody>
                  <a:tcPr marL="68580" marR="68580" marT="0" marB="0">
                    <a:lnL>
                      <a:noFill/>
                    </a:lnL>
                    <a:lnR>
                      <a:noFill/>
                    </a:lnR>
                    <a:lnT>
                      <a:noFill/>
                    </a:lnT>
                    <a:lnB>
                      <a:noFill/>
                    </a:lnB>
                  </a:tcPr>
                </a:tc>
              </a:tr>
              <a:tr h="1828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altLang="zh-TW" sz="1200" kern="100" dirty="0">
                        <a:solidFill>
                          <a:srgbClr val="000000"/>
                        </a:solidFill>
                        <a:latin typeface="+mj-lt"/>
                        <a:ea typeface="新細明體"/>
                        <a:cs typeface="Times New Roman"/>
                      </a:endParaRPr>
                    </a:p>
                  </a:txBody>
                  <a:tcPr marL="68580" marR="68580" marT="0" marB="0">
                    <a:lnL>
                      <a:noFill/>
                    </a:lnL>
                    <a:lnR>
                      <a:noFill/>
                    </a:lnR>
                    <a:lnT>
                      <a:noFill/>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altLang="zh-TW" sz="1200" kern="100">
                        <a:solidFill>
                          <a:srgbClr val="000000"/>
                        </a:solidFill>
                        <a:latin typeface="+mj-lt"/>
                        <a:ea typeface="新細明體"/>
                        <a:cs typeface="Times New Roman"/>
                      </a:endParaRPr>
                    </a:p>
                  </a:txBody>
                  <a:tcPr marL="68580" marR="68580" marT="0" marB="0">
                    <a:lnL>
                      <a:noFill/>
                    </a:lnL>
                    <a:lnR>
                      <a:noFill/>
                    </a:lnR>
                    <a:lnT>
                      <a:noFill/>
                    </a:lnT>
                    <a:lnB>
                      <a:noFill/>
                    </a:lnB>
                  </a:tcPr>
                </a:tc>
              </a:tr>
              <a:tr h="1828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dirty="0">
                          <a:solidFill>
                            <a:srgbClr val="000000"/>
                          </a:solidFill>
                          <a:latin typeface="+mj-lt"/>
                          <a:ea typeface="新細明體"/>
                          <a:cs typeface="Times New Roman"/>
                        </a:rPr>
                        <a:t>Fair value of CBAS</a:t>
                      </a:r>
                      <a:endParaRPr lang="zh-TW" altLang="zh-TW" sz="1200" kern="100" dirty="0">
                        <a:solidFill>
                          <a:srgbClr val="000000"/>
                        </a:solidFill>
                        <a:latin typeface="+mj-lt"/>
                        <a:ea typeface="新細明體"/>
                        <a:cs typeface="Times New Roman"/>
                      </a:endParaRPr>
                    </a:p>
                  </a:txBody>
                  <a:tcPr marL="68580" marR="68580" marT="0" marB="0">
                    <a:lnL>
                      <a:noFill/>
                    </a:lnL>
                    <a:lnR>
                      <a:noFill/>
                    </a:lnR>
                    <a:lnT>
                      <a:noFill/>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a:solidFill>
                            <a:srgbClr val="000000"/>
                          </a:solidFill>
                          <a:latin typeface="+mj-lt"/>
                          <a:ea typeface="新細明體"/>
                          <a:cs typeface="Times New Roman"/>
                        </a:rPr>
                        <a:t>0.004817</a:t>
                      </a:r>
                      <a:endParaRPr lang="zh-TW" altLang="zh-TW" sz="1200" kern="100">
                        <a:solidFill>
                          <a:srgbClr val="000000"/>
                        </a:solidFill>
                        <a:latin typeface="+mj-lt"/>
                        <a:ea typeface="新細明體"/>
                        <a:cs typeface="Times New Roman"/>
                      </a:endParaRPr>
                    </a:p>
                  </a:txBody>
                  <a:tcPr marL="68580" marR="68580" marT="0" marB="0">
                    <a:lnL>
                      <a:noFill/>
                    </a:lnL>
                    <a:lnR>
                      <a:noFill/>
                    </a:lnR>
                    <a:lnT>
                      <a:noFill/>
                    </a:lnT>
                    <a:lnB>
                      <a:noFill/>
                    </a:lnB>
                  </a:tcPr>
                </a:tc>
              </a:tr>
              <a:tr h="1828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dirty="0">
                          <a:solidFill>
                            <a:srgbClr val="000000"/>
                          </a:solidFill>
                          <a:latin typeface="+mj-lt"/>
                          <a:ea typeface="新細明體"/>
                          <a:cs typeface="Times New Roman"/>
                        </a:rPr>
                        <a:t>Fair value of CB option in CBAS</a:t>
                      </a:r>
                      <a:endParaRPr lang="zh-TW" altLang="zh-TW" sz="1200" kern="100" dirty="0">
                        <a:solidFill>
                          <a:srgbClr val="000000"/>
                        </a:solidFill>
                        <a:latin typeface="+mj-lt"/>
                        <a:ea typeface="新細明體"/>
                        <a:cs typeface="Times New Roman"/>
                      </a:endParaRPr>
                    </a:p>
                  </a:txBody>
                  <a:tcPr marL="68580" marR="68580" marT="0" marB="0">
                    <a:lnL>
                      <a:noFill/>
                    </a:lnL>
                    <a:lnR>
                      <a:noFill/>
                    </a:lnR>
                    <a:lnT>
                      <a:noFill/>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dirty="0">
                          <a:solidFill>
                            <a:srgbClr val="000000"/>
                          </a:solidFill>
                          <a:latin typeface="+mj-lt"/>
                          <a:ea typeface="新細明體"/>
                          <a:cs typeface="Times New Roman"/>
                        </a:rPr>
                        <a:t>6.799198</a:t>
                      </a:r>
                      <a:endParaRPr lang="zh-TW" altLang="zh-TW" sz="1200" kern="100" dirty="0">
                        <a:solidFill>
                          <a:srgbClr val="000000"/>
                        </a:solidFill>
                        <a:latin typeface="+mj-lt"/>
                        <a:ea typeface="新細明體"/>
                        <a:cs typeface="Times New Roman"/>
                      </a:endParaRPr>
                    </a:p>
                  </a:txBody>
                  <a:tcPr marL="68580" marR="68580" marT="0" marB="0">
                    <a:lnL>
                      <a:noFill/>
                    </a:lnL>
                    <a:lnR>
                      <a:noFill/>
                    </a:lnR>
                    <a:lnT>
                      <a:noFill/>
                    </a:lnT>
                    <a:lnB>
                      <a:noFill/>
                    </a:lnB>
                  </a:tcPr>
                </a:tc>
              </a:tr>
              <a:tr h="1828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dirty="0">
                          <a:solidFill>
                            <a:srgbClr val="000000"/>
                          </a:solidFill>
                          <a:latin typeface="+mj-lt"/>
                          <a:ea typeface="新細明體"/>
                          <a:cs typeface="Times New Roman"/>
                        </a:rPr>
                        <a:t>Fair value of synthetic straight bond in CBAS</a:t>
                      </a:r>
                      <a:endParaRPr lang="zh-TW" altLang="zh-TW" sz="1200" kern="100" dirty="0">
                        <a:solidFill>
                          <a:srgbClr val="000000"/>
                        </a:solidFill>
                        <a:latin typeface="+mj-lt"/>
                        <a:ea typeface="新細明體"/>
                        <a:cs typeface="Times New Roman"/>
                      </a:endParaRPr>
                    </a:p>
                  </a:txBody>
                  <a:tcPr marL="68580" marR="68580" marT="0" marB="0">
                    <a:lnL>
                      <a:noFill/>
                    </a:lnL>
                    <a:lnR>
                      <a:noFill/>
                    </a:lnR>
                    <a:lnT>
                      <a:noFill/>
                    </a:lnT>
                    <a:lnB w="28575" cap="flat" cmpd="dbl"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00" dirty="0">
                          <a:solidFill>
                            <a:srgbClr val="000000"/>
                          </a:solidFill>
                          <a:latin typeface="+mj-lt"/>
                          <a:ea typeface="新細明體"/>
                          <a:cs typeface="Times New Roman"/>
                        </a:rPr>
                        <a:t>97.579473</a:t>
                      </a:r>
                      <a:endParaRPr lang="zh-TW" altLang="zh-TW" sz="1200" kern="100" dirty="0">
                        <a:solidFill>
                          <a:srgbClr val="000000"/>
                        </a:solidFill>
                        <a:latin typeface="+mj-lt"/>
                        <a:ea typeface="新細明體"/>
                        <a:cs typeface="Times New Roman"/>
                      </a:endParaRPr>
                    </a:p>
                  </a:txBody>
                  <a:tcPr marL="68580" marR="68580" marT="0" marB="0">
                    <a:lnL>
                      <a:noFill/>
                    </a:lnL>
                    <a:lnR>
                      <a:noFill/>
                    </a:lnR>
                    <a:lnT>
                      <a:noFill/>
                    </a:lnT>
                    <a:lnB w="28575" cap="flat" cmpd="dbl"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79512" y="274638"/>
            <a:ext cx="8640960" cy="1066130"/>
          </a:xfrm>
        </p:spPr>
        <p:txBody>
          <a:bodyPr>
            <a:noAutofit/>
          </a:bodyPr>
          <a:lstStyle/>
          <a:p>
            <a:r>
              <a:rPr lang="en-US" altLang="zh-TW" sz="3600" b="1" dirty="0" smtClean="0"/>
              <a:t>Real-time derivative valuation service</a:t>
            </a:r>
            <a:r>
              <a:rPr lang="en-US" altLang="zh-TW" sz="3600" dirty="0" smtClean="0"/>
              <a:t/>
            </a:r>
            <a:br>
              <a:rPr lang="en-US" altLang="zh-TW" sz="3600" dirty="0" smtClean="0"/>
            </a:br>
            <a:r>
              <a:rPr lang="en-US" altLang="zh-TW" sz="3600" dirty="0" smtClean="0"/>
              <a:t>- Illustration of valuation results</a:t>
            </a:r>
            <a:endParaRPr lang="zh-TW" altLang="en-US" sz="3600" dirty="0"/>
          </a:p>
        </p:txBody>
      </p:sp>
      <p:sp>
        <p:nvSpPr>
          <p:cNvPr id="3" name="投影片編號版面配置區 2"/>
          <p:cNvSpPr>
            <a:spLocks noGrp="1"/>
          </p:cNvSpPr>
          <p:nvPr>
            <p:ph type="sldNum" sz="quarter" idx="4294967295"/>
          </p:nvPr>
        </p:nvSpPr>
        <p:spPr>
          <a:xfrm>
            <a:off x="8676456" y="6245225"/>
            <a:ext cx="360040" cy="476250"/>
          </a:xfrm>
          <a:prstGeom prst="rect">
            <a:avLst/>
          </a:prstGeom>
        </p:spPr>
        <p:txBody>
          <a:bodyPr/>
          <a:lstStyle/>
          <a:p>
            <a:fld id="{A476F4D1-08CC-48E5-8925-49DD4C3AB56A}" type="slidenum">
              <a:rPr lang="zh-TW" altLang="en-US" sz="1200" smtClean="0"/>
              <a:pPr/>
              <a:t>68</a:t>
            </a:fld>
            <a:endParaRPr lang="zh-TW" altLang="en-US" sz="1200" dirty="0"/>
          </a:p>
        </p:txBody>
      </p:sp>
      <p:pic>
        <p:nvPicPr>
          <p:cNvPr id="5" name="圖表 3"/>
          <p:cNvPicPr>
            <a:picLocks noChangeAspect="1" noChangeArrowheads="1"/>
          </p:cNvPicPr>
          <p:nvPr/>
        </p:nvPicPr>
        <p:blipFill>
          <a:blip r:embed="rId2" cstate="print">
            <a:extLst>
              <a:ext uri="{28A0092B-C50C-407E-A947-70E740481C1C}">
                <a14:useLocalDpi xmlns="" xmlns:a14="http://schemas.microsoft.com/office/drawing/2010/main" val="0"/>
              </a:ext>
            </a:extLst>
          </a:blip>
          <a:srcRect l="-3427" t="-5309" r="-3082" b="-7523"/>
          <a:stretch>
            <a:fillRect/>
          </a:stretch>
        </p:blipFill>
        <p:spPr bwMode="auto">
          <a:xfrm>
            <a:off x="152400" y="1308695"/>
            <a:ext cx="4389438" cy="2278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圖表 13"/>
          <p:cNvPicPr>
            <a:picLocks noChangeAspect="1" noChangeArrowheads="1"/>
          </p:cNvPicPr>
          <p:nvPr/>
        </p:nvPicPr>
        <p:blipFill>
          <a:blip r:embed="rId3" cstate="print">
            <a:extLst>
              <a:ext uri="{28A0092B-C50C-407E-A947-70E740481C1C}">
                <a14:useLocalDpi xmlns="" xmlns:a14="http://schemas.microsoft.com/office/drawing/2010/main" val="0"/>
              </a:ext>
            </a:extLst>
          </a:blip>
          <a:srcRect l="-3419" t="-5278" r="-2931" b="-7559"/>
          <a:stretch>
            <a:fillRect/>
          </a:stretch>
        </p:blipFill>
        <p:spPr bwMode="auto">
          <a:xfrm>
            <a:off x="4527550" y="1308695"/>
            <a:ext cx="4387850" cy="2278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圖表 16"/>
          <p:cNvPicPr>
            <a:picLocks noChangeAspect="1" noChangeArrowheads="1"/>
          </p:cNvPicPr>
          <p:nvPr/>
        </p:nvPicPr>
        <p:blipFill>
          <a:blip r:embed="rId4" cstate="print">
            <a:extLst>
              <a:ext uri="{28A0092B-C50C-407E-A947-70E740481C1C}">
                <a14:useLocalDpi xmlns="" xmlns:a14="http://schemas.microsoft.com/office/drawing/2010/main" val="0"/>
              </a:ext>
            </a:extLst>
          </a:blip>
          <a:srcRect l="-3419" t="-5278" r="-2931" b="-7559"/>
          <a:stretch>
            <a:fillRect/>
          </a:stretch>
        </p:blipFill>
        <p:spPr bwMode="auto">
          <a:xfrm>
            <a:off x="152400" y="3823295"/>
            <a:ext cx="4387850" cy="2278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圖表 4"/>
          <p:cNvPicPr>
            <a:picLocks noChangeAspect="1" noChangeArrowheads="1"/>
          </p:cNvPicPr>
          <p:nvPr/>
        </p:nvPicPr>
        <p:blipFill>
          <a:blip r:embed="rId5" cstate="print">
            <a:extLst>
              <a:ext uri="{28A0092B-C50C-407E-A947-70E740481C1C}">
                <a14:useLocalDpi xmlns="" xmlns:a14="http://schemas.microsoft.com/office/drawing/2010/main" val="0"/>
              </a:ext>
            </a:extLst>
          </a:blip>
          <a:srcRect l="-3416" t="-5278" r="-2858" b="-7559"/>
          <a:stretch>
            <a:fillRect/>
          </a:stretch>
        </p:blipFill>
        <p:spPr bwMode="auto">
          <a:xfrm>
            <a:off x="4495800" y="3831233"/>
            <a:ext cx="4389438" cy="2278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文字方塊 8"/>
          <p:cNvSpPr txBox="1">
            <a:spLocks noChangeArrowheads="1"/>
          </p:cNvSpPr>
          <p:nvPr/>
        </p:nvSpPr>
        <p:spPr bwMode="auto">
          <a:xfrm>
            <a:off x="1143000" y="3470870"/>
            <a:ext cx="2438400" cy="276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altLang="zh-TW" sz="1200" b="1">
                <a:solidFill>
                  <a:srgbClr val="000000"/>
                </a:solidFill>
              </a:rPr>
              <a:t>CB ID: 23171 (TCRI rating: 4)</a:t>
            </a:r>
            <a:endParaRPr lang="zh-TW" altLang="en-US" sz="1200" b="1">
              <a:solidFill>
                <a:srgbClr val="000000"/>
              </a:solidFill>
            </a:endParaRPr>
          </a:p>
        </p:txBody>
      </p:sp>
      <p:sp>
        <p:nvSpPr>
          <p:cNvPr id="10" name="文字方塊 9"/>
          <p:cNvSpPr txBox="1">
            <a:spLocks noChangeArrowheads="1"/>
          </p:cNvSpPr>
          <p:nvPr/>
        </p:nvSpPr>
        <p:spPr bwMode="auto">
          <a:xfrm>
            <a:off x="5486400" y="3518495"/>
            <a:ext cx="2438400" cy="276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altLang="zh-TW" sz="1200" b="1">
                <a:solidFill>
                  <a:srgbClr val="000000"/>
                </a:solidFill>
              </a:rPr>
              <a:t>CB ID: 19023 (TCRI rating: 5)</a:t>
            </a:r>
            <a:endParaRPr lang="zh-TW" altLang="en-US" sz="1200" b="1">
              <a:solidFill>
                <a:srgbClr val="000000"/>
              </a:solidFill>
            </a:endParaRPr>
          </a:p>
        </p:txBody>
      </p:sp>
      <p:sp>
        <p:nvSpPr>
          <p:cNvPr id="11" name="文字方塊 10"/>
          <p:cNvSpPr txBox="1">
            <a:spLocks noChangeArrowheads="1"/>
          </p:cNvSpPr>
          <p:nvPr/>
        </p:nvSpPr>
        <p:spPr bwMode="auto">
          <a:xfrm>
            <a:off x="1143000" y="6033095"/>
            <a:ext cx="2438400" cy="276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altLang="zh-TW" sz="1200" b="1">
                <a:solidFill>
                  <a:srgbClr val="000000"/>
                </a:solidFill>
              </a:rPr>
              <a:t>CB ID: 14773 (TCRI rating: 3)</a:t>
            </a:r>
            <a:endParaRPr lang="zh-TW" altLang="en-US" sz="1200" b="1">
              <a:solidFill>
                <a:srgbClr val="000000"/>
              </a:solidFill>
            </a:endParaRPr>
          </a:p>
        </p:txBody>
      </p:sp>
      <p:sp>
        <p:nvSpPr>
          <p:cNvPr id="12" name="文字方塊 11"/>
          <p:cNvSpPr txBox="1">
            <a:spLocks noChangeArrowheads="1"/>
          </p:cNvSpPr>
          <p:nvPr/>
        </p:nvSpPr>
        <p:spPr bwMode="auto">
          <a:xfrm>
            <a:off x="5486400" y="6033095"/>
            <a:ext cx="2438400" cy="276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altLang="zh-TW" sz="1200" b="1">
                <a:solidFill>
                  <a:srgbClr val="000000"/>
                </a:solidFill>
              </a:rPr>
              <a:t>CB ID: 140201 (TCRI rating: 4)</a:t>
            </a:r>
            <a:endParaRPr lang="zh-TW" altLang="en-US" sz="1200" b="1">
              <a:solidFill>
                <a:srgbClr val="000000"/>
              </a:solidFill>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en-US" altLang="zh-TW" sz="3200" b="1" dirty="0" smtClean="0"/>
              <a:t>Real-time derivative valuation service</a:t>
            </a:r>
            <a:r>
              <a:rPr lang="en-US" altLang="zh-TW" sz="3200" dirty="0" smtClean="0"/>
              <a:t/>
            </a:r>
            <a:br>
              <a:rPr lang="en-US" altLang="zh-TW" sz="3200" dirty="0" smtClean="0"/>
            </a:br>
            <a:r>
              <a:rPr lang="en-US" altLang="zh-TW" sz="3200" dirty="0" smtClean="0"/>
              <a:t>- Experiment of convertible bond valuation</a:t>
            </a:r>
            <a:endParaRPr lang="zh-TW" altLang="en-US" sz="3200" dirty="0"/>
          </a:p>
        </p:txBody>
      </p:sp>
      <p:sp>
        <p:nvSpPr>
          <p:cNvPr id="3" name="投影片編號版面配置區 2"/>
          <p:cNvSpPr>
            <a:spLocks noGrp="1"/>
          </p:cNvSpPr>
          <p:nvPr>
            <p:ph type="sldNum" sz="quarter" idx="4294967295"/>
          </p:nvPr>
        </p:nvSpPr>
        <p:spPr>
          <a:xfrm>
            <a:off x="8736305" y="6303799"/>
            <a:ext cx="355145" cy="365760"/>
          </a:xfrm>
          <a:prstGeom prst="rect">
            <a:avLst/>
          </a:prstGeom>
        </p:spPr>
        <p:txBody>
          <a:bodyPr/>
          <a:lstStyle/>
          <a:p>
            <a:fld id="{A476F4D1-08CC-48E5-8925-49DD4C3AB56A}" type="slidenum">
              <a:rPr lang="zh-TW" altLang="en-US" smtClean="0"/>
              <a:pPr/>
              <a:t>69</a:t>
            </a:fld>
            <a:endParaRPr lang="zh-TW" altLang="en-US" dirty="0"/>
          </a:p>
        </p:txBody>
      </p:sp>
      <p:sp>
        <p:nvSpPr>
          <p:cNvPr id="4" name="內容版面配置區 3"/>
          <p:cNvSpPr>
            <a:spLocks noGrp="1"/>
          </p:cNvSpPr>
          <p:nvPr>
            <p:ph sz="quarter" idx="1"/>
          </p:nvPr>
        </p:nvSpPr>
        <p:spPr/>
        <p:txBody>
          <a:bodyPr>
            <a:normAutofit fontScale="62500" lnSpcReduction="20000"/>
          </a:bodyPr>
          <a:lstStyle/>
          <a:p>
            <a:r>
              <a:rPr lang="en-US" altLang="zh-TW" dirty="0" smtClean="0"/>
              <a:t>46 convertible bonds (CBs) in Taiwan market</a:t>
            </a:r>
          </a:p>
          <a:p>
            <a:pPr lvl="1"/>
            <a:r>
              <a:rPr lang="en-US" altLang="zh-TW" dirty="0" smtClean="0"/>
              <a:t>Monthly valuation from 2006 to 2010</a:t>
            </a:r>
          </a:p>
          <a:p>
            <a:pPr lvl="1"/>
            <a:endParaRPr lang="en-US" altLang="zh-TW" dirty="0" smtClean="0"/>
          </a:p>
          <a:p>
            <a:r>
              <a:rPr lang="en-US" altLang="zh-TW" dirty="0" smtClean="0"/>
              <a:t>Evaluation metrics</a:t>
            </a:r>
          </a:p>
          <a:p>
            <a:pPr lvl="1">
              <a:defRPr/>
            </a:pPr>
            <a:r>
              <a:rPr lang="en-US" altLang="zh-TW" dirty="0" smtClean="0"/>
              <a:t>Normalized RMSE</a:t>
            </a:r>
          </a:p>
          <a:p>
            <a:pPr lvl="1">
              <a:defRPr/>
            </a:pPr>
            <a:endParaRPr lang="en-US" altLang="zh-TW" dirty="0" smtClean="0"/>
          </a:p>
          <a:p>
            <a:pPr lvl="1">
              <a:defRPr/>
            </a:pPr>
            <a:endParaRPr lang="en-US" altLang="zh-TW" dirty="0" smtClean="0"/>
          </a:p>
          <a:p>
            <a:pPr lvl="1">
              <a:defRPr/>
            </a:pPr>
            <a:endParaRPr lang="en-US" altLang="zh-TW" dirty="0" smtClean="0"/>
          </a:p>
          <a:p>
            <a:pPr lvl="2">
              <a:defRPr/>
            </a:pPr>
            <a:r>
              <a:rPr lang="en-US" altLang="zh-TW" i="1" dirty="0" smtClean="0"/>
              <a:t>m</a:t>
            </a:r>
            <a:r>
              <a:rPr lang="en-US" altLang="zh-TW" i="1" baseline="-25000" dirty="0" smtClean="0"/>
              <a:t>i</a:t>
            </a:r>
            <a:r>
              <a:rPr lang="en-US" altLang="zh-TW" dirty="0" smtClean="0"/>
              <a:t> is the market price on day </a:t>
            </a:r>
            <a:r>
              <a:rPr lang="en-US" altLang="zh-TW" i="1" dirty="0" err="1" smtClean="0"/>
              <a:t>i</a:t>
            </a:r>
            <a:r>
              <a:rPr lang="en-US" altLang="zh-TW" dirty="0" smtClean="0"/>
              <a:t> </a:t>
            </a:r>
          </a:p>
          <a:p>
            <a:pPr lvl="2">
              <a:defRPr/>
            </a:pPr>
            <a:r>
              <a:rPr lang="en-US" altLang="zh-TW" i="1" dirty="0" smtClean="0"/>
              <a:t>v</a:t>
            </a:r>
            <a:r>
              <a:rPr lang="en-US" altLang="zh-TW" i="1" baseline="-25000" dirty="0" smtClean="0"/>
              <a:t>i</a:t>
            </a:r>
            <a:r>
              <a:rPr lang="en-US" altLang="zh-TW" dirty="0" smtClean="0"/>
              <a:t> is the fair value on day </a:t>
            </a:r>
            <a:r>
              <a:rPr lang="en-US" altLang="zh-TW" i="1" dirty="0" err="1" smtClean="0"/>
              <a:t>i</a:t>
            </a:r>
            <a:r>
              <a:rPr lang="en-US" altLang="zh-TW" dirty="0" smtClean="0"/>
              <a:t> </a:t>
            </a:r>
          </a:p>
          <a:p>
            <a:pPr lvl="1">
              <a:defRPr/>
            </a:pPr>
            <a:r>
              <a:rPr lang="en-US" altLang="zh-TW" dirty="0" smtClean="0"/>
              <a:t>Maximum of Relative Absolute Error</a:t>
            </a:r>
          </a:p>
          <a:p>
            <a:pPr lvl="1">
              <a:defRPr/>
            </a:pPr>
            <a:endParaRPr lang="en-US" altLang="zh-TW" dirty="0" smtClean="0"/>
          </a:p>
          <a:p>
            <a:pPr lvl="1">
              <a:defRPr/>
            </a:pPr>
            <a:endParaRPr lang="en-US" altLang="zh-TW" dirty="0" smtClean="0"/>
          </a:p>
          <a:p>
            <a:pPr lvl="1">
              <a:defRPr/>
            </a:pPr>
            <a:endParaRPr lang="en-US" altLang="zh-TW" dirty="0" smtClean="0"/>
          </a:p>
          <a:p>
            <a:pPr lvl="2">
              <a:defRPr/>
            </a:pPr>
            <a:r>
              <a:rPr lang="en-US" altLang="zh-TW" i="1" dirty="0" smtClean="0"/>
              <a:t>m</a:t>
            </a:r>
            <a:r>
              <a:rPr lang="en-US" altLang="zh-TW" i="1" baseline="-25000" dirty="0" smtClean="0"/>
              <a:t>i</a:t>
            </a:r>
            <a:r>
              <a:rPr lang="en-US" altLang="zh-TW" dirty="0" smtClean="0"/>
              <a:t> is the market price of the </a:t>
            </a:r>
            <a:r>
              <a:rPr lang="en-US" altLang="zh-TW" i="1" dirty="0" err="1" smtClean="0"/>
              <a:t>i</a:t>
            </a:r>
            <a:r>
              <a:rPr lang="en-US" altLang="zh-TW" dirty="0" err="1" smtClean="0"/>
              <a:t>-th</a:t>
            </a:r>
            <a:r>
              <a:rPr lang="en-US" altLang="zh-TW" dirty="0" smtClean="0"/>
              <a:t> day</a:t>
            </a:r>
          </a:p>
          <a:p>
            <a:pPr lvl="2">
              <a:defRPr/>
            </a:pPr>
            <a:r>
              <a:rPr lang="en-US" altLang="zh-TW" i="1" dirty="0" smtClean="0"/>
              <a:t>v</a:t>
            </a:r>
            <a:r>
              <a:rPr lang="en-US" altLang="zh-TW" i="1" baseline="-25000" dirty="0" smtClean="0"/>
              <a:t>i</a:t>
            </a:r>
            <a:r>
              <a:rPr lang="en-US" altLang="zh-TW" dirty="0" smtClean="0"/>
              <a:t> is the fair value of the </a:t>
            </a:r>
            <a:r>
              <a:rPr lang="en-US" altLang="zh-TW" i="1" dirty="0" err="1" smtClean="0"/>
              <a:t>i</a:t>
            </a:r>
            <a:r>
              <a:rPr lang="en-US" altLang="zh-TW" dirty="0" err="1" smtClean="0"/>
              <a:t>-th</a:t>
            </a:r>
            <a:r>
              <a:rPr lang="en-US" altLang="zh-TW" dirty="0" smtClean="0"/>
              <a:t> day</a:t>
            </a:r>
          </a:p>
        </p:txBody>
      </p:sp>
      <p:graphicFrame>
        <p:nvGraphicFramePr>
          <p:cNvPr id="1026" name="Object 2"/>
          <p:cNvGraphicFramePr>
            <a:graphicFrameLocks noChangeAspect="1"/>
          </p:cNvGraphicFramePr>
          <p:nvPr/>
        </p:nvGraphicFramePr>
        <p:xfrm>
          <a:off x="1331640" y="4653136"/>
          <a:ext cx="1485792" cy="778272"/>
        </p:xfrm>
        <a:graphic>
          <a:graphicData uri="http://schemas.openxmlformats.org/presentationml/2006/ole">
            <p:oleObj spid="_x0000_s167938" name="方程式" r:id="rId4" imgW="914400" imgH="482600" progId="Equation.3">
              <p:embed/>
            </p:oleObj>
          </a:graphicData>
        </a:graphic>
      </p:graphicFrame>
      <p:graphicFrame>
        <p:nvGraphicFramePr>
          <p:cNvPr id="1027" name="Object 3"/>
          <p:cNvGraphicFramePr>
            <a:graphicFrameLocks noChangeAspect="1"/>
          </p:cNvGraphicFramePr>
          <p:nvPr/>
        </p:nvGraphicFramePr>
        <p:xfrm>
          <a:off x="3473142" y="2852936"/>
          <a:ext cx="1530906" cy="877168"/>
        </p:xfrm>
        <a:graphic>
          <a:graphicData uri="http://schemas.openxmlformats.org/presentationml/2006/ole">
            <p:oleObj spid="_x0000_s167939" name="方程式" r:id="rId5" imgW="1041400" imgH="596900" progId="Equation.3">
              <p:embed/>
            </p:oleObj>
          </a:graphicData>
        </a:graphic>
      </p:graphicFrame>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23528" y="274638"/>
            <a:ext cx="8363272" cy="1143000"/>
          </a:xfrm>
        </p:spPr>
        <p:txBody>
          <a:bodyPr>
            <a:noAutofit/>
          </a:bodyPr>
          <a:lstStyle/>
          <a:p>
            <a:r>
              <a:rPr lang="en-US" altLang="zh-TW" sz="3600" b="1" dirty="0" smtClean="0"/>
              <a:t>Real-time derivative valuation service</a:t>
            </a:r>
            <a:r>
              <a:rPr lang="en-US" altLang="zh-TW" sz="3600" dirty="0" smtClean="0"/>
              <a:t/>
            </a:r>
            <a:br>
              <a:rPr lang="en-US" altLang="zh-TW" sz="3600" dirty="0" smtClean="0"/>
            </a:br>
            <a:r>
              <a:rPr lang="en-US" altLang="zh-TW" sz="3200" dirty="0" smtClean="0"/>
              <a:t>- Experiment of convertible bond valuatio</a:t>
            </a:r>
            <a:r>
              <a:rPr lang="en-US" altLang="zh-TW" sz="3600" dirty="0" smtClean="0"/>
              <a:t>n</a:t>
            </a:r>
            <a:endParaRPr lang="zh-TW" altLang="en-US" sz="3600" dirty="0"/>
          </a:p>
        </p:txBody>
      </p:sp>
      <p:graphicFrame>
        <p:nvGraphicFramePr>
          <p:cNvPr id="5" name="內容版面配置區 6"/>
          <p:cNvGraphicFramePr>
            <a:graphicFrameLocks noGrp="1"/>
          </p:cNvGraphicFramePr>
          <p:nvPr>
            <p:ph idx="1"/>
          </p:nvPr>
        </p:nvGraphicFramePr>
        <p:xfrm>
          <a:off x="381000" y="1600200"/>
          <a:ext cx="8305803" cy="4571995"/>
        </p:xfrm>
        <a:graphic>
          <a:graphicData uri="http://schemas.openxmlformats.org/drawingml/2006/table">
            <a:tbl>
              <a:tblPr/>
              <a:tblGrid>
                <a:gridCol w="976329"/>
                <a:gridCol w="849577"/>
                <a:gridCol w="976329"/>
                <a:gridCol w="976329"/>
                <a:gridCol w="976329"/>
                <a:gridCol w="976329"/>
                <a:gridCol w="850433"/>
                <a:gridCol w="1024446"/>
                <a:gridCol w="699702"/>
              </a:tblGrid>
              <a:tr h="391236">
                <a:tc rowSpan="2">
                  <a:txBody>
                    <a:bodyPr/>
                    <a:lstStyle/>
                    <a:p>
                      <a:pPr marL="0" algn="ctr" defTabSz="914400" rtl="0" eaLnBrk="1" latinLnBrk="0" hangingPunct="1">
                        <a:spcAft>
                          <a:spcPts val="0"/>
                        </a:spcAft>
                      </a:pPr>
                      <a:r>
                        <a:rPr lang="en-US" altLang="zh-TW" sz="1000" b="1" kern="100" dirty="0" smtClean="0">
                          <a:solidFill>
                            <a:srgbClr val="000000"/>
                          </a:solidFill>
                          <a:latin typeface="+mj-lt"/>
                          <a:ea typeface="新細明體"/>
                          <a:cs typeface="Times New Roman"/>
                        </a:rPr>
                        <a:t>CB ID</a:t>
                      </a:r>
                      <a:endParaRPr lang="zh-TW" altLang="zh-TW" sz="1000" b="1" kern="100" dirty="0">
                        <a:solidFill>
                          <a:srgbClr val="000000"/>
                        </a:solidFill>
                        <a:latin typeface="+mj-lt"/>
                        <a:ea typeface="新細明體"/>
                        <a:cs typeface="Times New Roman"/>
                      </a:endParaRPr>
                    </a:p>
                  </a:txBody>
                  <a:tcPr marL="68580" marR="6858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algn="ctr" defTabSz="914400" rtl="0" eaLnBrk="1" latinLnBrk="0" hangingPunct="1">
                        <a:spcAft>
                          <a:spcPts val="0"/>
                        </a:spcAft>
                      </a:pPr>
                      <a:r>
                        <a:rPr lang="en-US" altLang="zh-TW" sz="1000" b="1" kern="100" dirty="0" smtClean="0">
                          <a:solidFill>
                            <a:srgbClr val="000000"/>
                          </a:solidFill>
                          <a:latin typeface="+mj-lt"/>
                          <a:ea typeface="新細明體"/>
                          <a:cs typeface="Times New Roman"/>
                        </a:rPr>
                        <a:t>NRMSE</a:t>
                      </a:r>
                      <a:endParaRPr lang="zh-TW" altLang="zh-TW" sz="1000" b="1" kern="100" dirty="0">
                        <a:solidFill>
                          <a:srgbClr val="000000"/>
                        </a:solidFill>
                        <a:latin typeface="+mj-lt"/>
                        <a:ea typeface="新細明體"/>
                        <a:cs typeface="Times New Roman"/>
                      </a:endParaRPr>
                    </a:p>
                  </a:txBody>
                  <a:tcPr marL="68580" marR="6858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algn="ctr" defTabSz="914400" rtl="0" eaLnBrk="1" latinLnBrk="0" hangingPunct="1">
                        <a:spcAft>
                          <a:spcPts val="0"/>
                        </a:spcAft>
                      </a:pPr>
                      <a:r>
                        <a:rPr lang="en-US" altLang="zh-TW" sz="1000" b="1" kern="100" dirty="0">
                          <a:solidFill>
                            <a:srgbClr val="000000"/>
                          </a:solidFill>
                          <a:latin typeface="+mj-lt"/>
                          <a:ea typeface="新細明體"/>
                          <a:cs typeface="Times New Roman"/>
                        </a:rPr>
                        <a:t>Max. of </a:t>
                      </a:r>
                      <a:r>
                        <a:rPr lang="en-US" altLang="zh-TW" sz="1000" b="1" kern="100" dirty="0" smtClean="0">
                          <a:solidFill>
                            <a:srgbClr val="000000"/>
                          </a:solidFill>
                          <a:latin typeface="+mj-lt"/>
                          <a:ea typeface="新細明體"/>
                          <a:cs typeface="Times New Roman"/>
                        </a:rPr>
                        <a:t>Relative Absolute </a:t>
                      </a:r>
                      <a:r>
                        <a:rPr lang="en-US" altLang="zh-TW" sz="1000" b="1" kern="100" dirty="0">
                          <a:solidFill>
                            <a:srgbClr val="000000"/>
                          </a:solidFill>
                          <a:latin typeface="+mj-lt"/>
                          <a:ea typeface="新細明體"/>
                          <a:cs typeface="Times New Roman"/>
                        </a:rPr>
                        <a:t>Error</a:t>
                      </a:r>
                      <a:endParaRPr lang="zh-TW" altLang="zh-TW" sz="1000" b="1" kern="100" dirty="0">
                        <a:solidFill>
                          <a:srgbClr val="000000"/>
                        </a:solidFill>
                        <a:latin typeface="+mj-lt"/>
                        <a:ea typeface="新細明體"/>
                        <a:cs typeface="Times New Roman"/>
                      </a:endParaRPr>
                    </a:p>
                  </a:txBody>
                  <a:tcPr marL="68580" marR="6858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algn="ctr" defTabSz="914400" rtl="0" eaLnBrk="1" latinLnBrk="0" hangingPunct="1">
                        <a:spcAft>
                          <a:spcPts val="0"/>
                        </a:spcAft>
                      </a:pPr>
                      <a:r>
                        <a:rPr lang="en-US" altLang="zh-TW" sz="1000" b="1" kern="100" dirty="0">
                          <a:solidFill>
                            <a:srgbClr val="000000"/>
                          </a:solidFill>
                          <a:latin typeface="+mj-lt"/>
                          <a:ea typeface="新細明體"/>
                          <a:cs typeface="Times New Roman"/>
                        </a:rPr>
                        <a:t>Fair Value</a:t>
                      </a:r>
                      <a:endParaRPr lang="zh-TW" altLang="zh-TW" sz="1000" b="1" kern="100" dirty="0">
                        <a:solidFill>
                          <a:srgbClr val="000000"/>
                        </a:solidFill>
                        <a:latin typeface="+mj-lt"/>
                        <a:ea typeface="新細明體"/>
                        <a:cs typeface="Times New Roman"/>
                      </a:endParaRPr>
                    </a:p>
                  </a:txBody>
                  <a:tcPr marL="68580" marR="6858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gridSpan="2">
                  <a:txBody>
                    <a:bodyPr/>
                    <a:lstStyle/>
                    <a:p>
                      <a:pPr marL="0" algn="ctr" defTabSz="914400" rtl="0" eaLnBrk="1" latinLnBrk="0" hangingPunct="1">
                        <a:spcAft>
                          <a:spcPts val="0"/>
                        </a:spcAft>
                      </a:pPr>
                      <a:r>
                        <a:rPr lang="en-US" altLang="zh-TW" sz="1000" b="1" kern="100">
                          <a:solidFill>
                            <a:srgbClr val="000000"/>
                          </a:solidFill>
                          <a:latin typeface="+mj-lt"/>
                          <a:ea typeface="新細明體"/>
                          <a:cs typeface="Times New Roman"/>
                        </a:rPr>
                        <a:t>Market Price</a:t>
                      </a:r>
                      <a:endParaRPr lang="zh-TW" altLang="zh-TW" sz="1000" b="1" kern="100">
                        <a:solidFill>
                          <a:srgbClr val="000000"/>
                        </a:solidFill>
                        <a:latin typeface="+mj-lt"/>
                        <a:ea typeface="新細明體"/>
                        <a:cs typeface="Times New Roman"/>
                      </a:endParaRPr>
                    </a:p>
                  </a:txBody>
                  <a:tcPr marL="68580" marR="6858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rowSpan="2">
                  <a:txBody>
                    <a:bodyPr/>
                    <a:lstStyle/>
                    <a:p>
                      <a:pPr marL="0" algn="ctr" defTabSz="914400" rtl="0" eaLnBrk="1" latinLnBrk="0" hangingPunct="1">
                        <a:spcAft>
                          <a:spcPts val="0"/>
                        </a:spcAft>
                      </a:pPr>
                      <a:r>
                        <a:rPr lang="en-US" altLang="zh-TW" sz="1000" b="1" kern="100">
                          <a:solidFill>
                            <a:srgbClr val="000000"/>
                          </a:solidFill>
                          <a:latin typeface="+mj-lt"/>
                          <a:ea typeface="新細明體"/>
                          <a:cs typeface="Times New Roman"/>
                        </a:rPr>
                        <a:t>Number of Observations</a:t>
                      </a:r>
                      <a:endParaRPr lang="zh-TW" altLang="zh-TW" sz="1000" b="1" kern="100">
                        <a:solidFill>
                          <a:srgbClr val="000000"/>
                        </a:solidFill>
                        <a:latin typeface="+mj-lt"/>
                        <a:ea typeface="新細明體"/>
                        <a:cs typeface="Times New Roman"/>
                      </a:endParaRPr>
                    </a:p>
                  </a:txBody>
                  <a:tcPr marL="68580" marR="6858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algn="ctr" defTabSz="914400" rtl="0" eaLnBrk="1" latinLnBrk="0" hangingPunct="1">
                        <a:spcAft>
                          <a:spcPts val="0"/>
                        </a:spcAft>
                      </a:pPr>
                      <a:r>
                        <a:rPr lang="en-US" altLang="zh-TW" sz="1000" b="1" kern="100" dirty="0" smtClean="0">
                          <a:solidFill>
                            <a:srgbClr val="000000"/>
                          </a:solidFill>
                          <a:latin typeface="+mj-lt"/>
                          <a:ea typeface="新細明體"/>
                          <a:cs typeface="Times New Roman"/>
                        </a:rPr>
                        <a:t>TCRI </a:t>
                      </a:r>
                      <a:r>
                        <a:rPr lang="en-US" altLang="zh-TW" sz="1000" b="1" kern="100" dirty="0">
                          <a:solidFill>
                            <a:srgbClr val="000000"/>
                          </a:solidFill>
                          <a:latin typeface="+mj-lt"/>
                          <a:ea typeface="新細明體"/>
                          <a:cs typeface="Times New Roman"/>
                        </a:rPr>
                        <a:t>Rating</a:t>
                      </a:r>
                      <a:endParaRPr lang="zh-TW" altLang="zh-TW" sz="1000" b="1" kern="100" dirty="0">
                        <a:solidFill>
                          <a:srgbClr val="000000"/>
                        </a:solidFill>
                        <a:latin typeface="+mj-lt"/>
                        <a:ea typeface="新細明體"/>
                        <a:cs typeface="Times New Roman"/>
                      </a:endParaRPr>
                    </a:p>
                  </a:txBody>
                  <a:tcPr marL="68580" marR="68580" marT="0" marB="0" anchor="ctr">
                    <a:lnL>
                      <a:noFill/>
                    </a:lnL>
                    <a:lnR>
                      <a:noFill/>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3039">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algn="ctr" defTabSz="914400" rtl="0" eaLnBrk="1" latinLnBrk="0" hangingPunct="1">
                        <a:spcAft>
                          <a:spcPts val="0"/>
                        </a:spcAft>
                      </a:pPr>
                      <a:r>
                        <a:rPr lang="en-US" altLang="zh-TW" sz="1000" b="1" kern="100" dirty="0">
                          <a:solidFill>
                            <a:srgbClr val="000000"/>
                          </a:solidFill>
                          <a:latin typeface="+mj-lt"/>
                          <a:ea typeface="新細明體"/>
                          <a:cs typeface="Times New Roman"/>
                        </a:rPr>
                        <a:t>Mean</a:t>
                      </a:r>
                      <a:endParaRPr lang="zh-TW" altLang="zh-TW" sz="1000" b="1" kern="100" dirty="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000" b="1" kern="100" dirty="0">
                          <a:solidFill>
                            <a:srgbClr val="000000"/>
                          </a:solidFill>
                          <a:latin typeface="+mj-lt"/>
                          <a:ea typeface="新細明體"/>
                          <a:cs typeface="Times New Roman"/>
                        </a:rPr>
                        <a:t>Variance</a:t>
                      </a:r>
                      <a:endParaRPr lang="zh-TW" altLang="zh-TW" sz="1000" b="1" kern="100" dirty="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000" b="1" kern="100" dirty="0">
                          <a:solidFill>
                            <a:srgbClr val="000000"/>
                          </a:solidFill>
                          <a:latin typeface="+mj-lt"/>
                          <a:ea typeface="新細明體"/>
                          <a:cs typeface="Times New Roman"/>
                        </a:rPr>
                        <a:t>Mean</a:t>
                      </a:r>
                      <a:endParaRPr lang="zh-TW" altLang="zh-TW" sz="1000" b="1" kern="100" dirty="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000" b="1" kern="100" dirty="0">
                          <a:solidFill>
                            <a:srgbClr val="000000"/>
                          </a:solidFill>
                          <a:latin typeface="+mj-lt"/>
                          <a:ea typeface="新細明體"/>
                          <a:cs typeface="Times New Roman"/>
                        </a:rPr>
                        <a:t>Variance</a:t>
                      </a:r>
                      <a:endParaRPr lang="zh-TW" altLang="zh-TW" sz="1000" b="1" kern="100" dirty="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TW" altLang="en-US"/>
                    </a:p>
                  </a:txBody>
                  <a:tcPr/>
                </a:tc>
                <a:tc vMerge="1">
                  <a:txBody>
                    <a:bodyPr/>
                    <a:lstStyle/>
                    <a:p>
                      <a:endParaRPr lang="zh-TW" altLang="en-US"/>
                    </a:p>
                  </a:txBody>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12101</a:t>
                      </a:r>
                    </a:p>
                  </a:txBody>
                  <a:tcPr marL="9525" marR="9525" marT="9525"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0.138 </a:t>
                      </a:r>
                    </a:p>
                  </a:txBody>
                  <a:tcPr marL="9525" marR="9525" marT="9525"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0.370 </a:t>
                      </a:r>
                    </a:p>
                  </a:txBody>
                  <a:tcPr marL="9525" marR="9525" marT="9525"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115.198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68.248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103.926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67.882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40</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4</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12161</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0.093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0.225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105.716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33.195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98.818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7.505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37</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12251</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0.055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0.114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117.511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49.358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114.196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9.002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13</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7</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13121</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0.093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0.246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117.709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346.118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110.227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333.042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31</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4</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140201</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0.107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0.200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107.274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79.305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99.562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16.486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37</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4</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14093</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0.106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0.279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118.812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276.655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108.979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328.398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45</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5</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14371</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0.078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0.105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247.213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1707.347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233.800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1222.200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5</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6</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14772</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0.025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0.061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223.617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1585.860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221.571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1609.648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14</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14773</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0.036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0.136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153.428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354.294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149.976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451.527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19</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15221</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0.058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0.139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111.222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122.354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107.597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110.457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30</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5</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15242</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0.126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0.154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98.512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6.172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112.500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1.000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4</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7</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15281</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0.092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0.184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103.171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290.304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101.296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114.455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25</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6</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15291</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0.077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0.126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144.889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1416.439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137.543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1293.046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7</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6</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15323</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0.045 </a:t>
                      </a:r>
                    </a:p>
                  </a:txBody>
                  <a:tcPr marL="9525" marR="9525" marT="9525" marB="0" anchor="ctr">
                    <a:lnL>
                      <a:noFill/>
                    </a:lnL>
                    <a:lnR>
                      <a:noFill/>
                    </a:lnR>
                    <a:lnT>
                      <a:noFill/>
                    </a:lnT>
                    <a:lnB>
                      <a:noFill/>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0.104 </a:t>
                      </a:r>
                    </a:p>
                  </a:txBody>
                  <a:tcPr marL="9525" marR="9525" marT="9525"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287.122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786.220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288.000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583.000 </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7</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7</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a:noFill/>
                    </a:lnB>
                  </a:tcPr>
                </a:tc>
              </a:tr>
              <a:tr h="253848">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15371</a:t>
                      </a:r>
                    </a:p>
                  </a:txBody>
                  <a:tcPr marL="9525" marR="9525" marT="9525" marB="0" anchor="ctr">
                    <a:lnL>
                      <a:noFill/>
                    </a:lnL>
                    <a:lnR>
                      <a:noFill/>
                    </a:lnR>
                    <a:lnT>
                      <a:noFill/>
                    </a:lnT>
                    <a:lnB w="28575" cap="flat" cmpd="dbl" algn="ctr">
                      <a:solidFill>
                        <a:srgbClr val="000000"/>
                      </a:solidFill>
                      <a:prstDash val="solid"/>
                      <a:round/>
                      <a:headEnd type="none" w="med" len="med"/>
                      <a:tailEnd type="none" w="med" len="med"/>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0.063 </a:t>
                      </a:r>
                    </a:p>
                  </a:txBody>
                  <a:tcPr marL="9525" marR="9525" marT="9525" marB="0" anchor="ctr">
                    <a:lnL>
                      <a:noFill/>
                    </a:lnL>
                    <a:lnR>
                      <a:noFill/>
                    </a:lnR>
                    <a:lnT>
                      <a:noFill/>
                    </a:lnT>
                    <a:lnB w="28575" cap="flat" cmpd="dbl" algn="ctr">
                      <a:solidFill>
                        <a:srgbClr val="000000"/>
                      </a:solidFill>
                      <a:prstDash val="solid"/>
                      <a:round/>
                      <a:headEnd type="none" w="med" len="med"/>
                      <a:tailEnd type="none" w="med" len="med"/>
                    </a:lnB>
                  </a:tcPr>
                </a:tc>
                <a:tc>
                  <a:txBody>
                    <a:bodyPr/>
                    <a:lstStyle/>
                    <a:p>
                      <a:pPr marL="0" algn="ctr" defTabSz="914400" rtl="0" eaLnBrk="1" fontAlgn="ctr" latinLnBrk="0" hangingPunct="1">
                        <a:spcAft>
                          <a:spcPts val="0"/>
                        </a:spcAft>
                      </a:pPr>
                      <a:r>
                        <a:rPr lang="en-US" altLang="zh-TW" sz="1000" kern="100" dirty="0">
                          <a:solidFill>
                            <a:srgbClr val="000000"/>
                          </a:solidFill>
                          <a:latin typeface="+mj-lt"/>
                          <a:ea typeface="新細明體"/>
                          <a:cs typeface="Times New Roman"/>
                        </a:rPr>
                        <a:t>0.162 </a:t>
                      </a:r>
                    </a:p>
                  </a:txBody>
                  <a:tcPr marL="9525" marR="9525" marT="9525" marB="0" anchor="ctr">
                    <a:lnL>
                      <a:noFill/>
                    </a:lnL>
                    <a:lnR>
                      <a:noFill/>
                    </a:lnR>
                    <a:lnT>
                      <a:noFill/>
                    </a:lnT>
                    <a:lnB w="28575" cap="flat" cmpd="dbl"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134.457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w="28575" cap="flat" cmpd="dbl"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1300.202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w="28575" cap="flat" cmpd="dbl"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129.312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w="28575" cap="flat" cmpd="dbl"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000" kern="100">
                          <a:solidFill>
                            <a:srgbClr val="000000"/>
                          </a:solidFill>
                          <a:latin typeface="+mj-lt"/>
                          <a:ea typeface="新細明體"/>
                          <a:cs typeface="Times New Roman"/>
                        </a:rPr>
                        <a:t>1549.028 </a:t>
                      </a:r>
                      <a:endParaRPr lang="zh-TW" altLang="zh-TW" sz="1000" kern="100">
                        <a:solidFill>
                          <a:srgbClr val="000000"/>
                        </a:solidFill>
                        <a:latin typeface="+mj-lt"/>
                        <a:ea typeface="新細明體"/>
                        <a:cs typeface="Times New Roman"/>
                      </a:endParaRPr>
                    </a:p>
                  </a:txBody>
                  <a:tcPr marL="68580" marR="68580" marT="0" marB="0" anchor="ctr">
                    <a:lnL>
                      <a:noFill/>
                    </a:lnL>
                    <a:lnR>
                      <a:noFill/>
                    </a:lnR>
                    <a:lnT>
                      <a:noFill/>
                    </a:lnT>
                    <a:lnB w="28575" cap="flat" cmpd="dbl"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33</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w="28575" cap="flat" cmpd="dbl"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000" kern="100" dirty="0">
                          <a:solidFill>
                            <a:srgbClr val="000000"/>
                          </a:solidFill>
                          <a:latin typeface="+mj-lt"/>
                          <a:ea typeface="新細明體"/>
                          <a:cs typeface="Times New Roman"/>
                        </a:rPr>
                        <a:t>5</a:t>
                      </a:r>
                      <a:endParaRPr lang="zh-TW" altLang="zh-TW" sz="1000" kern="100" dirty="0">
                        <a:solidFill>
                          <a:srgbClr val="000000"/>
                        </a:solidFill>
                        <a:latin typeface="+mj-lt"/>
                        <a:ea typeface="新細明體"/>
                        <a:cs typeface="Times New Roman"/>
                      </a:endParaRPr>
                    </a:p>
                  </a:txBody>
                  <a:tcPr marL="68580" marR="68580" marT="0" marB="0" anchor="ctr">
                    <a:lnL>
                      <a:noFill/>
                    </a:lnL>
                    <a:lnR>
                      <a:noFill/>
                    </a:lnR>
                    <a:lnT>
                      <a:noFill/>
                    </a:lnT>
                    <a:lnB w="28575" cap="flat" cmpd="dbl" algn="ctr">
                      <a:solidFill>
                        <a:srgbClr val="000000"/>
                      </a:solidFill>
                      <a:prstDash val="solid"/>
                      <a:round/>
                      <a:headEnd type="none" w="med" len="med"/>
                      <a:tailEnd type="none" w="med" len="med"/>
                    </a:lnB>
                  </a:tcPr>
                </a:tc>
              </a:tr>
            </a:tbl>
          </a:graphicData>
        </a:graphic>
      </p:graphicFrame>
      <p:sp>
        <p:nvSpPr>
          <p:cNvPr id="3" name="投影片編號版面配置區 2"/>
          <p:cNvSpPr>
            <a:spLocks noGrp="1"/>
          </p:cNvSpPr>
          <p:nvPr>
            <p:ph type="sldNum" sz="quarter" idx="4294967295"/>
          </p:nvPr>
        </p:nvSpPr>
        <p:spPr>
          <a:xfrm>
            <a:off x="8676456" y="6245225"/>
            <a:ext cx="405408" cy="476250"/>
          </a:xfrm>
          <a:prstGeom prst="rect">
            <a:avLst/>
          </a:prstGeom>
        </p:spPr>
        <p:txBody>
          <a:bodyPr/>
          <a:lstStyle/>
          <a:p>
            <a:fld id="{A476F4D1-08CC-48E5-8925-49DD4C3AB56A}" type="slidenum">
              <a:rPr lang="zh-TW" altLang="en-US" sz="1200" smtClean="0"/>
              <a:pPr/>
              <a:t>70</a:t>
            </a:fld>
            <a:endParaRPr lang="zh-TW" altLang="en-US" sz="1200"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Stock Model: Geometric Brownian motion (GBM)</a:t>
            </a:r>
            <a:endParaRPr lang="zh-TW" altLang="en-US" dirty="0"/>
          </a:p>
        </p:txBody>
      </p:sp>
      <p:sp>
        <p:nvSpPr>
          <p:cNvPr id="3" name="內容版面配置區 2"/>
          <p:cNvSpPr>
            <a:spLocks noGrp="1"/>
          </p:cNvSpPr>
          <p:nvPr>
            <p:ph sz="quarter" idx="1"/>
          </p:nvPr>
        </p:nvSpPr>
        <p:spPr/>
        <p:txBody>
          <a:bodyPr/>
          <a:lstStyle/>
          <a:p>
            <a:pPr lvl="3">
              <a:buNone/>
            </a:pPr>
            <a:endParaRPr lang="en-US" altLang="zh-TW" dirty="0" smtClean="0"/>
          </a:p>
          <a:p>
            <a:pPr lvl="3">
              <a:buNone/>
            </a:pPr>
            <a:endParaRPr lang="en-US" altLang="zh-TW" dirty="0" smtClean="0"/>
          </a:p>
          <a:p>
            <a:pPr lvl="3"/>
            <a:r>
              <a:rPr lang="en-US" altLang="zh-TW" dirty="0" smtClean="0"/>
              <a:t>S</a:t>
            </a:r>
            <a:r>
              <a:rPr lang="en-US" altLang="zh-TW" baseline="-25000" dirty="0" smtClean="0"/>
              <a:t>t</a:t>
            </a:r>
            <a:r>
              <a:rPr lang="en-US" altLang="zh-TW" dirty="0" smtClean="0"/>
              <a:t>:	Stock price at time t</a:t>
            </a:r>
          </a:p>
          <a:p>
            <a:pPr lvl="3"/>
            <a:r>
              <a:rPr lang="en-US" altLang="zh-TW" dirty="0" smtClean="0"/>
              <a:t>W</a:t>
            </a:r>
            <a:r>
              <a:rPr lang="en-US" altLang="zh-TW" baseline="-25000" dirty="0" smtClean="0"/>
              <a:t>t</a:t>
            </a:r>
            <a:r>
              <a:rPr lang="en-US" altLang="zh-TW" dirty="0" smtClean="0"/>
              <a:t>: 	Wiener process or Brownian motion</a:t>
            </a:r>
          </a:p>
          <a:p>
            <a:pPr lvl="3"/>
            <a:r>
              <a:rPr lang="el-GR" altLang="zh-TW" dirty="0" smtClean="0"/>
              <a:t>μ</a:t>
            </a:r>
            <a:r>
              <a:rPr lang="en-US" altLang="zh-TW" dirty="0" smtClean="0"/>
              <a:t>: 	Drift term is constant</a:t>
            </a:r>
          </a:p>
          <a:p>
            <a:pPr lvl="3"/>
            <a:r>
              <a:rPr lang="el-GR" altLang="zh-TW" dirty="0" smtClean="0"/>
              <a:t>σ</a:t>
            </a:r>
            <a:r>
              <a:rPr lang="en-US" altLang="zh-TW" dirty="0" smtClean="0"/>
              <a:t>: 	Volatility of stock prices is constant</a:t>
            </a:r>
            <a:endParaRPr lang="zh-TW" altLang="en-US" dirty="0"/>
          </a:p>
        </p:txBody>
      </p:sp>
      <p:graphicFrame>
        <p:nvGraphicFramePr>
          <p:cNvPr id="4" name="物件 3"/>
          <p:cNvGraphicFramePr>
            <a:graphicFrameLocks noChangeAspect="1"/>
          </p:cNvGraphicFramePr>
          <p:nvPr/>
        </p:nvGraphicFramePr>
        <p:xfrm>
          <a:off x="1084085" y="1707066"/>
          <a:ext cx="2448272" cy="427853"/>
        </p:xfrm>
        <a:graphic>
          <a:graphicData uri="http://schemas.openxmlformats.org/presentationml/2006/ole">
            <p:oleObj spid="_x0000_s96258" name="方程式" r:id="rId3" imgW="1307880" imgH="228600" progId="Equation.3">
              <p:embed/>
            </p:oleObj>
          </a:graphicData>
        </a:graphic>
      </p:graphicFrame>
      <p:pic>
        <p:nvPicPr>
          <p:cNvPr id="5" name="圖片 4" descr="GeoBM.png"/>
          <p:cNvPicPr>
            <a:picLocks noChangeAspect="1"/>
          </p:cNvPicPr>
          <p:nvPr/>
        </p:nvPicPr>
        <p:blipFill>
          <a:blip r:embed="rId4" cstate="print"/>
          <a:stretch>
            <a:fillRect/>
          </a:stretch>
        </p:blipFill>
        <p:spPr>
          <a:xfrm>
            <a:off x="1259632" y="3206829"/>
            <a:ext cx="6048672" cy="3102491"/>
          </a:xfrm>
          <a:prstGeom prst="rect">
            <a:avLst/>
          </a:prstGeom>
        </p:spPr>
      </p:pic>
      <p:sp>
        <p:nvSpPr>
          <p:cNvPr id="6" name="文字方塊 5"/>
          <p:cNvSpPr txBox="1"/>
          <p:nvPr/>
        </p:nvSpPr>
        <p:spPr>
          <a:xfrm>
            <a:off x="6804248" y="5805264"/>
            <a:ext cx="1368152" cy="276999"/>
          </a:xfrm>
          <a:prstGeom prst="rect">
            <a:avLst/>
          </a:prstGeom>
          <a:noFill/>
        </p:spPr>
        <p:txBody>
          <a:bodyPr wrap="square" rtlCol="0">
            <a:spAutoFit/>
          </a:bodyPr>
          <a:lstStyle/>
          <a:p>
            <a:r>
              <a:rPr lang="en-US" altLang="zh-TW" sz="1200" dirty="0" smtClean="0"/>
              <a:t>Source:  Wikipedia</a:t>
            </a:r>
            <a:endParaRPr lang="zh-TW" altLang="en-US" sz="1200"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en-US" altLang="zh-TW" sz="3200" b="1" dirty="0" smtClean="0"/>
              <a:t>Modified least-square Monte-Carlo model</a:t>
            </a:r>
            <a:endParaRPr lang="zh-TW" altLang="en-US" sz="3200" dirty="0"/>
          </a:p>
        </p:txBody>
      </p:sp>
      <p:sp>
        <p:nvSpPr>
          <p:cNvPr id="3" name="投影片編號版面配置區 2"/>
          <p:cNvSpPr>
            <a:spLocks noGrp="1"/>
          </p:cNvSpPr>
          <p:nvPr>
            <p:ph type="sldNum" sz="quarter" idx="4294967295"/>
          </p:nvPr>
        </p:nvSpPr>
        <p:spPr>
          <a:xfrm>
            <a:off x="612648" y="6356350"/>
            <a:ext cx="1981200" cy="365760"/>
          </a:xfrm>
          <a:prstGeom prst="rect">
            <a:avLst/>
          </a:prstGeom>
        </p:spPr>
        <p:txBody>
          <a:bodyPr/>
          <a:lstStyle/>
          <a:p>
            <a:fld id="{A476F4D1-08CC-48E5-8925-49DD4C3AB56A}" type="slidenum">
              <a:rPr lang="zh-TW" altLang="en-US" smtClean="0"/>
              <a:pPr/>
              <a:t>72</a:t>
            </a:fld>
            <a:endParaRPr lang="zh-TW" altLang="en-US"/>
          </a:p>
        </p:txBody>
      </p:sp>
      <p:sp>
        <p:nvSpPr>
          <p:cNvPr id="4" name="內容版面配置區 3"/>
          <p:cNvSpPr>
            <a:spLocks noGrp="1"/>
          </p:cNvSpPr>
          <p:nvPr>
            <p:ph sz="quarter" idx="1"/>
          </p:nvPr>
        </p:nvSpPr>
        <p:spPr>
          <a:xfrm>
            <a:off x="457200" y="4293096"/>
            <a:ext cx="8229600" cy="1863864"/>
          </a:xfrm>
        </p:spPr>
        <p:txBody>
          <a:bodyPr>
            <a:normAutofit fontScale="77500" lnSpcReduction="20000"/>
          </a:bodyPr>
          <a:lstStyle/>
          <a:p>
            <a:r>
              <a:rPr lang="en-US" altLang="zh-TW" dirty="0" smtClean="0"/>
              <a:t>Properties of geometric Brownian motion</a:t>
            </a:r>
          </a:p>
          <a:p>
            <a:pPr lvl="1"/>
            <a:r>
              <a:rPr lang="en-US" altLang="zh-TW" dirty="0" smtClean="0"/>
              <a:t>Period from pricing date is longer, variations of reference entities is larger</a:t>
            </a:r>
          </a:p>
          <a:p>
            <a:r>
              <a:rPr lang="en-US" altLang="zh-TW" dirty="0" smtClean="0"/>
              <a:t>Keeping less information near the pricing date, and sampling more paths when near the maturity date</a:t>
            </a:r>
            <a:endParaRPr lang="zh-TW" altLang="en-US" dirty="0"/>
          </a:p>
        </p:txBody>
      </p:sp>
      <p:pic>
        <p:nvPicPr>
          <p:cNvPr id="9" name="圖片 8"/>
          <p:cNvPicPr/>
          <p:nvPr/>
        </p:nvPicPr>
        <p:blipFill>
          <a:blip r:embed="rId2" cstate="print"/>
          <a:srcRect/>
          <a:stretch>
            <a:fillRect/>
          </a:stretch>
        </p:blipFill>
        <p:spPr bwMode="auto">
          <a:xfrm>
            <a:off x="1979712" y="1182360"/>
            <a:ext cx="5262880" cy="2966720"/>
          </a:xfrm>
          <a:prstGeom prst="rect">
            <a:avLst/>
          </a:prstGeom>
          <a:noFill/>
          <a:ln w="9525">
            <a:noFill/>
            <a:miter lim="800000"/>
            <a:headEnd/>
            <a:tailEnd/>
          </a:ln>
        </p:spPr>
      </p:pic>
      <p:sp>
        <p:nvSpPr>
          <p:cNvPr id="10" name="文字方塊 9"/>
          <p:cNvSpPr txBox="1"/>
          <p:nvPr/>
        </p:nvSpPr>
        <p:spPr>
          <a:xfrm>
            <a:off x="6804248" y="3214717"/>
            <a:ext cx="2267744" cy="646331"/>
          </a:xfrm>
          <a:prstGeom prst="rect">
            <a:avLst/>
          </a:prstGeom>
          <a:noFill/>
        </p:spPr>
        <p:txBody>
          <a:bodyPr wrap="square" rtlCol="0">
            <a:spAutoFit/>
          </a:bodyPr>
          <a:lstStyle/>
          <a:p>
            <a:pPr algn="r"/>
            <a:r>
              <a:rPr lang="en-US" altLang="zh-TW" sz="1200" dirty="0"/>
              <a:t>Stock Price Simulation by </a:t>
            </a:r>
            <a:r>
              <a:rPr lang="en-US" altLang="zh-TW" sz="1200" dirty="0" smtClean="0"/>
              <a:t>geometric </a:t>
            </a:r>
            <a:r>
              <a:rPr lang="en-US" altLang="zh-TW" sz="1200" dirty="0"/>
              <a:t>Brownian </a:t>
            </a:r>
            <a:r>
              <a:rPr lang="en-US" altLang="zh-TW" sz="1200" dirty="0" smtClean="0"/>
              <a:t>motion</a:t>
            </a:r>
            <a:endParaRPr lang="zh-TW" altLang="zh-TW" sz="1200" dirty="0"/>
          </a:p>
          <a:p>
            <a:pPr algn="r"/>
            <a:r>
              <a:rPr lang="en-US" altLang="zh-TW" sz="1200" dirty="0"/>
              <a:t>(100 paths are selected randomly)</a:t>
            </a:r>
            <a:endParaRPr lang="zh-TW" altLang="en-US" sz="1200" dirty="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Credit risk</a:t>
            </a:r>
            <a:endParaRPr lang="zh-TW" altLang="en-US" dirty="0"/>
          </a:p>
        </p:txBody>
      </p:sp>
      <p:sp>
        <p:nvSpPr>
          <p:cNvPr id="3" name="內容版面配置區 2"/>
          <p:cNvSpPr>
            <a:spLocks noGrp="1"/>
          </p:cNvSpPr>
          <p:nvPr>
            <p:ph sz="quarter" idx="1"/>
          </p:nvPr>
        </p:nvSpPr>
        <p:spPr/>
        <p:txBody>
          <a:bodyPr>
            <a:normAutofit/>
          </a:bodyPr>
          <a:lstStyle/>
          <a:p>
            <a:r>
              <a:rPr lang="en-US" altLang="zh-TW" dirty="0" smtClean="0"/>
              <a:t>Estimating default intensity (hazard rate) using </a:t>
            </a:r>
            <a:r>
              <a:rPr lang="en-US" altLang="zh-TW" dirty="0" err="1" smtClean="0"/>
              <a:t>Duffie’s</a:t>
            </a:r>
            <a:r>
              <a:rPr lang="en-US" altLang="zh-TW" dirty="0" smtClean="0"/>
              <a:t> model</a:t>
            </a:r>
          </a:p>
          <a:p>
            <a:endParaRPr lang="en-US" altLang="zh-TW" dirty="0" smtClean="0"/>
          </a:p>
        </p:txBody>
      </p:sp>
      <p:graphicFrame>
        <p:nvGraphicFramePr>
          <p:cNvPr id="2050" name="Object 2"/>
          <p:cNvGraphicFramePr>
            <a:graphicFrameLocks noChangeAspect="1"/>
          </p:cNvGraphicFramePr>
          <p:nvPr/>
        </p:nvGraphicFramePr>
        <p:xfrm>
          <a:off x="946150" y="2784475"/>
          <a:ext cx="5346700" cy="403225"/>
        </p:xfrm>
        <a:graphic>
          <a:graphicData uri="http://schemas.openxmlformats.org/presentationml/2006/ole">
            <p:oleObj spid="_x0000_s97282" name="Equation" r:id="rId3" imgW="2857320" imgH="215640" progId="Equation.3">
              <p:embed/>
            </p:oleObj>
          </a:graphicData>
        </a:graphic>
      </p:graphicFrame>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Interest rate Model</a:t>
            </a:r>
            <a:endParaRPr lang="zh-TW" altLang="en-US" dirty="0"/>
          </a:p>
        </p:txBody>
      </p:sp>
      <p:sp>
        <p:nvSpPr>
          <p:cNvPr id="3" name="內容版面配置區 2"/>
          <p:cNvSpPr>
            <a:spLocks noGrp="1"/>
          </p:cNvSpPr>
          <p:nvPr>
            <p:ph sz="quarter" idx="1"/>
          </p:nvPr>
        </p:nvSpPr>
        <p:spPr/>
        <p:txBody>
          <a:bodyPr>
            <a:normAutofit fontScale="92500" lnSpcReduction="10000"/>
          </a:bodyPr>
          <a:lstStyle/>
          <a:p>
            <a:r>
              <a:rPr lang="en-US" altLang="zh-TW" sz="2400" dirty="0" smtClean="0"/>
              <a:t>CIR interest rate model (follows mean-reverting process)</a:t>
            </a:r>
          </a:p>
          <a:p>
            <a:pPr lvl="1"/>
            <a:endParaRPr lang="en-US" altLang="zh-TW" sz="2200" dirty="0" smtClean="0"/>
          </a:p>
          <a:p>
            <a:pPr lvl="1"/>
            <a:endParaRPr lang="en-US" altLang="zh-TW" sz="2200" dirty="0" smtClean="0"/>
          </a:p>
          <a:p>
            <a:pPr lvl="1"/>
            <a:r>
              <a:rPr lang="en-US" altLang="zh-TW" sz="2200" dirty="0" smtClean="0"/>
              <a:t>Ensuring mean reversion of the interest rate towards the long run value </a:t>
            </a:r>
            <a:r>
              <a:rPr lang="en-US" altLang="zh-TW" sz="2200" i="1" dirty="0" smtClean="0"/>
              <a:t>b</a:t>
            </a:r>
            <a:r>
              <a:rPr lang="en-US" altLang="zh-TW" sz="2200" dirty="0" smtClean="0"/>
              <a:t>, with speed of adjustment governed by the strictly positive parameter </a:t>
            </a:r>
            <a:r>
              <a:rPr lang="en-US" altLang="zh-TW" sz="2200" i="1" dirty="0" smtClean="0"/>
              <a:t>a</a:t>
            </a:r>
          </a:p>
          <a:p>
            <a:pPr lvl="1"/>
            <a:r>
              <a:rPr lang="el-GR" altLang="zh-TW" sz="2200" dirty="0" smtClean="0"/>
              <a:t>σ</a:t>
            </a:r>
            <a:r>
              <a:rPr lang="en-US" altLang="zh-TW" sz="2200" dirty="0" smtClean="0"/>
              <a:t> is a volatility of interest rate, and Wt is a Wiener process</a:t>
            </a:r>
          </a:p>
          <a:p>
            <a:r>
              <a:rPr lang="en-US" altLang="zh-TW" sz="2400" dirty="0" smtClean="0"/>
              <a:t>LIBOR market model</a:t>
            </a:r>
          </a:p>
          <a:p>
            <a:pPr lvl="1"/>
            <a:endParaRPr lang="en-US" altLang="zh-TW" sz="2200" dirty="0" smtClean="0"/>
          </a:p>
          <a:p>
            <a:pPr lvl="1"/>
            <a:endParaRPr lang="en-US" altLang="zh-TW" sz="2200" dirty="0" smtClean="0"/>
          </a:p>
          <a:p>
            <a:pPr lvl="1"/>
            <a:r>
              <a:rPr lang="en-US" altLang="zh-TW" sz="2200" dirty="0" err="1" smtClean="0"/>
              <a:t>L</a:t>
            </a:r>
            <a:r>
              <a:rPr lang="en-US" altLang="zh-TW" sz="2200" baseline="-25000" dirty="0" err="1" smtClean="0"/>
              <a:t>j</a:t>
            </a:r>
            <a:r>
              <a:rPr lang="en-US" altLang="zh-TW" sz="2200" dirty="0" smtClean="0"/>
              <a:t> is the forward rate for the period [</a:t>
            </a:r>
            <a:r>
              <a:rPr lang="en-US" altLang="zh-TW" sz="2200" dirty="0" err="1" smtClean="0"/>
              <a:t>T</a:t>
            </a:r>
            <a:r>
              <a:rPr lang="en-US" altLang="zh-TW" sz="2200" baseline="-25000" dirty="0" err="1" smtClean="0"/>
              <a:t>j</a:t>
            </a:r>
            <a:r>
              <a:rPr lang="en-US" altLang="zh-TW" sz="2200" dirty="0" smtClean="0"/>
              <a:t>, T</a:t>
            </a:r>
            <a:r>
              <a:rPr lang="en-US" altLang="zh-TW" sz="2200" baseline="-25000" dirty="0" smtClean="0"/>
              <a:t>j+1</a:t>
            </a:r>
            <a:r>
              <a:rPr lang="en-US" altLang="zh-TW" sz="2200" dirty="0" smtClean="0"/>
              <a:t>], and </a:t>
            </a:r>
            <a:r>
              <a:rPr lang="el-GR" altLang="zh-TW" sz="2200" dirty="0" smtClean="0"/>
              <a:t>σ</a:t>
            </a:r>
            <a:r>
              <a:rPr lang="en-US" altLang="zh-TW" sz="2200" baseline="-25000" dirty="0" smtClean="0"/>
              <a:t>j</a:t>
            </a:r>
            <a:r>
              <a:rPr lang="en-US" altLang="zh-TW" sz="2200" dirty="0" smtClean="0"/>
              <a:t> is a volatility of forward rate for the period [</a:t>
            </a:r>
            <a:r>
              <a:rPr lang="en-US" altLang="zh-TW" sz="2200" dirty="0" err="1" smtClean="0"/>
              <a:t>T</a:t>
            </a:r>
            <a:r>
              <a:rPr lang="en-US" altLang="zh-TW" sz="2200" baseline="-25000" dirty="0" err="1" smtClean="0"/>
              <a:t>j</a:t>
            </a:r>
            <a:r>
              <a:rPr lang="en-US" altLang="zh-TW" sz="2200" dirty="0" smtClean="0"/>
              <a:t>, T</a:t>
            </a:r>
            <a:r>
              <a:rPr lang="en-US" altLang="zh-TW" sz="2200" baseline="-25000" dirty="0" smtClean="0"/>
              <a:t>j+1</a:t>
            </a:r>
            <a:r>
              <a:rPr lang="en-US" altLang="zh-TW" sz="2200" dirty="0" smtClean="0"/>
              <a:t>]</a:t>
            </a:r>
          </a:p>
          <a:p>
            <a:pPr lvl="1"/>
            <a:r>
              <a:rPr lang="en-US" altLang="zh-TW" sz="2200" dirty="0" err="1" smtClean="0"/>
              <a:t>W</a:t>
            </a:r>
            <a:r>
              <a:rPr lang="en-US" altLang="zh-TW" sz="2200" baseline="30000" dirty="0" err="1" smtClean="0"/>
              <a:t>QTj</a:t>
            </a:r>
            <a:r>
              <a:rPr lang="en-US" altLang="zh-TW" sz="2200" dirty="0" smtClean="0"/>
              <a:t> is a Wiener process under </a:t>
            </a:r>
            <a:r>
              <a:rPr lang="en-US" altLang="zh-TW" sz="2200" dirty="0" err="1" smtClean="0"/>
              <a:t>T</a:t>
            </a:r>
            <a:r>
              <a:rPr lang="en-US" altLang="zh-TW" sz="2200" baseline="-25000" dirty="0" err="1" smtClean="0"/>
              <a:t>j</a:t>
            </a:r>
            <a:r>
              <a:rPr lang="en-US" altLang="zh-TW" sz="2200" dirty="0" smtClean="0"/>
              <a:t>-forward measure </a:t>
            </a:r>
            <a:r>
              <a:rPr lang="en-US" altLang="zh-TW" sz="2200" dirty="0" err="1" smtClean="0"/>
              <a:t>Q</a:t>
            </a:r>
            <a:r>
              <a:rPr lang="en-US" altLang="zh-TW" sz="2200" baseline="-25000" dirty="0" err="1" smtClean="0"/>
              <a:t>Tj</a:t>
            </a:r>
            <a:endParaRPr lang="en-US" altLang="zh-TW" sz="2200" baseline="-25000" dirty="0" smtClean="0"/>
          </a:p>
        </p:txBody>
      </p:sp>
      <p:graphicFrame>
        <p:nvGraphicFramePr>
          <p:cNvPr id="3074" name="Object 2"/>
          <p:cNvGraphicFramePr>
            <a:graphicFrameLocks noChangeAspect="1"/>
          </p:cNvGraphicFramePr>
          <p:nvPr/>
        </p:nvGraphicFramePr>
        <p:xfrm>
          <a:off x="1236212" y="1967717"/>
          <a:ext cx="3896227" cy="633564"/>
        </p:xfrm>
        <a:graphic>
          <a:graphicData uri="http://schemas.openxmlformats.org/presentationml/2006/ole">
            <p:oleObj spid="_x0000_s243714" name="方程式" r:id="rId3" imgW="1638000" imgH="266400" progId="Equation.3">
              <p:embed/>
            </p:oleObj>
          </a:graphicData>
        </a:graphic>
      </p:graphicFrame>
      <p:graphicFrame>
        <p:nvGraphicFramePr>
          <p:cNvPr id="3077" name="Object 5"/>
          <p:cNvGraphicFramePr>
            <a:graphicFrameLocks noChangeAspect="1"/>
          </p:cNvGraphicFramePr>
          <p:nvPr/>
        </p:nvGraphicFramePr>
        <p:xfrm>
          <a:off x="1268053" y="4242107"/>
          <a:ext cx="3642858" cy="610112"/>
        </p:xfrm>
        <a:graphic>
          <a:graphicData uri="http://schemas.openxmlformats.org/presentationml/2006/ole">
            <p:oleObj spid="_x0000_s243715" name="方程式" r:id="rId4" imgW="1739880" imgH="291960" progId="Equation.3">
              <p:embed/>
            </p:oleObj>
          </a:graphicData>
        </a:graphic>
      </p:graphicFrame>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Market risk</a:t>
            </a:r>
            <a:endParaRPr lang="zh-TW" altLang="en-US" dirty="0"/>
          </a:p>
        </p:txBody>
      </p:sp>
      <p:sp>
        <p:nvSpPr>
          <p:cNvPr id="3" name="內容版面配置區 2"/>
          <p:cNvSpPr>
            <a:spLocks noGrp="1"/>
          </p:cNvSpPr>
          <p:nvPr>
            <p:ph sz="quarter" idx="1"/>
          </p:nvPr>
        </p:nvSpPr>
        <p:spPr/>
        <p:txBody>
          <a:bodyPr>
            <a:normAutofit fontScale="77500" lnSpcReduction="20000"/>
          </a:bodyPr>
          <a:lstStyle/>
          <a:p>
            <a:pPr>
              <a:spcBef>
                <a:spcPts val="600"/>
              </a:spcBef>
            </a:pPr>
            <a:r>
              <a:rPr lang="en-US" altLang="zh-TW" sz="2000" dirty="0" smtClean="0"/>
              <a:t>Equity risk</a:t>
            </a:r>
          </a:p>
          <a:p>
            <a:pPr lvl="1">
              <a:spcBef>
                <a:spcPts val="600"/>
              </a:spcBef>
            </a:pPr>
            <a:r>
              <a:rPr lang="en-US" altLang="zh-TW" sz="1800" dirty="0" smtClean="0"/>
              <a:t>Using historical volatility calculation to model stock prices</a:t>
            </a:r>
          </a:p>
          <a:p>
            <a:pPr lvl="1">
              <a:spcBef>
                <a:spcPts val="600"/>
              </a:spcBef>
            </a:pPr>
            <a:endParaRPr lang="en-US" altLang="zh-TW" sz="1800" dirty="0" smtClean="0"/>
          </a:p>
          <a:p>
            <a:pPr lvl="2">
              <a:spcBef>
                <a:spcPts val="600"/>
              </a:spcBef>
            </a:pPr>
            <a:endParaRPr lang="en-US" altLang="zh-TW" sz="1500" dirty="0" smtClean="0"/>
          </a:p>
          <a:p>
            <a:pPr lvl="2">
              <a:spcBef>
                <a:spcPts val="600"/>
              </a:spcBef>
            </a:pPr>
            <a:endParaRPr lang="en-US" altLang="zh-TW" sz="1500" dirty="0" smtClean="0"/>
          </a:p>
          <a:p>
            <a:pPr lvl="2">
              <a:spcBef>
                <a:spcPts val="600"/>
              </a:spcBef>
            </a:pPr>
            <a:r>
              <a:rPr lang="en-US" altLang="zh-TW" sz="1500" dirty="0" err="1" smtClean="0"/>
              <a:t>R</a:t>
            </a:r>
            <a:r>
              <a:rPr lang="en-US" altLang="zh-TW" sz="1500" baseline="-25000" dirty="0" err="1" smtClean="0"/>
              <a:t>i</a:t>
            </a:r>
            <a:r>
              <a:rPr lang="en-US" altLang="zh-TW" sz="1500" dirty="0" smtClean="0"/>
              <a:t> is the rate of return at time </a:t>
            </a:r>
            <a:r>
              <a:rPr lang="en-US" altLang="zh-TW" sz="1500" dirty="0" err="1" smtClean="0"/>
              <a:t>i</a:t>
            </a:r>
            <a:r>
              <a:rPr lang="en-US" altLang="zh-TW" sz="1500" dirty="0" smtClean="0"/>
              <a:t>, and n is the calculation period</a:t>
            </a:r>
          </a:p>
          <a:p>
            <a:pPr>
              <a:spcBef>
                <a:spcPts val="600"/>
              </a:spcBef>
            </a:pPr>
            <a:r>
              <a:rPr lang="en-US" altLang="zh-TW" sz="2000" dirty="0" smtClean="0"/>
              <a:t>Interest rate risk</a:t>
            </a:r>
          </a:p>
          <a:p>
            <a:pPr lvl="1">
              <a:spcBef>
                <a:spcPts val="600"/>
              </a:spcBef>
            </a:pPr>
            <a:r>
              <a:rPr lang="en-US" altLang="zh-TW" sz="1800" dirty="0" smtClean="0"/>
              <a:t>Simulating interest rates by using interest rate model with observable data in the market</a:t>
            </a:r>
          </a:p>
          <a:p>
            <a:pPr lvl="2">
              <a:spcBef>
                <a:spcPts val="600"/>
              </a:spcBef>
            </a:pPr>
            <a:r>
              <a:rPr lang="en-US" altLang="zh-TW" sz="1600" dirty="0" smtClean="0"/>
              <a:t>CIR interest rate model (follows mean-reverting process)</a:t>
            </a:r>
          </a:p>
          <a:p>
            <a:pPr lvl="3">
              <a:spcBef>
                <a:spcPts val="600"/>
              </a:spcBef>
            </a:pPr>
            <a:endParaRPr lang="en-US" altLang="zh-TW" sz="1400" dirty="0" smtClean="0"/>
          </a:p>
          <a:p>
            <a:pPr lvl="3">
              <a:spcBef>
                <a:spcPts val="600"/>
              </a:spcBef>
            </a:pPr>
            <a:endParaRPr lang="en-US" altLang="zh-TW" sz="1400" dirty="0" smtClean="0"/>
          </a:p>
          <a:p>
            <a:pPr lvl="3">
              <a:spcBef>
                <a:spcPts val="600"/>
              </a:spcBef>
            </a:pPr>
            <a:r>
              <a:rPr lang="en-US" altLang="zh-TW" sz="1400" dirty="0" smtClean="0"/>
              <a:t>Ensuring mean reversion of the interest rate towards the long run value </a:t>
            </a:r>
            <a:r>
              <a:rPr lang="en-US" altLang="zh-TW" sz="1400" i="1" dirty="0" smtClean="0"/>
              <a:t>b</a:t>
            </a:r>
            <a:r>
              <a:rPr lang="en-US" altLang="zh-TW" sz="1400" dirty="0" smtClean="0"/>
              <a:t>, with speed of adjustment governed by the strictly positive parameter </a:t>
            </a:r>
            <a:r>
              <a:rPr lang="en-US" altLang="zh-TW" sz="1400" i="1" dirty="0" smtClean="0"/>
              <a:t>a</a:t>
            </a:r>
          </a:p>
          <a:p>
            <a:pPr lvl="3">
              <a:spcBef>
                <a:spcPts val="600"/>
              </a:spcBef>
            </a:pPr>
            <a:r>
              <a:rPr lang="el-GR" altLang="zh-TW" sz="1400" dirty="0" smtClean="0"/>
              <a:t>σ</a:t>
            </a:r>
            <a:r>
              <a:rPr lang="en-US" altLang="zh-TW" sz="1400" dirty="0" smtClean="0"/>
              <a:t> is a volatility of interest rate, and Wt is a Wiener process</a:t>
            </a:r>
          </a:p>
          <a:p>
            <a:pPr lvl="2">
              <a:spcBef>
                <a:spcPts val="600"/>
              </a:spcBef>
            </a:pPr>
            <a:r>
              <a:rPr lang="en-US" altLang="zh-TW" sz="1600" dirty="0" smtClean="0"/>
              <a:t>LIBOR market model</a:t>
            </a:r>
          </a:p>
          <a:p>
            <a:pPr lvl="3">
              <a:spcBef>
                <a:spcPts val="600"/>
              </a:spcBef>
            </a:pPr>
            <a:endParaRPr lang="en-US" altLang="zh-TW" sz="1400" dirty="0" smtClean="0"/>
          </a:p>
          <a:p>
            <a:pPr lvl="3">
              <a:spcBef>
                <a:spcPts val="600"/>
              </a:spcBef>
            </a:pPr>
            <a:endParaRPr lang="en-US" altLang="zh-TW" sz="1400" dirty="0" smtClean="0"/>
          </a:p>
          <a:p>
            <a:pPr lvl="3">
              <a:spcBef>
                <a:spcPts val="600"/>
              </a:spcBef>
            </a:pPr>
            <a:r>
              <a:rPr lang="en-US" altLang="zh-TW" sz="1400" dirty="0" err="1" smtClean="0"/>
              <a:t>L</a:t>
            </a:r>
            <a:r>
              <a:rPr lang="en-US" altLang="zh-TW" sz="1400" baseline="-25000" dirty="0" err="1" smtClean="0"/>
              <a:t>j</a:t>
            </a:r>
            <a:r>
              <a:rPr lang="en-US" altLang="zh-TW" sz="1400" dirty="0" smtClean="0"/>
              <a:t> is the forward rate for the period [</a:t>
            </a:r>
            <a:r>
              <a:rPr lang="en-US" altLang="zh-TW" sz="1400" dirty="0" err="1" smtClean="0"/>
              <a:t>T</a:t>
            </a:r>
            <a:r>
              <a:rPr lang="en-US" altLang="zh-TW" sz="1400" baseline="-25000" dirty="0" err="1" smtClean="0"/>
              <a:t>j</a:t>
            </a:r>
            <a:r>
              <a:rPr lang="en-US" altLang="zh-TW" sz="1400" dirty="0" smtClean="0"/>
              <a:t>, T</a:t>
            </a:r>
            <a:r>
              <a:rPr lang="en-US" altLang="zh-TW" sz="1400" baseline="-25000" dirty="0" smtClean="0"/>
              <a:t>j+1</a:t>
            </a:r>
            <a:r>
              <a:rPr lang="en-US" altLang="zh-TW" sz="1400" dirty="0" smtClean="0"/>
              <a:t>], and </a:t>
            </a:r>
            <a:r>
              <a:rPr lang="el-GR" altLang="zh-TW" sz="1400" dirty="0" smtClean="0"/>
              <a:t>σ</a:t>
            </a:r>
            <a:r>
              <a:rPr lang="en-US" altLang="zh-TW" sz="1400" baseline="-25000" dirty="0" smtClean="0"/>
              <a:t>j</a:t>
            </a:r>
            <a:r>
              <a:rPr lang="en-US" altLang="zh-TW" sz="1400" dirty="0" smtClean="0"/>
              <a:t> is a volatility of forward rate for the period [</a:t>
            </a:r>
            <a:r>
              <a:rPr lang="en-US" altLang="zh-TW" sz="1400" dirty="0" err="1" smtClean="0"/>
              <a:t>T</a:t>
            </a:r>
            <a:r>
              <a:rPr lang="en-US" altLang="zh-TW" sz="1400" baseline="-25000" dirty="0" err="1" smtClean="0"/>
              <a:t>j</a:t>
            </a:r>
            <a:r>
              <a:rPr lang="en-US" altLang="zh-TW" sz="1400" dirty="0" smtClean="0"/>
              <a:t>, T</a:t>
            </a:r>
            <a:r>
              <a:rPr lang="en-US" altLang="zh-TW" sz="1400" baseline="-25000" dirty="0" smtClean="0"/>
              <a:t>j+1</a:t>
            </a:r>
            <a:r>
              <a:rPr lang="en-US" altLang="zh-TW" sz="1400" dirty="0" smtClean="0"/>
              <a:t>]</a:t>
            </a:r>
          </a:p>
          <a:p>
            <a:pPr lvl="3">
              <a:spcBef>
                <a:spcPts val="600"/>
              </a:spcBef>
            </a:pPr>
            <a:r>
              <a:rPr lang="en-US" altLang="zh-TW" sz="1400" dirty="0" err="1" smtClean="0"/>
              <a:t>W</a:t>
            </a:r>
            <a:r>
              <a:rPr lang="en-US" altLang="zh-TW" sz="1400" baseline="30000" dirty="0" err="1" smtClean="0"/>
              <a:t>QTj</a:t>
            </a:r>
            <a:r>
              <a:rPr lang="en-US" altLang="zh-TW" sz="1400" dirty="0" smtClean="0"/>
              <a:t> is a Wiener process under </a:t>
            </a:r>
            <a:r>
              <a:rPr lang="en-US" altLang="zh-TW" sz="1400" dirty="0" err="1" smtClean="0"/>
              <a:t>T</a:t>
            </a:r>
            <a:r>
              <a:rPr lang="en-US" altLang="zh-TW" sz="1400" baseline="-25000" dirty="0" err="1" smtClean="0"/>
              <a:t>j</a:t>
            </a:r>
            <a:r>
              <a:rPr lang="en-US" altLang="zh-TW" sz="1400" dirty="0" smtClean="0"/>
              <a:t>-forward measure </a:t>
            </a:r>
            <a:r>
              <a:rPr lang="en-US" altLang="zh-TW" sz="1400" dirty="0" err="1" smtClean="0"/>
              <a:t>Q</a:t>
            </a:r>
            <a:r>
              <a:rPr lang="en-US" altLang="zh-TW" sz="1400" baseline="-25000" dirty="0" err="1" smtClean="0"/>
              <a:t>Tj</a:t>
            </a:r>
            <a:endParaRPr lang="en-US" altLang="zh-TW" sz="1400" baseline="-25000" dirty="0" smtClean="0"/>
          </a:p>
        </p:txBody>
      </p:sp>
      <p:graphicFrame>
        <p:nvGraphicFramePr>
          <p:cNvPr id="3074" name="Object 2"/>
          <p:cNvGraphicFramePr>
            <a:graphicFrameLocks noChangeAspect="1"/>
          </p:cNvGraphicFramePr>
          <p:nvPr/>
        </p:nvGraphicFramePr>
        <p:xfrm>
          <a:off x="1619672" y="3811266"/>
          <a:ext cx="2520280" cy="409822"/>
        </p:xfrm>
        <a:graphic>
          <a:graphicData uri="http://schemas.openxmlformats.org/presentationml/2006/ole">
            <p:oleObj spid="_x0000_s98306" name="方程式" r:id="rId3" imgW="1638000" imgH="266400" progId="Equation.3">
              <p:embed/>
            </p:oleObj>
          </a:graphicData>
        </a:graphic>
      </p:graphicFrame>
      <p:graphicFrame>
        <p:nvGraphicFramePr>
          <p:cNvPr id="3077" name="Object 5"/>
          <p:cNvGraphicFramePr>
            <a:graphicFrameLocks noChangeAspect="1"/>
          </p:cNvGraphicFramePr>
          <p:nvPr/>
        </p:nvGraphicFramePr>
        <p:xfrm>
          <a:off x="1586076" y="4941723"/>
          <a:ext cx="2597150" cy="434975"/>
        </p:xfrm>
        <a:graphic>
          <a:graphicData uri="http://schemas.openxmlformats.org/presentationml/2006/ole">
            <p:oleObj spid="_x0000_s98307" name="方程式" r:id="rId4" imgW="1739880" imgH="291960" progId="Equation.3">
              <p:embed/>
            </p:oleObj>
          </a:graphicData>
        </a:graphic>
      </p:graphicFrame>
      <p:graphicFrame>
        <p:nvGraphicFramePr>
          <p:cNvPr id="3079" name="Object 7"/>
          <p:cNvGraphicFramePr>
            <a:graphicFrameLocks noChangeAspect="1"/>
          </p:cNvGraphicFramePr>
          <p:nvPr/>
        </p:nvGraphicFramePr>
        <p:xfrm>
          <a:off x="1480350" y="2139237"/>
          <a:ext cx="2304256" cy="493422"/>
        </p:xfrm>
        <a:graphic>
          <a:graphicData uri="http://schemas.openxmlformats.org/presentationml/2006/ole">
            <p:oleObj spid="_x0000_s98308" name="方程式" r:id="rId5" imgW="1955520" imgH="419040" progId="Equation.3">
              <p:embed/>
            </p:oleObj>
          </a:graphicData>
        </a:graphic>
      </p:graphicFrame>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Liquidity risk - 1</a:t>
            </a:r>
            <a:endParaRPr lang="zh-TW" altLang="en-US" dirty="0"/>
          </a:p>
        </p:txBody>
      </p:sp>
      <p:sp>
        <p:nvSpPr>
          <p:cNvPr id="3" name="內容版面配置區 2"/>
          <p:cNvSpPr>
            <a:spLocks noGrp="1"/>
          </p:cNvSpPr>
          <p:nvPr>
            <p:ph sz="quarter" idx="1"/>
          </p:nvPr>
        </p:nvSpPr>
        <p:spPr/>
        <p:txBody>
          <a:bodyPr>
            <a:normAutofit fontScale="92500" lnSpcReduction="20000"/>
          </a:bodyPr>
          <a:lstStyle/>
          <a:p>
            <a:r>
              <a:rPr lang="en-US" altLang="zh-TW" dirty="0" smtClean="0"/>
              <a:t>Definition</a:t>
            </a:r>
          </a:p>
          <a:p>
            <a:pPr lvl="1"/>
            <a:r>
              <a:rPr lang="en-US" altLang="zh-TW" dirty="0" smtClean="0"/>
              <a:t>The gap between fundamental value and actually transacted value</a:t>
            </a:r>
          </a:p>
          <a:p>
            <a:endParaRPr lang="en-US" altLang="zh-TW" dirty="0" smtClean="0"/>
          </a:p>
          <a:p>
            <a:r>
              <a:rPr lang="en-US" altLang="zh-TW" dirty="0" smtClean="0"/>
              <a:t>Traditional estimation approach</a:t>
            </a:r>
          </a:p>
          <a:p>
            <a:pPr lvl="1"/>
            <a:r>
              <a:rPr lang="en-US" altLang="zh-TW" dirty="0" smtClean="0"/>
              <a:t>Information cost model</a:t>
            </a:r>
          </a:p>
          <a:p>
            <a:pPr lvl="2"/>
            <a:r>
              <a:rPr lang="en-US" altLang="zh-TW" dirty="0" smtClean="0"/>
              <a:t>Trading volume</a:t>
            </a:r>
          </a:p>
          <a:p>
            <a:pPr lvl="2"/>
            <a:r>
              <a:rPr lang="en-US" altLang="zh-TW" dirty="0" smtClean="0"/>
              <a:t>Bid-ask spreads</a:t>
            </a:r>
          </a:p>
          <a:p>
            <a:pPr lvl="1"/>
            <a:r>
              <a:rPr lang="en-US" altLang="zh-TW" dirty="0" smtClean="0"/>
              <a:t>Problem</a:t>
            </a:r>
          </a:p>
          <a:p>
            <a:pPr lvl="2"/>
            <a:r>
              <a:rPr lang="en-US" altLang="zh-TW" dirty="0" smtClean="0"/>
              <a:t>Measurement is unavailable when the derivative is illiquid</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Liquidity risk -2</a:t>
            </a:r>
            <a:endParaRPr lang="zh-TW" altLang="en-US" dirty="0"/>
          </a:p>
        </p:txBody>
      </p:sp>
      <p:sp>
        <p:nvSpPr>
          <p:cNvPr id="3" name="內容版面配置區 2"/>
          <p:cNvSpPr>
            <a:spLocks noGrp="1"/>
          </p:cNvSpPr>
          <p:nvPr>
            <p:ph sz="quarter" idx="1"/>
          </p:nvPr>
        </p:nvSpPr>
        <p:spPr>
          <a:xfrm>
            <a:off x="446690" y="1505607"/>
            <a:ext cx="8229600" cy="4525963"/>
          </a:xfrm>
        </p:spPr>
        <p:txBody>
          <a:bodyPr>
            <a:normAutofit fontScale="92500"/>
          </a:bodyPr>
          <a:lstStyle/>
          <a:p>
            <a:r>
              <a:rPr lang="en-US" altLang="zh-TW" sz="2400" dirty="0" smtClean="0"/>
              <a:t>Latent liquidity</a:t>
            </a:r>
          </a:p>
          <a:p>
            <a:pPr lvl="1"/>
            <a:r>
              <a:rPr lang="en-US" altLang="zh-TW" sz="2000" dirty="0" smtClean="0"/>
              <a:t>Measuring liquidity of a derivative without using transaction data</a:t>
            </a:r>
          </a:p>
          <a:p>
            <a:pPr lvl="1"/>
            <a:r>
              <a:rPr lang="en-US" altLang="zh-TW" sz="2000" i="1" dirty="0" smtClean="0"/>
              <a:t>It measures the accessibility of a security from sources where the security is currently being held</a:t>
            </a:r>
          </a:p>
          <a:p>
            <a:pPr lvl="2"/>
            <a:endParaRPr lang="en-US" altLang="zh-TW" sz="1800" dirty="0" smtClean="0"/>
          </a:p>
          <a:p>
            <a:pPr lvl="2"/>
            <a:endParaRPr lang="en-US" altLang="zh-TW" sz="1800" dirty="0" smtClean="0"/>
          </a:p>
          <a:p>
            <a:pPr lvl="2"/>
            <a:r>
              <a:rPr lang="en-US" altLang="zh-TW" sz="1800" dirty="0" smtClean="0"/>
              <a:t>L</a:t>
            </a:r>
            <a:r>
              <a:rPr lang="en-US" altLang="zh-TW" sz="1800" baseline="30000" dirty="0" smtClean="0"/>
              <a:t>i</a:t>
            </a:r>
            <a:r>
              <a:rPr lang="en-US" altLang="zh-TW" sz="1800" baseline="-25000" dirty="0" smtClean="0"/>
              <a:t>t</a:t>
            </a:r>
            <a:r>
              <a:rPr lang="en-US" altLang="zh-TW" sz="1800" dirty="0" smtClean="0"/>
              <a:t> is latent liquidity for bond I at time t</a:t>
            </a:r>
          </a:p>
          <a:p>
            <a:pPr lvl="2"/>
            <a:r>
              <a:rPr lang="el-GR" altLang="zh-TW" sz="1800" dirty="0" smtClean="0"/>
              <a:t>π</a:t>
            </a:r>
            <a:r>
              <a:rPr lang="en-US" altLang="zh-TW" sz="1800" baseline="30000" dirty="0" err="1" smtClean="0"/>
              <a:t>i</a:t>
            </a:r>
            <a:r>
              <a:rPr lang="en-US" altLang="zh-TW" sz="1800" baseline="-25000" dirty="0" err="1" smtClean="0"/>
              <a:t>j,t</a:t>
            </a:r>
            <a:r>
              <a:rPr lang="en-US" altLang="zh-TW" sz="1800" dirty="0" smtClean="0"/>
              <a:t> is the fractional holding of fund j at the end of month t</a:t>
            </a:r>
          </a:p>
          <a:p>
            <a:pPr lvl="2"/>
            <a:r>
              <a:rPr lang="en-US" altLang="zh-TW" sz="1800" dirty="0" err="1" smtClean="0"/>
              <a:t>T</a:t>
            </a:r>
            <a:r>
              <a:rPr lang="en-US" altLang="zh-TW" sz="1800" baseline="-25000" dirty="0" err="1" smtClean="0"/>
              <a:t>j,t</a:t>
            </a:r>
            <a:r>
              <a:rPr lang="en-US" altLang="zh-TW" sz="1800" dirty="0" smtClean="0"/>
              <a:t> is the turnover of fund j from month t to month t-12</a:t>
            </a:r>
            <a:endParaRPr lang="en-US" altLang="zh-TW" sz="2400" dirty="0" smtClean="0"/>
          </a:p>
          <a:p>
            <a:pPr lvl="2"/>
            <a:endParaRPr lang="en-US" altLang="zh-TW" sz="2400" dirty="0" smtClean="0"/>
          </a:p>
          <a:p>
            <a:r>
              <a:rPr lang="en-US" altLang="zh-TW" sz="2400" dirty="0" smtClean="0"/>
              <a:t>Estimating latent liquidity of a security by using its property</a:t>
            </a:r>
          </a:p>
          <a:p>
            <a:pPr lvl="1"/>
            <a:r>
              <a:rPr lang="en-US" altLang="zh-TW" sz="1700" dirty="0" smtClean="0"/>
              <a:t>Credit quality, age, issue size, and optionalities such as call, put or convertibility</a:t>
            </a:r>
          </a:p>
        </p:txBody>
      </p:sp>
      <p:graphicFrame>
        <p:nvGraphicFramePr>
          <p:cNvPr id="4099" name="Object 3"/>
          <p:cNvGraphicFramePr>
            <a:graphicFrameLocks noChangeAspect="1"/>
          </p:cNvGraphicFramePr>
          <p:nvPr/>
        </p:nvGraphicFramePr>
        <p:xfrm>
          <a:off x="1306367" y="2970115"/>
          <a:ext cx="1721586" cy="504056"/>
        </p:xfrm>
        <a:graphic>
          <a:graphicData uri="http://schemas.openxmlformats.org/presentationml/2006/ole">
            <p:oleObj spid="_x0000_s100354" name="方程式" r:id="rId4" imgW="952200" imgH="279360" progId="Equation.3">
              <p:embed/>
            </p:oleObj>
          </a:graphicData>
        </a:graphic>
      </p:graphicFrame>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Liquidity Risk - 3</a:t>
            </a:r>
            <a:endParaRPr lang="zh-TW" altLang="en-US" dirty="0"/>
          </a:p>
        </p:txBody>
      </p:sp>
      <p:sp>
        <p:nvSpPr>
          <p:cNvPr id="3" name="內容版面配置區 2"/>
          <p:cNvSpPr>
            <a:spLocks noGrp="1"/>
          </p:cNvSpPr>
          <p:nvPr>
            <p:ph sz="quarter" idx="1"/>
          </p:nvPr>
        </p:nvSpPr>
        <p:spPr/>
        <p:txBody>
          <a:bodyPr/>
          <a:lstStyle/>
          <a:p>
            <a:endParaRPr lang="en-US" altLang="zh-TW" dirty="0" smtClean="0"/>
          </a:p>
          <a:p>
            <a:pPr lvl="1"/>
            <a:endParaRPr lang="en-US" altLang="zh-TW" dirty="0" smtClean="0"/>
          </a:p>
          <a:p>
            <a:pPr lvl="1"/>
            <a:endParaRPr lang="en-US" altLang="zh-TW" dirty="0" smtClean="0"/>
          </a:p>
          <a:p>
            <a:r>
              <a:rPr lang="en-US" altLang="zh-TW" dirty="0" err="1" smtClean="0"/>
              <a:t>Value</a:t>
            </a:r>
            <a:r>
              <a:rPr lang="en-US" altLang="zh-TW" baseline="-25000" dirty="0" err="1" smtClean="0"/>
              <a:t>j,t</a:t>
            </a:r>
            <a:r>
              <a:rPr lang="en-US" altLang="zh-TW" dirty="0" smtClean="0"/>
              <a:t> is the value of fund j at the end of month t</a:t>
            </a:r>
          </a:p>
          <a:p>
            <a:r>
              <a:rPr lang="en-US" altLang="zh-TW" dirty="0" err="1" smtClean="0"/>
              <a:t>Vol</a:t>
            </a:r>
            <a:r>
              <a:rPr lang="en-US" altLang="zh-TW" baseline="-25000" dirty="0" err="1" smtClean="0"/>
              <a:t>j,t</a:t>
            </a:r>
            <a:r>
              <a:rPr lang="en-US" altLang="zh-TW" dirty="0" smtClean="0"/>
              <a:t> is the dollar trading volume of fund j from month t to month t-12</a:t>
            </a:r>
            <a:endParaRPr lang="zh-TW" altLang="en-US" dirty="0"/>
          </a:p>
        </p:txBody>
      </p:sp>
      <p:graphicFrame>
        <p:nvGraphicFramePr>
          <p:cNvPr id="23554" name="Object 2"/>
          <p:cNvGraphicFramePr>
            <a:graphicFrameLocks noChangeAspect="1"/>
          </p:cNvGraphicFramePr>
          <p:nvPr/>
        </p:nvGraphicFramePr>
        <p:xfrm>
          <a:off x="2357401" y="1675093"/>
          <a:ext cx="2792668" cy="1494273"/>
        </p:xfrm>
        <a:graphic>
          <a:graphicData uri="http://schemas.openxmlformats.org/presentationml/2006/ole">
            <p:oleObj spid="_x0000_s101378" name="方程式" r:id="rId3" imgW="876240" imgH="469800" progId="Equation.3">
              <p:embed/>
            </p:oleObj>
          </a:graphicData>
        </a:graphic>
      </p:graphicFrame>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sz="4000" dirty="0" smtClean="0"/>
              <a:t>Valuation of Mortgages</a:t>
            </a:r>
            <a:endParaRPr lang="en-US" altLang="zh-TW" sz="4000" dirty="0" smtClean="0">
              <a:solidFill>
                <a:schemeClr val="tx1"/>
              </a:solidFill>
            </a:endParaRPr>
          </a:p>
        </p:txBody>
      </p:sp>
      <p:sp>
        <p:nvSpPr>
          <p:cNvPr id="3" name="內容版面配置區 2"/>
          <p:cNvSpPr>
            <a:spLocks noGrp="1"/>
          </p:cNvSpPr>
          <p:nvPr>
            <p:ph type="body" idx="1"/>
          </p:nvPr>
        </p:nvSpPr>
        <p:spPr/>
        <p:txBody>
          <a:bodyPr/>
          <a:lstStyle/>
          <a:p>
            <a:r>
              <a:rPr lang="en-US" altLang="zh-TW" sz="2400" dirty="0" smtClean="0"/>
              <a:t>Real-time Derivative Valuation Service</a:t>
            </a:r>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79</a:t>
            </a:fld>
            <a:endParaRPr lang="en-US" altLang="zh-TW"/>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Mortgage and Its Derivatives</a:t>
            </a:r>
            <a:endParaRPr lang="zh-TW" altLang="en-US" dirty="0"/>
          </a:p>
        </p:txBody>
      </p:sp>
      <p:sp>
        <p:nvSpPr>
          <p:cNvPr id="3" name="內容版面配置區 2"/>
          <p:cNvSpPr>
            <a:spLocks noGrp="1"/>
          </p:cNvSpPr>
          <p:nvPr>
            <p:ph idx="1"/>
          </p:nvPr>
        </p:nvSpPr>
        <p:spPr/>
        <p:txBody>
          <a:bodyPr/>
          <a:lstStyle/>
          <a:p>
            <a:r>
              <a:rPr lang="en-US" altLang="zh-TW" dirty="0" smtClean="0"/>
              <a:t>RMBS and CDO</a:t>
            </a:r>
          </a:p>
          <a:p>
            <a:r>
              <a:rPr lang="en-US" altLang="zh-TW" dirty="0" smtClean="0"/>
              <a:t>Valuation of Mortgage?</a:t>
            </a:r>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80</a:t>
            </a:fld>
            <a:endParaRPr lang="en-US" altLang="zh-TW"/>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Pricing Mortgage Loan</a:t>
            </a:r>
            <a:endParaRPr lang="zh-TW" altLang="en-US" dirty="0"/>
          </a:p>
        </p:txBody>
      </p:sp>
      <p:sp>
        <p:nvSpPr>
          <p:cNvPr id="3" name="內容版面配置區 2"/>
          <p:cNvSpPr>
            <a:spLocks noGrp="1"/>
          </p:cNvSpPr>
          <p:nvPr>
            <p:ph idx="1"/>
          </p:nvPr>
        </p:nvSpPr>
        <p:spPr>
          <a:xfrm>
            <a:off x="457200" y="1384664"/>
            <a:ext cx="8229600" cy="4741500"/>
          </a:xfrm>
        </p:spPr>
        <p:txBody>
          <a:bodyPr/>
          <a:lstStyle/>
          <a:p>
            <a:r>
              <a:rPr lang="en-US" altLang="zh-TW" dirty="0" smtClean="0">
                <a:latin typeface="Times New Roman" pitchFamily="18" charset="0"/>
                <a:cs typeface="Times New Roman" pitchFamily="18" charset="0"/>
              </a:rPr>
              <a:t>Fixed-Rate Mortgages (FRMs)</a:t>
            </a:r>
          </a:p>
          <a:p>
            <a:r>
              <a:rPr lang="en-US" altLang="zh-TW" dirty="0" smtClean="0">
                <a:latin typeface="Times New Roman" pitchFamily="18" charset="0"/>
                <a:cs typeface="Times New Roman" pitchFamily="18" charset="0"/>
              </a:rPr>
              <a:t>Default Risk</a:t>
            </a:r>
          </a:p>
          <a:p>
            <a:pPr lvl="1"/>
            <a:r>
              <a:rPr lang="en-US" altLang="zh-TW" dirty="0" smtClean="0">
                <a:latin typeface="Times New Roman" pitchFamily="18" charset="0"/>
                <a:cs typeface="Times New Roman" pitchFamily="18" charset="0"/>
              </a:rPr>
              <a:t>Borrower unwilling or unable to pay their debt</a:t>
            </a:r>
          </a:p>
          <a:p>
            <a:pPr lvl="1"/>
            <a:r>
              <a:rPr lang="en-US" altLang="zh-TW" dirty="0" smtClean="0">
                <a:latin typeface="Times New Roman" pitchFamily="18" charset="0"/>
                <a:cs typeface="Times New Roman" pitchFamily="18" charset="0"/>
              </a:rPr>
              <a:t>Auction off security to redeem partial amount of money</a:t>
            </a:r>
          </a:p>
          <a:p>
            <a:r>
              <a:rPr lang="en-US" altLang="zh-TW" dirty="0" smtClean="0">
                <a:latin typeface="Times New Roman" pitchFamily="18" charset="0"/>
                <a:cs typeface="Times New Roman" pitchFamily="18" charset="0"/>
              </a:rPr>
              <a:t>Prepayment Risk</a:t>
            </a:r>
          </a:p>
          <a:p>
            <a:pPr lvl="1"/>
            <a:r>
              <a:rPr lang="en-US" altLang="zh-TW" dirty="0" smtClean="0">
                <a:latin typeface="Times New Roman" pitchFamily="18" charset="0"/>
                <a:cs typeface="Times New Roman" pitchFamily="18" charset="0"/>
              </a:rPr>
              <a:t>Refinancing</a:t>
            </a:r>
          </a:p>
          <a:p>
            <a:pPr lvl="1"/>
            <a:r>
              <a:rPr lang="en-US" altLang="zh-TW" dirty="0" smtClean="0">
                <a:latin typeface="Times New Roman" pitchFamily="18" charset="0"/>
                <a:cs typeface="Times New Roman" pitchFamily="18" charset="0"/>
              </a:rPr>
              <a:t>Receive full amount of the outstanding </a:t>
            </a:r>
          </a:p>
          <a:p>
            <a:pPr lvl="1"/>
            <a:r>
              <a:rPr lang="en-US" altLang="zh-TW" dirty="0" smtClean="0">
                <a:latin typeface="Times New Roman" pitchFamily="18" charset="0"/>
                <a:cs typeface="Times New Roman" pitchFamily="18" charset="0"/>
              </a:rPr>
              <a:t>Lose all interest after the prepayment date</a:t>
            </a:r>
            <a:endParaRPr lang="zh-TW" altLang="en-US" dirty="0" smtClean="0">
              <a:latin typeface="Times New Roman" pitchFamily="18" charset="0"/>
              <a:cs typeface="Times New Roman" pitchFamily="18" charset="0"/>
            </a:endParaRPr>
          </a:p>
          <a:p>
            <a:endParaRPr lang="zh-TW" altLang="en-US" dirty="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81</a:t>
            </a:fld>
            <a:endParaRPr lang="en-US" altLang="zh-TW"/>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標題 1"/>
          <p:cNvSpPr>
            <a:spLocks noGrp="1"/>
          </p:cNvSpPr>
          <p:nvPr>
            <p:ph type="title"/>
          </p:nvPr>
        </p:nvSpPr>
        <p:spPr>
          <a:xfrm>
            <a:off x="428625" y="0"/>
            <a:ext cx="8229600" cy="1143000"/>
          </a:xfrm>
        </p:spPr>
        <p:txBody>
          <a:bodyPr/>
          <a:lstStyle/>
          <a:p>
            <a:r>
              <a:rPr lang="en-US" altLang="zh-TW" sz="4000" smtClean="0">
                <a:latin typeface="Times New Roman" pitchFamily="18" charset="0"/>
                <a:cs typeface="Times New Roman" pitchFamily="18" charset="0"/>
              </a:rPr>
              <a:t>Fixed-Rate Mortgages (FRMs)</a:t>
            </a:r>
            <a:endParaRPr lang="zh-TW" altLang="en-US" sz="4000" smtClean="0"/>
          </a:p>
        </p:txBody>
      </p:sp>
      <p:sp>
        <p:nvSpPr>
          <p:cNvPr id="6147" name="內容版面配置區 2"/>
          <p:cNvSpPr>
            <a:spLocks noGrp="1"/>
          </p:cNvSpPr>
          <p:nvPr>
            <p:ph idx="1"/>
          </p:nvPr>
        </p:nvSpPr>
        <p:spPr>
          <a:xfrm>
            <a:off x="428625" y="1000125"/>
            <a:ext cx="8229600" cy="5597227"/>
          </a:xfrm>
        </p:spPr>
        <p:txBody>
          <a:bodyPr>
            <a:normAutofit/>
          </a:bodyPr>
          <a:lstStyle/>
          <a:p>
            <a:r>
              <a:rPr lang="en-US" altLang="zh-TW" sz="2800" dirty="0" smtClean="0">
                <a:latin typeface="Times New Roman" pitchFamily="18" charset="0"/>
                <a:cs typeface="Times New Roman" pitchFamily="18" charset="0"/>
              </a:rPr>
              <a:t>Fully amortizing</a:t>
            </a:r>
          </a:p>
          <a:p>
            <a:pPr lvl="1"/>
            <a:r>
              <a:rPr lang="en-US" altLang="zh-TW" sz="2400" dirty="0" smtClean="0">
                <a:latin typeface="Times New Roman" pitchFamily="18" charset="0"/>
                <a:cs typeface="Times New Roman" pitchFamily="18" charset="0"/>
              </a:rPr>
              <a:t>Constant interest rate</a:t>
            </a:r>
          </a:p>
          <a:p>
            <a:pPr lvl="1"/>
            <a:r>
              <a:rPr lang="en-US" altLang="zh-TW" sz="2400" dirty="0" smtClean="0">
                <a:latin typeface="Times New Roman" pitchFamily="18" charset="0"/>
                <a:cs typeface="Times New Roman" pitchFamily="18" charset="0"/>
              </a:rPr>
              <a:t>Constant payment</a:t>
            </a:r>
          </a:p>
          <a:p>
            <a:r>
              <a:rPr lang="en-US" altLang="zh-TW" sz="280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Value of the FRM </a:t>
            </a:r>
            <a:r>
              <a:rPr lang="en-US" altLang="zh-TW" sz="2800" dirty="0" smtClean="0">
                <a:latin typeface="Times New Roman" pitchFamily="18" charset="0"/>
                <a:cs typeface="Times New Roman" pitchFamily="18" charset="0"/>
              </a:rPr>
              <a:t>to the </a:t>
            </a:r>
            <a:r>
              <a:rPr lang="en-US" altLang="zh-TW" sz="280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bank</a:t>
            </a:r>
            <a:r>
              <a:rPr lang="en-US" altLang="zh-TW" sz="2800" dirty="0" smtClean="0">
                <a:latin typeface="Times New Roman" pitchFamily="18" charset="0"/>
                <a:cs typeface="Times New Roman" pitchFamily="18" charset="0"/>
              </a:rPr>
              <a:t>?</a:t>
            </a:r>
            <a:endParaRPr lang="zh-TW" altLang="en-US" sz="2800" dirty="0" smtClean="0">
              <a:latin typeface="Times New Roman" pitchFamily="18" charset="0"/>
              <a:cs typeface="Times New Roman" pitchFamily="18" charset="0"/>
            </a:endParaRPr>
          </a:p>
          <a:p>
            <a:r>
              <a:rPr lang="en-US" altLang="zh-TW" sz="2800" dirty="0" smtClean="0">
                <a:latin typeface="Times New Roman" pitchFamily="18" charset="0"/>
                <a:cs typeface="Times New Roman" pitchFamily="18" charset="0"/>
              </a:rPr>
              <a:t>The Ideal Cash Flow</a:t>
            </a:r>
          </a:p>
          <a:p>
            <a:endParaRPr lang="en-US" altLang="zh-TW" sz="2800" dirty="0" smtClean="0">
              <a:latin typeface="Times New Roman" pitchFamily="18" charset="0"/>
              <a:cs typeface="Times New Roman" pitchFamily="18" charset="0"/>
            </a:endParaRPr>
          </a:p>
          <a:p>
            <a:endParaRPr lang="en-US" altLang="zh-TW" sz="2800" dirty="0" smtClean="0">
              <a:latin typeface="Times New Roman" pitchFamily="18" charset="0"/>
              <a:cs typeface="Times New Roman" pitchFamily="18" charset="0"/>
            </a:endParaRPr>
          </a:p>
          <a:p>
            <a:endParaRPr lang="en-US" altLang="zh-TW" sz="2800" dirty="0" smtClean="0">
              <a:latin typeface="Times New Roman" pitchFamily="18" charset="0"/>
              <a:cs typeface="Times New Roman" pitchFamily="18" charset="0"/>
            </a:endParaRPr>
          </a:p>
          <a:p>
            <a:endParaRPr lang="en-US" altLang="zh-TW" sz="2800" dirty="0" smtClean="0">
              <a:latin typeface="Times New Roman" pitchFamily="18" charset="0"/>
              <a:cs typeface="Times New Roman" pitchFamily="18" charset="0"/>
            </a:endParaRPr>
          </a:p>
          <a:p>
            <a:endParaRPr lang="en-US" altLang="zh-TW" sz="2800" dirty="0" smtClean="0">
              <a:latin typeface="Times New Roman" pitchFamily="18" charset="0"/>
              <a:cs typeface="Times New Roman" pitchFamily="18" charset="0"/>
            </a:endParaRPr>
          </a:p>
          <a:p>
            <a:endParaRPr lang="en-US" altLang="zh-TW" sz="2800" dirty="0" smtClean="0">
              <a:latin typeface="Times New Roman" pitchFamily="18" charset="0"/>
              <a:cs typeface="Times New Roman" pitchFamily="18" charset="0"/>
            </a:endParaRPr>
          </a:p>
        </p:txBody>
      </p:sp>
      <p:sp>
        <p:nvSpPr>
          <p:cNvPr id="6148" name="投影片編號版面配置區 3"/>
          <p:cNvSpPr>
            <a:spLocks noGrp="1"/>
          </p:cNvSpPr>
          <p:nvPr>
            <p:ph type="sldNum" sz="quarter" idx="4294967295"/>
          </p:nvPr>
        </p:nvSpPr>
        <p:spPr>
          <a:xfrm>
            <a:off x="8676456" y="6245225"/>
            <a:ext cx="360040" cy="476250"/>
          </a:xfrm>
          <a:prstGeom prst="rect">
            <a:avLst/>
          </a:prstGeom>
          <a:noFill/>
        </p:spPr>
        <p:txBody>
          <a:bodyPr/>
          <a:lstStyle/>
          <a:p>
            <a:fld id="{D6F0ABD5-FE87-4C6B-AB89-39277172B79E}" type="slidenum">
              <a:rPr lang="en-US" altLang="zh-TW" sz="1200" smtClean="0">
                <a:latin typeface="Arial" pitchFamily="34" charset="0"/>
              </a:rPr>
              <a:pPr/>
              <a:t>82</a:t>
            </a:fld>
            <a:endParaRPr lang="en-US" altLang="zh-TW" sz="1200" dirty="0" smtClean="0">
              <a:latin typeface="Arial" pitchFamily="34" charset="0"/>
            </a:endParaRPr>
          </a:p>
        </p:txBody>
      </p:sp>
      <p:cxnSp>
        <p:nvCxnSpPr>
          <p:cNvPr id="6" name="直線接點 5"/>
          <p:cNvCxnSpPr/>
          <p:nvPr/>
        </p:nvCxnSpPr>
        <p:spPr>
          <a:xfrm>
            <a:off x="1531565" y="5190132"/>
            <a:ext cx="6143625" cy="1588"/>
          </a:xfrm>
          <a:prstGeom prst="line">
            <a:avLst/>
          </a:prstGeom>
        </p:spPr>
        <p:style>
          <a:lnRef idx="1">
            <a:schemeClr val="accent2"/>
          </a:lnRef>
          <a:fillRef idx="0">
            <a:schemeClr val="accent2"/>
          </a:fillRef>
          <a:effectRef idx="0">
            <a:schemeClr val="accent2"/>
          </a:effectRef>
          <a:fontRef idx="minor">
            <a:schemeClr val="tx1"/>
          </a:fontRef>
        </p:style>
      </p:cxnSp>
      <p:cxnSp>
        <p:nvCxnSpPr>
          <p:cNvPr id="8" name="直線單箭頭接點 7"/>
          <p:cNvCxnSpPr/>
          <p:nvPr/>
        </p:nvCxnSpPr>
        <p:spPr>
          <a:xfrm rot="5400000">
            <a:off x="1068015" y="5656857"/>
            <a:ext cx="9271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2" name="直線單箭頭接點 11"/>
          <p:cNvCxnSpPr/>
          <p:nvPr/>
        </p:nvCxnSpPr>
        <p:spPr>
          <a:xfrm rot="5400000" flipH="1" flipV="1">
            <a:off x="1887958" y="4835326"/>
            <a:ext cx="7143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 name="直線單箭頭接點 12"/>
          <p:cNvCxnSpPr/>
          <p:nvPr/>
        </p:nvCxnSpPr>
        <p:spPr>
          <a:xfrm rot="5400000" flipH="1" flipV="1">
            <a:off x="2745208" y="4833739"/>
            <a:ext cx="7143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 name="直線單箭頭接點 13"/>
          <p:cNvCxnSpPr/>
          <p:nvPr/>
        </p:nvCxnSpPr>
        <p:spPr>
          <a:xfrm rot="5400000" flipH="1" flipV="1">
            <a:off x="7317208" y="4833739"/>
            <a:ext cx="7143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 name="直線單箭頭接點 14"/>
          <p:cNvCxnSpPr/>
          <p:nvPr/>
        </p:nvCxnSpPr>
        <p:spPr>
          <a:xfrm rot="5400000" flipH="1" flipV="1">
            <a:off x="6532983" y="4833739"/>
            <a:ext cx="7143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7" name="流程圖: 接點 16"/>
          <p:cNvSpPr/>
          <p:nvPr/>
        </p:nvSpPr>
        <p:spPr>
          <a:xfrm>
            <a:off x="4531940" y="4834532"/>
            <a:ext cx="71437" cy="7143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18" name="流程圖: 接點 17"/>
          <p:cNvSpPr/>
          <p:nvPr/>
        </p:nvSpPr>
        <p:spPr>
          <a:xfrm>
            <a:off x="4817690" y="4834532"/>
            <a:ext cx="71437" cy="7143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19" name="流程圖: 接點 18"/>
          <p:cNvSpPr/>
          <p:nvPr/>
        </p:nvSpPr>
        <p:spPr>
          <a:xfrm>
            <a:off x="5103440" y="4834532"/>
            <a:ext cx="71437" cy="7143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20" name="流程圖: 接點 19"/>
          <p:cNvSpPr/>
          <p:nvPr/>
        </p:nvSpPr>
        <p:spPr>
          <a:xfrm>
            <a:off x="5389190" y="4834532"/>
            <a:ext cx="71437" cy="7143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6159" name="文字方塊 20"/>
          <p:cNvSpPr txBox="1">
            <a:spLocks noChangeArrowheads="1"/>
          </p:cNvSpPr>
          <p:nvPr/>
        </p:nvSpPr>
        <p:spPr bwMode="auto">
          <a:xfrm>
            <a:off x="531440" y="5058370"/>
            <a:ext cx="1000125" cy="261937"/>
          </a:xfrm>
          <a:prstGeom prst="rect">
            <a:avLst/>
          </a:prstGeom>
          <a:noFill/>
          <a:ln w="9525">
            <a:noFill/>
            <a:miter lim="800000"/>
            <a:headEnd/>
            <a:tailEnd/>
          </a:ln>
        </p:spPr>
        <p:txBody>
          <a:bodyPr>
            <a:spAutoFit/>
          </a:bodyPr>
          <a:lstStyle/>
          <a:p>
            <a:r>
              <a:rPr lang="en-US" altLang="zh-TW" sz="1100"/>
              <a:t>Lending date</a:t>
            </a:r>
            <a:endParaRPr lang="zh-TW" altLang="en-US" sz="1100"/>
          </a:p>
        </p:txBody>
      </p:sp>
      <p:sp>
        <p:nvSpPr>
          <p:cNvPr id="6160" name="文字方塊 21"/>
          <p:cNvSpPr txBox="1">
            <a:spLocks noChangeArrowheads="1"/>
          </p:cNvSpPr>
          <p:nvPr/>
        </p:nvSpPr>
        <p:spPr bwMode="auto">
          <a:xfrm>
            <a:off x="1531565" y="6001345"/>
            <a:ext cx="1000125" cy="307975"/>
          </a:xfrm>
          <a:prstGeom prst="rect">
            <a:avLst/>
          </a:prstGeom>
          <a:noFill/>
          <a:ln w="9525">
            <a:noFill/>
            <a:miter lim="800000"/>
            <a:headEnd/>
            <a:tailEnd/>
          </a:ln>
        </p:spPr>
        <p:txBody>
          <a:bodyPr>
            <a:spAutoFit/>
          </a:bodyPr>
          <a:lstStyle/>
          <a:p>
            <a:r>
              <a:rPr lang="en-US" altLang="zh-TW" sz="1400"/>
              <a:t>principal</a:t>
            </a:r>
            <a:endParaRPr lang="zh-TW" altLang="en-US" sz="1400"/>
          </a:p>
        </p:txBody>
      </p:sp>
      <p:sp>
        <p:nvSpPr>
          <p:cNvPr id="6161" name="文字方塊 22"/>
          <p:cNvSpPr txBox="1">
            <a:spLocks noChangeArrowheads="1"/>
          </p:cNvSpPr>
          <p:nvPr/>
        </p:nvSpPr>
        <p:spPr bwMode="auto">
          <a:xfrm>
            <a:off x="1603002" y="5191720"/>
            <a:ext cx="1214438" cy="246062"/>
          </a:xfrm>
          <a:prstGeom prst="rect">
            <a:avLst/>
          </a:prstGeom>
          <a:noFill/>
          <a:ln w="9525">
            <a:noFill/>
            <a:miter lim="800000"/>
            <a:headEnd/>
            <a:tailEnd/>
          </a:ln>
        </p:spPr>
        <p:txBody>
          <a:bodyPr>
            <a:spAutoFit/>
          </a:bodyPr>
          <a:lstStyle/>
          <a:p>
            <a:r>
              <a:rPr lang="en-US" altLang="zh-TW" sz="1000"/>
              <a:t>Payment date 1</a:t>
            </a:r>
            <a:endParaRPr lang="zh-TW" altLang="en-US" sz="1000"/>
          </a:p>
        </p:txBody>
      </p:sp>
      <p:sp>
        <p:nvSpPr>
          <p:cNvPr id="6162" name="文字方塊 23"/>
          <p:cNvSpPr txBox="1">
            <a:spLocks noChangeArrowheads="1"/>
          </p:cNvSpPr>
          <p:nvPr/>
        </p:nvSpPr>
        <p:spPr bwMode="auto">
          <a:xfrm>
            <a:off x="2746002" y="5191720"/>
            <a:ext cx="1214438" cy="246062"/>
          </a:xfrm>
          <a:prstGeom prst="rect">
            <a:avLst/>
          </a:prstGeom>
          <a:noFill/>
          <a:ln w="9525">
            <a:noFill/>
            <a:miter lim="800000"/>
            <a:headEnd/>
            <a:tailEnd/>
          </a:ln>
        </p:spPr>
        <p:txBody>
          <a:bodyPr>
            <a:spAutoFit/>
          </a:bodyPr>
          <a:lstStyle/>
          <a:p>
            <a:r>
              <a:rPr lang="en-US" altLang="zh-TW" sz="1000"/>
              <a:t>Payment date 2</a:t>
            </a:r>
            <a:endParaRPr lang="zh-TW" altLang="en-US" sz="1000"/>
          </a:p>
        </p:txBody>
      </p:sp>
      <p:sp>
        <p:nvSpPr>
          <p:cNvPr id="6163" name="文字方塊 24"/>
          <p:cNvSpPr txBox="1">
            <a:spLocks noChangeArrowheads="1"/>
          </p:cNvSpPr>
          <p:nvPr/>
        </p:nvSpPr>
        <p:spPr bwMode="auto">
          <a:xfrm>
            <a:off x="6103565" y="5191720"/>
            <a:ext cx="1214437" cy="246062"/>
          </a:xfrm>
          <a:prstGeom prst="rect">
            <a:avLst/>
          </a:prstGeom>
          <a:noFill/>
          <a:ln w="9525">
            <a:noFill/>
            <a:miter lim="800000"/>
            <a:headEnd/>
            <a:tailEnd/>
          </a:ln>
        </p:spPr>
        <p:txBody>
          <a:bodyPr>
            <a:spAutoFit/>
          </a:bodyPr>
          <a:lstStyle/>
          <a:p>
            <a:r>
              <a:rPr lang="en-US" altLang="zh-TW" sz="1000"/>
              <a:t>Payment date n-1</a:t>
            </a:r>
            <a:endParaRPr lang="zh-TW" altLang="en-US" sz="1000"/>
          </a:p>
        </p:txBody>
      </p:sp>
      <p:sp>
        <p:nvSpPr>
          <p:cNvPr id="6164" name="文字方塊 25"/>
          <p:cNvSpPr txBox="1">
            <a:spLocks noChangeArrowheads="1"/>
          </p:cNvSpPr>
          <p:nvPr/>
        </p:nvSpPr>
        <p:spPr bwMode="auto">
          <a:xfrm>
            <a:off x="7246565" y="5191720"/>
            <a:ext cx="1214437" cy="246062"/>
          </a:xfrm>
          <a:prstGeom prst="rect">
            <a:avLst/>
          </a:prstGeom>
          <a:noFill/>
          <a:ln w="9525">
            <a:noFill/>
            <a:miter lim="800000"/>
            <a:headEnd/>
            <a:tailEnd/>
          </a:ln>
        </p:spPr>
        <p:txBody>
          <a:bodyPr>
            <a:spAutoFit/>
          </a:bodyPr>
          <a:lstStyle/>
          <a:p>
            <a:r>
              <a:rPr lang="en-US" altLang="zh-TW" sz="1000"/>
              <a:t>Maturity date</a:t>
            </a:r>
            <a:endParaRPr lang="zh-TW" altLang="en-US" sz="1000"/>
          </a:p>
        </p:txBody>
      </p:sp>
      <p:sp>
        <p:nvSpPr>
          <p:cNvPr id="6165" name="文字方塊 26"/>
          <p:cNvSpPr txBox="1">
            <a:spLocks noChangeArrowheads="1"/>
          </p:cNvSpPr>
          <p:nvPr/>
        </p:nvSpPr>
        <p:spPr bwMode="auto">
          <a:xfrm>
            <a:off x="1817315" y="4086820"/>
            <a:ext cx="1214437" cy="461962"/>
          </a:xfrm>
          <a:prstGeom prst="rect">
            <a:avLst/>
          </a:prstGeom>
          <a:noFill/>
          <a:ln w="9525">
            <a:noFill/>
            <a:miter lim="800000"/>
            <a:headEnd/>
            <a:tailEnd/>
          </a:ln>
        </p:spPr>
        <p:txBody>
          <a:bodyPr>
            <a:spAutoFit/>
          </a:bodyPr>
          <a:lstStyle/>
          <a:p>
            <a:r>
              <a:rPr lang="en-US" altLang="zh-TW" sz="1200"/>
              <a:t>Constant payment</a:t>
            </a:r>
            <a:endParaRPr lang="zh-TW" altLang="en-US" sz="1200"/>
          </a:p>
        </p:txBody>
      </p:sp>
      <p:cxnSp>
        <p:nvCxnSpPr>
          <p:cNvPr id="34" name="直線單箭頭接點 33"/>
          <p:cNvCxnSpPr/>
          <p:nvPr/>
        </p:nvCxnSpPr>
        <p:spPr>
          <a:xfrm flipH="1" flipV="1">
            <a:off x="1531565" y="3905845"/>
            <a:ext cx="0" cy="1296987"/>
          </a:xfrm>
          <a:prstGeom prst="straightConnector1">
            <a:avLst/>
          </a:prstGeom>
          <a:ln>
            <a:tailEnd type="arrow"/>
          </a:ln>
        </p:spPr>
        <p:style>
          <a:lnRef idx="1">
            <a:schemeClr val="accent5"/>
          </a:lnRef>
          <a:fillRef idx="0">
            <a:schemeClr val="accent5"/>
          </a:fillRef>
          <a:effectRef idx="0">
            <a:schemeClr val="accent5"/>
          </a:effectRef>
          <a:fontRef idx="minor">
            <a:schemeClr val="tx1"/>
          </a:fontRef>
        </p:style>
      </p:cxnSp>
      <p:sp>
        <p:nvSpPr>
          <p:cNvPr id="6167" name="文字方塊 26"/>
          <p:cNvSpPr txBox="1">
            <a:spLocks noChangeArrowheads="1"/>
          </p:cNvSpPr>
          <p:nvPr/>
        </p:nvSpPr>
        <p:spPr bwMode="auto">
          <a:xfrm>
            <a:off x="2817440" y="4086820"/>
            <a:ext cx="1214437" cy="461962"/>
          </a:xfrm>
          <a:prstGeom prst="rect">
            <a:avLst/>
          </a:prstGeom>
          <a:noFill/>
          <a:ln w="9525">
            <a:noFill/>
            <a:miter lim="800000"/>
            <a:headEnd/>
            <a:tailEnd/>
          </a:ln>
        </p:spPr>
        <p:txBody>
          <a:bodyPr>
            <a:spAutoFit/>
          </a:bodyPr>
          <a:lstStyle/>
          <a:p>
            <a:r>
              <a:rPr lang="en-US" altLang="zh-TW" sz="1200"/>
              <a:t>Constant payment</a:t>
            </a:r>
            <a:endParaRPr lang="zh-TW" altLang="en-US" sz="1200"/>
          </a:p>
        </p:txBody>
      </p:sp>
      <p:sp>
        <p:nvSpPr>
          <p:cNvPr id="6168" name="文字方塊 26"/>
          <p:cNvSpPr txBox="1">
            <a:spLocks noChangeArrowheads="1"/>
          </p:cNvSpPr>
          <p:nvPr/>
        </p:nvSpPr>
        <p:spPr bwMode="auto">
          <a:xfrm>
            <a:off x="4531940" y="4120157"/>
            <a:ext cx="1214437" cy="461963"/>
          </a:xfrm>
          <a:prstGeom prst="rect">
            <a:avLst/>
          </a:prstGeom>
          <a:noFill/>
          <a:ln w="9525">
            <a:noFill/>
            <a:miter lim="800000"/>
            <a:headEnd/>
            <a:tailEnd/>
          </a:ln>
        </p:spPr>
        <p:txBody>
          <a:bodyPr>
            <a:spAutoFit/>
          </a:bodyPr>
          <a:lstStyle/>
          <a:p>
            <a:r>
              <a:rPr lang="en-US" altLang="zh-TW" sz="1200"/>
              <a:t>Constant payment</a:t>
            </a:r>
            <a:endParaRPr lang="zh-TW" altLang="en-US" sz="1200"/>
          </a:p>
        </p:txBody>
      </p:sp>
      <p:sp>
        <p:nvSpPr>
          <p:cNvPr id="6169" name="文字方塊 26"/>
          <p:cNvSpPr txBox="1">
            <a:spLocks noChangeArrowheads="1"/>
          </p:cNvSpPr>
          <p:nvPr/>
        </p:nvSpPr>
        <p:spPr bwMode="auto">
          <a:xfrm>
            <a:off x="6460752" y="4086820"/>
            <a:ext cx="1214438" cy="461962"/>
          </a:xfrm>
          <a:prstGeom prst="rect">
            <a:avLst/>
          </a:prstGeom>
          <a:noFill/>
          <a:ln w="9525">
            <a:noFill/>
            <a:miter lim="800000"/>
            <a:headEnd/>
            <a:tailEnd/>
          </a:ln>
        </p:spPr>
        <p:txBody>
          <a:bodyPr>
            <a:spAutoFit/>
          </a:bodyPr>
          <a:lstStyle/>
          <a:p>
            <a:r>
              <a:rPr lang="en-US" altLang="zh-TW" sz="1200"/>
              <a:t>Constant payment</a:t>
            </a:r>
            <a:endParaRPr lang="zh-TW" altLang="en-US" sz="1200"/>
          </a:p>
        </p:txBody>
      </p:sp>
      <p:sp>
        <p:nvSpPr>
          <p:cNvPr id="6170" name="文字方塊 26"/>
          <p:cNvSpPr txBox="1">
            <a:spLocks noChangeArrowheads="1"/>
          </p:cNvSpPr>
          <p:nvPr/>
        </p:nvSpPr>
        <p:spPr bwMode="auto">
          <a:xfrm>
            <a:off x="7318002" y="4086820"/>
            <a:ext cx="1214438" cy="461962"/>
          </a:xfrm>
          <a:prstGeom prst="rect">
            <a:avLst/>
          </a:prstGeom>
          <a:noFill/>
          <a:ln w="9525">
            <a:noFill/>
            <a:miter lim="800000"/>
            <a:headEnd/>
            <a:tailEnd/>
          </a:ln>
        </p:spPr>
        <p:txBody>
          <a:bodyPr>
            <a:spAutoFit/>
          </a:bodyPr>
          <a:lstStyle/>
          <a:p>
            <a:r>
              <a:rPr lang="en-US" altLang="zh-TW" sz="1200"/>
              <a:t>Constant payment</a:t>
            </a:r>
            <a:endParaRPr lang="zh-TW" altLang="en-US" sz="1200"/>
          </a:p>
        </p:txBody>
      </p:sp>
    </p:spTree>
  </p:cSld>
  <p:clrMapOvr>
    <a:masterClrMapping/>
  </p:clrMapOvr>
  <p:transition spd="slow" advTm="52017"/>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標題 1"/>
          <p:cNvSpPr>
            <a:spLocks noGrp="1"/>
          </p:cNvSpPr>
          <p:nvPr>
            <p:ph type="title"/>
          </p:nvPr>
        </p:nvSpPr>
        <p:spPr/>
        <p:txBody>
          <a:bodyPr/>
          <a:lstStyle/>
          <a:p>
            <a:r>
              <a:rPr lang="en-US" altLang="zh-TW" sz="4000" smtClean="0"/>
              <a:t>Default </a:t>
            </a:r>
            <a:endParaRPr lang="zh-TW" altLang="en-US" sz="4000" smtClean="0"/>
          </a:p>
        </p:txBody>
      </p:sp>
      <p:sp>
        <p:nvSpPr>
          <p:cNvPr id="7171" name="內容版面配置區 2"/>
          <p:cNvSpPr>
            <a:spLocks noGrp="1"/>
          </p:cNvSpPr>
          <p:nvPr>
            <p:ph idx="1"/>
          </p:nvPr>
        </p:nvSpPr>
        <p:spPr>
          <a:xfrm>
            <a:off x="500063" y="1260475"/>
            <a:ext cx="8229600" cy="4525963"/>
          </a:xfrm>
        </p:spPr>
        <p:txBody>
          <a:bodyPr/>
          <a:lstStyle/>
          <a:p>
            <a:r>
              <a:rPr lang="en-US" altLang="zh-TW" smtClean="0">
                <a:latin typeface="Times New Roman" pitchFamily="18" charset="0"/>
                <a:cs typeface="Times New Roman" pitchFamily="18" charset="0"/>
              </a:rPr>
              <a:t>Borrower unwilling or unable to pay their debt</a:t>
            </a:r>
          </a:p>
          <a:p>
            <a:pPr lvl="1"/>
            <a:r>
              <a:rPr lang="en-US" altLang="zh-TW" sz="2400" smtClean="0">
                <a:latin typeface="Times New Roman" pitchFamily="18" charset="0"/>
                <a:cs typeface="Times New Roman" pitchFamily="18" charset="0"/>
              </a:rPr>
              <a:t>Partial amount of money</a:t>
            </a:r>
          </a:p>
          <a:p>
            <a:pPr lvl="2"/>
            <a:r>
              <a:rPr lang="en-US" altLang="zh-TW" sz="2000" smtClean="0">
                <a:latin typeface="Times New Roman" pitchFamily="18" charset="0"/>
                <a:cs typeface="Times New Roman" pitchFamily="18" charset="0"/>
              </a:rPr>
              <a:t>Auction security</a:t>
            </a:r>
          </a:p>
        </p:txBody>
      </p:sp>
      <p:sp>
        <p:nvSpPr>
          <p:cNvPr id="7174" name="投影片編號版面配置區 3"/>
          <p:cNvSpPr>
            <a:spLocks noGrp="1"/>
          </p:cNvSpPr>
          <p:nvPr>
            <p:ph type="sldNum" sz="quarter" idx="4294967295"/>
          </p:nvPr>
        </p:nvSpPr>
        <p:spPr>
          <a:xfrm>
            <a:off x="8676456" y="6265863"/>
            <a:ext cx="359594" cy="476250"/>
          </a:xfrm>
          <a:prstGeom prst="rect">
            <a:avLst/>
          </a:prstGeom>
          <a:noFill/>
        </p:spPr>
        <p:txBody>
          <a:bodyPr/>
          <a:lstStyle/>
          <a:p>
            <a:fld id="{5CDE5915-8D1B-4E24-8459-5B173F533154}" type="slidenum">
              <a:rPr lang="en-US" altLang="zh-TW" sz="1200" smtClean="0">
                <a:latin typeface="Arial" pitchFamily="34" charset="0"/>
              </a:rPr>
              <a:pPr/>
              <a:t>83</a:t>
            </a:fld>
            <a:endParaRPr lang="en-US" altLang="zh-TW" sz="1200" dirty="0" smtClean="0">
              <a:latin typeface="Arial" pitchFamily="34" charset="0"/>
            </a:endParaRPr>
          </a:p>
        </p:txBody>
      </p:sp>
      <p:cxnSp>
        <p:nvCxnSpPr>
          <p:cNvPr id="24" name="直線單箭頭接點 23"/>
          <p:cNvCxnSpPr/>
          <p:nvPr/>
        </p:nvCxnSpPr>
        <p:spPr>
          <a:xfrm rot="5400000" flipH="1" flipV="1">
            <a:off x="4672806" y="4171157"/>
            <a:ext cx="941387" cy="0"/>
          </a:xfrm>
          <a:prstGeom prst="straightConnector1">
            <a:avLst/>
          </a:prstGeom>
          <a:ln>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7173" name="文字方塊 31"/>
          <p:cNvSpPr txBox="1">
            <a:spLocks noChangeArrowheads="1"/>
          </p:cNvSpPr>
          <p:nvPr/>
        </p:nvSpPr>
        <p:spPr bwMode="auto">
          <a:xfrm>
            <a:off x="4786313" y="3284538"/>
            <a:ext cx="1428750" cy="461962"/>
          </a:xfrm>
          <a:prstGeom prst="rect">
            <a:avLst/>
          </a:prstGeom>
          <a:noFill/>
          <a:ln w="9525">
            <a:noFill/>
            <a:miter lim="800000"/>
            <a:headEnd/>
            <a:tailEnd/>
          </a:ln>
        </p:spPr>
        <p:txBody>
          <a:bodyPr>
            <a:spAutoFit/>
          </a:bodyPr>
          <a:lstStyle/>
          <a:p>
            <a:r>
              <a:rPr lang="en-US" altLang="zh-TW" sz="1200"/>
              <a:t>Partial amount of money</a:t>
            </a:r>
            <a:endParaRPr lang="zh-TW" altLang="en-US" sz="1200"/>
          </a:p>
        </p:txBody>
      </p:sp>
      <p:cxnSp>
        <p:nvCxnSpPr>
          <p:cNvPr id="29" name="直線接點 28"/>
          <p:cNvCxnSpPr/>
          <p:nvPr/>
        </p:nvCxnSpPr>
        <p:spPr>
          <a:xfrm>
            <a:off x="1214438" y="4640263"/>
            <a:ext cx="6143625" cy="1587"/>
          </a:xfrm>
          <a:prstGeom prst="line">
            <a:avLst/>
          </a:prstGeom>
        </p:spPr>
        <p:style>
          <a:lnRef idx="1">
            <a:schemeClr val="accent2"/>
          </a:lnRef>
          <a:fillRef idx="0">
            <a:schemeClr val="accent2"/>
          </a:fillRef>
          <a:effectRef idx="0">
            <a:schemeClr val="accent2"/>
          </a:effectRef>
          <a:fontRef idx="minor">
            <a:schemeClr val="tx1"/>
          </a:fontRef>
        </p:style>
      </p:cxnSp>
      <p:cxnSp>
        <p:nvCxnSpPr>
          <p:cNvPr id="30" name="直線單箭頭接點 29"/>
          <p:cNvCxnSpPr/>
          <p:nvPr/>
        </p:nvCxnSpPr>
        <p:spPr>
          <a:xfrm rot="5400000">
            <a:off x="750888" y="5106988"/>
            <a:ext cx="9271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1" name="直線單箭頭接點 30"/>
          <p:cNvCxnSpPr/>
          <p:nvPr/>
        </p:nvCxnSpPr>
        <p:spPr>
          <a:xfrm rot="5400000" flipH="1" flipV="1">
            <a:off x="1570831" y="4285457"/>
            <a:ext cx="7143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2" name="直線單箭頭接點 31"/>
          <p:cNvCxnSpPr/>
          <p:nvPr/>
        </p:nvCxnSpPr>
        <p:spPr>
          <a:xfrm rot="5400000" flipH="1" flipV="1">
            <a:off x="2428081" y="4283869"/>
            <a:ext cx="7143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5" name="流程圖: 接點 34"/>
          <p:cNvSpPr/>
          <p:nvPr/>
        </p:nvSpPr>
        <p:spPr>
          <a:xfrm>
            <a:off x="4214813" y="4284663"/>
            <a:ext cx="71437" cy="71437"/>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36" name="流程圖: 接點 35"/>
          <p:cNvSpPr/>
          <p:nvPr/>
        </p:nvSpPr>
        <p:spPr>
          <a:xfrm>
            <a:off x="4500563" y="4284663"/>
            <a:ext cx="71437" cy="71437"/>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7181" name="文字方塊 20"/>
          <p:cNvSpPr txBox="1">
            <a:spLocks noChangeArrowheads="1"/>
          </p:cNvSpPr>
          <p:nvPr/>
        </p:nvSpPr>
        <p:spPr bwMode="auto">
          <a:xfrm>
            <a:off x="214313" y="4522788"/>
            <a:ext cx="1000125" cy="261937"/>
          </a:xfrm>
          <a:prstGeom prst="rect">
            <a:avLst/>
          </a:prstGeom>
          <a:noFill/>
          <a:ln w="9525">
            <a:noFill/>
            <a:miter lim="800000"/>
            <a:headEnd/>
            <a:tailEnd/>
          </a:ln>
        </p:spPr>
        <p:txBody>
          <a:bodyPr>
            <a:spAutoFit/>
          </a:bodyPr>
          <a:lstStyle/>
          <a:p>
            <a:r>
              <a:rPr lang="en-US" altLang="zh-TW" sz="1100"/>
              <a:t>Lending date</a:t>
            </a:r>
            <a:endParaRPr lang="zh-TW" altLang="en-US" sz="1100"/>
          </a:p>
        </p:txBody>
      </p:sp>
      <p:sp>
        <p:nvSpPr>
          <p:cNvPr id="7182" name="文字方塊 21"/>
          <p:cNvSpPr txBox="1">
            <a:spLocks noChangeArrowheads="1"/>
          </p:cNvSpPr>
          <p:nvPr/>
        </p:nvSpPr>
        <p:spPr bwMode="auto">
          <a:xfrm>
            <a:off x="1214438" y="5451475"/>
            <a:ext cx="1000125" cy="307975"/>
          </a:xfrm>
          <a:prstGeom prst="rect">
            <a:avLst/>
          </a:prstGeom>
          <a:noFill/>
          <a:ln w="9525">
            <a:noFill/>
            <a:miter lim="800000"/>
            <a:headEnd/>
            <a:tailEnd/>
          </a:ln>
        </p:spPr>
        <p:txBody>
          <a:bodyPr>
            <a:spAutoFit/>
          </a:bodyPr>
          <a:lstStyle/>
          <a:p>
            <a:r>
              <a:rPr lang="en-US" altLang="zh-TW" sz="1400"/>
              <a:t>principal</a:t>
            </a:r>
            <a:endParaRPr lang="zh-TW" altLang="en-US" sz="1400"/>
          </a:p>
        </p:txBody>
      </p:sp>
      <p:sp>
        <p:nvSpPr>
          <p:cNvPr id="7183" name="文字方塊 22"/>
          <p:cNvSpPr txBox="1">
            <a:spLocks noChangeArrowheads="1"/>
          </p:cNvSpPr>
          <p:nvPr/>
        </p:nvSpPr>
        <p:spPr bwMode="auto">
          <a:xfrm>
            <a:off x="1285875" y="4641850"/>
            <a:ext cx="1214438" cy="246063"/>
          </a:xfrm>
          <a:prstGeom prst="rect">
            <a:avLst/>
          </a:prstGeom>
          <a:noFill/>
          <a:ln w="9525">
            <a:noFill/>
            <a:miter lim="800000"/>
            <a:headEnd/>
            <a:tailEnd/>
          </a:ln>
        </p:spPr>
        <p:txBody>
          <a:bodyPr>
            <a:spAutoFit/>
          </a:bodyPr>
          <a:lstStyle/>
          <a:p>
            <a:r>
              <a:rPr lang="en-US" altLang="zh-TW" sz="1000"/>
              <a:t>Payment date 1</a:t>
            </a:r>
            <a:endParaRPr lang="zh-TW" altLang="en-US" sz="1000"/>
          </a:p>
        </p:txBody>
      </p:sp>
      <p:sp>
        <p:nvSpPr>
          <p:cNvPr id="7184" name="文字方塊 23"/>
          <p:cNvSpPr txBox="1">
            <a:spLocks noChangeArrowheads="1"/>
          </p:cNvSpPr>
          <p:nvPr/>
        </p:nvSpPr>
        <p:spPr bwMode="auto">
          <a:xfrm>
            <a:off x="2428875" y="4641850"/>
            <a:ext cx="1214438" cy="246063"/>
          </a:xfrm>
          <a:prstGeom prst="rect">
            <a:avLst/>
          </a:prstGeom>
          <a:noFill/>
          <a:ln w="9525">
            <a:noFill/>
            <a:miter lim="800000"/>
            <a:headEnd/>
            <a:tailEnd/>
          </a:ln>
        </p:spPr>
        <p:txBody>
          <a:bodyPr>
            <a:spAutoFit/>
          </a:bodyPr>
          <a:lstStyle/>
          <a:p>
            <a:r>
              <a:rPr lang="en-US" altLang="zh-TW" sz="1000"/>
              <a:t>Payment date 2</a:t>
            </a:r>
            <a:endParaRPr lang="zh-TW" altLang="en-US" sz="1000"/>
          </a:p>
        </p:txBody>
      </p:sp>
      <p:sp>
        <p:nvSpPr>
          <p:cNvPr id="7185" name="文字方塊 24"/>
          <p:cNvSpPr txBox="1">
            <a:spLocks noChangeArrowheads="1"/>
          </p:cNvSpPr>
          <p:nvPr/>
        </p:nvSpPr>
        <p:spPr bwMode="auto">
          <a:xfrm>
            <a:off x="5786438" y="4641850"/>
            <a:ext cx="1214437" cy="246063"/>
          </a:xfrm>
          <a:prstGeom prst="rect">
            <a:avLst/>
          </a:prstGeom>
          <a:noFill/>
          <a:ln w="9525">
            <a:noFill/>
            <a:miter lim="800000"/>
            <a:headEnd/>
            <a:tailEnd/>
          </a:ln>
        </p:spPr>
        <p:txBody>
          <a:bodyPr>
            <a:spAutoFit/>
          </a:bodyPr>
          <a:lstStyle/>
          <a:p>
            <a:r>
              <a:rPr lang="en-US" altLang="zh-TW" sz="1000"/>
              <a:t>Payment date n-1</a:t>
            </a:r>
            <a:endParaRPr lang="zh-TW" altLang="en-US" sz="1000"/>
          </a:p>
        </p:txBody>
      </p:sp>
      <p:sp>
        <p:nvSpPr>
          <p:cNvPr id="7186" name="文字方塊 25"/>
          <p:cNvSpPr txBox="1">
            <a:spLocks noChangeArrowheads="1"/>
          </p:cNvSpPr>
          <p:nvPr/>
        </p:nvSpPr>
        <p:spPr bwMode="auto">
          <a:xfrm>
            <a:off x="6929438" y="4641850"/>
            <a:ext cx="1214437" cy="246063"/>
          </a:xfrm>
          <a:prstGeom prst="rect">
            <a:avLst/>
          </a:prstGeom>
          <a:noFill/>
          <a:ln w="9525">
            <a:noFill/>
            <a:miter lim="800000"/>
            <a:headEnd/>
            <a:tailEnd/>
          </a:ln>
        </p:spPr>
        <p:txBody>
          <a:bodyPr>
            <a:spAutoFit/>
          </a:bodyPr>
          <a:lstStyle/>
          <a:p>
            <a:r>
              <a:rPr lang="en-US" altLang="zh-TW" sz="1000"/>
              <a:t>Maturity date</a:t>
            </a:r>
            <a:endParaRPr lang="zh-TW" altLang="en-US" sz="1000"/>
          </a:p>
        </p:txBody>
      </p:sp>
      <p:sp>
        <p:nvSpPr>
          <p:cNvPr id="7187" name="文字方塊 26"/>
          <p:cNvSpPr txBox="1">
            <a:spLocks noChangeArrowheads="1"/>
          </p:cNvSpPr>
          <p:nvPr/>
        </p:nvSpPr>
        <p:spPr bwMode="auto">
          <a:xfrm>
            <a:off x="1500188" y="3536950"/>
            <a:ext cx="1214437" cy="461963"/>
          </a:xfrm>
          <a:prstGeom prst="rect">
            <a:avLst/>
          </a:prstGeom>
          <a:noFill/>
          <a:ln w="9525">
            <a:noFill/>
            <a:miter lim="800000"/>
            <a:headEnd/>
            <a:tailEnd/>
          </a:ln>
        </p:spPr>
        <p:txBody>
          <a:bodyPr>
            <a:spAutoFit/>
          </a:bodyPr>
          <a:lstStyle/>
          <a:p>
            <a:r>
              <a:rPr lang="en-US" altLang="zh-TW" sz="1200"/>
              <a:t>Constant payment</a:t>
            </a:r>
            <a:endParaRPr lang="zh-TW" altLang="en-US" sz="1200"/>
          </a:p>
        </p:txBody>
      </p:sp>
      <p:cxnSp>
        <p:nvCxnSpPr>
          <p:cNvPr id="46" name="直線單箭頭接點 45"/>
          <p:cNvCxnSpPr>
            <a:stCxn id="7181" idx="3"/>
          </p:cNvCxnSpPr>
          <p:nvPr/>
        </p:nvCxnSpPr>
        <p:spPr>
          <a:xfrm flipH="1" flipV="1">
            <a:off x="1214438" y="3355975"/>
            <a:ext cx="0" cy="1296988"/>
          </a:xfrm>
          <a:prstGeom prst="straightConnector1">
            <a:avLst/>
          </a:prstGeom>
          <a:ln>
            <a:tailEnd type="arrow"/>
          </a:ln>
        </p:spPr>
        <p:style>
          <a:lnRef idx="1">
            <a:schemeClr val="accent5"/>
          </a:lnRef>
          <a:fillRef idx="0">
            <a:schemeClr val="accent5"/>
          </a:fillRef>
          <a:effectRef idx="0">
            <a:schemeClr val="accent5"/>
          </a:effectRef>
          <a:fontRef idx="minor">
            <a:schemeClr val="tx1"/>
          </a:fontRef>
        </p:style>
      </p:cxnSp>
      <p:sp>
        <p:nvSpPr>
          <p:cNvPr id="7189" name="文字方塊 26"/>
          <p:cNvSpPr txBox="1">
            <a:spLocks noChangeArrowheads="1"/>
          </p:cNvSpPr>
          <p:nvPr/>
        </p:nvSpPr>
        <p:spPr bwMode="auto">
          <a:xfrm>
            <a:off x="2500313" y="3536950"/>
            <a:ext cx="1214437" cy="461963"/>
          </a:xfrm>
          <a:prstGeom prst="rect">
            <a:avLst/>
          </a:prstGeom>
          <a:noFill/>
          <a:ln w="9525">
            <a:noFill/>
            <a:miter lim="800000"/>
            <a:headEnd/>
            <a:tailEnd/>
          </a:ln>
        </p:spPr>
        <p:txBody>
          <a:bodyPr>
            <a:spAutoFit/>
          </a:bodyPr>
          <a:lstStyle/>
          <a:p>
            <a:r>
              <a:rPr lang="en-US" altLang="zh-TW" sz="1200"/>
              <a:t>Constant payment</a:t>
            </a:r>
            <a:endParaRPr lang="zh-TW" altLang="en-US" sz="1200"/>
          </a:p>
        </p:txBody>
      </p:sp>
      <p:sp>
        <p:nvSpPr>
          <p:cNvPr id="7190" name="文字方塊 26"/>
          <p:cNvSpPr txBox="1">
            <a:spLocks noChangeArrowheads="1"/>
          </p:cNvSpPr>
          <p:nvPr/>
        </p:nvSpPr>
        <p:spPr bwMode="auto">
          <a:xfrm>
            <a:off x="3643313" y="3570288"/>
            <a:ext cx="1214437" cy="461962"/>
          </a:xfrm>
          <a:prstGeom prst="rect">
            <a:avLst/>
          </a:prstGeom>
          <a:noFill/>
          <a:ln w="9525">
            <a:noFill/>
            <a:miter lim="800000"/>
            <a:headEnd/>
            <a:tailEnd/>
          </a:ln>
        </p:spPr>
        <p:txBody>
          <a:bodyPr>
            <a:spAutoFit/>
          </a:bodyPr>
          <a:lstStyle/>
          <a:p>
            <a:r>
              <a:rPr lang="en-US" altLang="zh-TW" sz="1200"/>
              <a:t>Constant payment</a:t>
            </a:r>
            <a:endParaRPr lang="zh-TW" altLang="en-US" sz="1200"/>
          </a:p>
        </p:txBody>
      </p:sp>
      <p:sp>
        <p:nvSpPr>
          <p:cNvPr id="7191" name="文字方塊 23"/>
          <p:cNvSpPr txBox="1">
            <a:spLocks noChangeArrowheads="1"/>
          </p:cNvSpPr>
          <p:nvPr/>
        </p:nvSpPr>
        <p:spPr bwMode="auto">
          <a:xfrm>
            <a:off x="4572000" y="4641850"/>
            <a:ext cx="1214438" cy="246063"/>
          </a:xfrm>
          <a:prstGeom prst="rect">
            <a:avLst/>
          </a:prstGeom>
          <a:noFill/>
          <a:ln w="9525">
            <a:noFill/>
            <a:miter lim="800000"/>
            <a:headEnd/>
            <a:tailEnd/>
          </a:ln>
        </p:spPr>
        <p:txBody>
          <a:bodyPr>
            <a:spAutoFit/>
          </a:bodyPr>
          <a:lstStyle/>
          <a:p>
            <a:r>
              <a:rPr lang="en-US" altLang="zh-TW" sz="1000"/>
              <a:t>Default date </a:t>
            </a:r>
            <a:endParaRPr lang="zh-TW" altLang="en-US" sz="1000"/>
          </a:p>
        </p:txBody>
      </p:sp>
    </p:spTree>
  </p:cSld>
  <p:clrMapOvr>
    <a:masterClrMapping/>
  </p:clrMapOvr>
  <p:transition spd="slow" advTm="17112"/>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標題 1"/>
          <p:cNvSpPr>
            <a:spLocks noGrp="1"/>
          </p:cNvSpPr>
          <p:nvPr>
            <p:ph type="title"/>
          </p:nvPr>
        </p:nvSpPr>
        <p:spPr>
          <a:xfrm>
            <a:off x="428625" y="142875"/>
            <a:ext cx="8229600" cy="1143000"/>
          </a:xfrm>
        </p:spPr>
        <p:txBody>
          <a:bodyPr/>
          <a:lstStyle/>
          <a:p>
            <a:r>
              <a:rPr lang="en-US" altLang="zh-TW" sz="4000" smtClean="0"/>
              <a:t>Prepayment </a:t>
            </a:r>
            <a:endParaRPr lang="zh-TW" altLang="en-US" sz="4000" smtClean="0"/>
          </a:p>
        </p:txBody>
      </p:sp>
      <p:sp>
        <p:nvSpPr>
          <p:cNvPr id="8195" name="內容版面配置區 2"/>
          <p:cNvSpPr>
            <a:spLocks noGrp="1"/>
          </p:cNvSpPr>
          <p:nvPr>
            <p:ph idx="1"/>
          </p:nvPr>
        </p:nvSpPr>
        <p:spPr>
          <a:xfrm>
            <a:off x="500063" y="1143000"/>
            <a:ext cx="8229600" cy="4525963"/>
          </a:xfrm>
        </p:spPr>
        <p:txBody>
          <a:bodyPr/>
          <a:lstStyle/>
          <a:p>
            <a:r>
              <a:rPr lang="en-US" altLang="zh-TW" smtClean="0">
                <a:latin typeface="Times New Roman" pitchFamily="18" charset="0"/>
                <a:cs typeface="Times New Roman" pitchFamily="18" charset="0"/>
              </a:rPr>
              <a:t>Debt is repaid in advanced</a:t>
            </a:r>
          </a:p>
          <a:p>
            <a:pPr lvl="1"/>
            <a:r>
              <a:rPr lang="en-US" altLang="zh-TW" smtClean="0">
                <a:latin typeface="Times New Roman" pitchFamily="18" charset="0"/>
                <a:cs typeface="Times New Roman" pitchFamily="18" charset="0"/>
              </a:rPr>
              <a:t>Fully prepayment</a:t>
            </a:r>
          </a:p>
          <a:p>
            <a:pPr lvl="2"/>
            <a:r>
              <a:rPr lang="en-US" altLang="zh-TW" smtClean="0">
                <a:latin typeface="Times New Roman" pitchFamily="18" charset="0"/>
                <a:cs typeface="Times New Roman" pitchFamily="18" charset="0"/>
              </a:rPr>
              <a:t>Refinancing</a:t>
            </a:r>
          </a:p>
          <a:p>
            <a:pPr lvl="2"/>
            <a:r>
              <a:rPr lang="en-US" altLang="zh-TW" smtClean="0">
                <a:latin typeface="Times New Roman" pitchFamily="18" charset="0"/>
                <a:cs typeface="Times New Roman" pitchFamily="18" charset="0"/>
              </a:rPr>
              <a:t>Receive all of the outstanding </a:t>
            </a:r>
          </a:p>
          <a:p>
            <a:pPr lvl="2"/>
            <a:r>
              <a:rPr lang="en-US" altLang="zh-TW" smtClean="0">
                <a:latin typeface="Times New Roman" pitchFamily="18" charset="0"/>
                <a:cs typeface="Times New Roman" pitchFamily="18" charset="0"/>
              </a:rPr>
              <a:t>Lose all interest after the prepayment date</a:t>
            </a:r>
            <a:endParaRPr lang="zh-TW" altLang="en-US" smtClean="0">
              <a:latin typeface="Times New Roman" pitchFamily="18" charset="0"/>
              <a:cs typeface="Times New Roman" pitchFamily="18" charset="0"/>
            </a:endParaRPr>
          </a:p>
          <a:p>
            <a:pPr lvl="2"/>
            <a:endParaRPr lang="zh-TW" altLang="en-US" smtClean="0"/>
          </a:p>
        </p:txBody>
      </p:sp>
      <p:sp>
        <p:nvSpPr>
          <p:cNvPr id="8215" name="投影片編號版面配置區 3"/>
          <p:cNvSpPr>
            <a:spLocks noGrp="1"/>
          </p:cNvSpPr>
          <p:nvPr>
            <p:ph type="sldNum" sz="quarter" idx="4294967295"/>
          </p:nvPr>
        </p:nvSpPr>
        <p:spPr>
          <a:xfrm>
            <a:off x="8676456" y="6265863"/>
            <a:ext cx="359594" cy="476250"/>
          </a:xfrm>
          <a:prstGeom prst="rect">
            <a:avLst/>
          </a:prstGeom>
          <a:noFill/>
        </p:spPr>
        <p:txBody>
          <a:bodyPr/>
          <a:lstStyle/>
          <a:p>
            <a:fld id="{FF1CE3E2-311E-4556-B079-49614D0F12B7}" type="slidenum">
              <a:rPr lang="en-US" altLang="zh-TW" sz="1200" smtClean="0">
                <a:latin typeface="Arial" pitchFamily="34" charset="0"/>
              </a:rPr>
              <a:pPr/>
              <a:t>84</a:t>
            </a:fld>
            <a:endParaRPr lang="en-US" altLang="zh-TW" sz="1200" dirty="0" smtClean="0">
              <a:latin typeface="Arial" pitchFamily="34" charset="0"/>
            </a:endParaRPr>
          </a:p>
        </p:txBody>
      </p:sp>
      <p:cxnSp>
        <p:nvCxnSpPr>
          <p:cNvPr id="24" name="直線單箭頭接點 23"/>
          <p:cNvCxnSpPr/>
          <p:nvPr/>
        </p:nvCxnSpPr>
        <p:spPr>
          <a:xfrm rot="5400000" flipH="1" flipV="1">
            <a:off x="4672806" y="4529932"/>
            <a:ext cx="1084263" cy="0"/>
          </a:xfrm>
          <a:prstGeom prst="straightConnector1">
            <a:avLst/>
          </a:prstGeom>
          <a:ln>
            <a:solidFill>
              <a:srgbClr val="00B0F0"/>
            </a:solidFill>
            <a:tailEnd type="arrow"/>
          </a:ln>
        </p:spPr>
        <p:style>
          <a:lnRef idx="3">
            <a:schemeClr val="accent6"/>
          </a:lnRef>
          <a:fillRef idx="0">
            <a:schemeClr val="accent6"/>
          </a:fillRef>
          <a:effectRef idx="2">
            <a:schemeClr val="accent6"/>
          </a:effectRef>
          <a:fontRef idx="minor">
            <a:schemeClr val="tx1"/>
          </a:fontRef>
        </p:style>
      </p:cxnSp>
      <p:sp>
        <p:nvSpPr>
          <p:cNvPr id="8197" name="文字方塊 23"/>
          <p:cNvSpPr txBox="1">
            <a:spLocks noChangeArrowheads="1"/>
          </p:cNvSpPr>
          <p:nvPr/>
        </p:nvSpPr>
        <p:spPr bwMode="auto">
          <a:xfrm>
            <a:off x="4857750" y="3773488"/>
            <a:ext cx="1214438" cy="276225"/>
          </a:xfrm>
          <a:prstGeom prst="rect">
            <a:avLst/>
          </a:prstGeom>
          <a:noFill/>
          <a:ln w="9525">
            <a:noFill/>
            <a:miter lim="800000"/>
            <a:headEnd/>
            <a:tailEnd/>
          </a:ln>
        </p:spPr>
        <p:txBody>
          <a:bodyPr>
            <a:spAutoFit/>
          </a:bodyPr>
          <a:lstStyle/>
          <a:p>
            <a:r>
              <a:rPr lang="en-US" altLang="zh-TW" sz="1200"/>
              <a:t>Outstanding</a:t>
            </a:r>
            <a:r>
              <a:rPr lang="en-US" altLang="zh-TW" sz="800"/>
              <a:t> </a:t>
            </a:r>
            <a:endParaRPr lang="zh-TW" altLang="en-US" sz="800"/>
          </a:p>
        </p:txBody>
      </p:sp>
      <p:cxnSp>
        <p:nvCxnSpPr>
          <p:cNvPr id="26" name="直線接點 25"/>
          <p:cNvCxnSpPr/>
          <p:nvPr/>
        </p:nvCxnSpPr>
        <p:spPr>
          <a:xfrm>
            <a:off x="1143000" y="5095875"/>
            <a:ext cx="6143625" cy="1588"/>
          </a:xfrm>
          <a:prstGeom prst="line">
            <a:avLst/>
          </a:prstGeom>
        </p:spPr>
        <p:style>
          <a:lnRef idx="1">
            <a:schemeClr val="accent2"/>
          </a:lnRef>
          <a:fillRef idx="0">
            <a:schemeClr val="accent2"/>
          </a:fillRef>
          <a:effectRef idx="0">
            <a:schemeClr val="accent2"/>
          </a:effectRef>
          <a:fontRef idx="minor">
            <a:schemeClr val="tx1"/>
          </a:fontRef>
        </p:style>
      </p:cxnSp>
      <p:cxnSp>
        <p:nvCxnSpPr>
          <p:cNvPr id="27" name="直線單箭頭接點 26"/>
          <p:cNvCxnSpPr/>
          <p:nvPr/>
        </p:nvCxnSpPr>
        <p:spPr>
          <a:xfrm rot="5400000">
            <a:off x="679450" y="5562600"/>
            <a:ext cx="9271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8" name="直線單箭頭接點 27"/>
          <p:cNvCxnSpPr/>
          <p:nvPr/>
        </p:nvCxnSpPr>
        <p:spPr>
          <a:xfrm rot="5400000" flipH="1" flipV="1">
            <a:off x="1499394" y="4741069"/>
            <a:ext cx="7143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9" name="直線單箭頭接點 28"/>
          <p:cNvCxnSpPr/>
          <p:nvPr/>
        </p:nvCxnSpPr>
        <p:spPr>
          <a:xfrm rot="5400000" flipH="1" flipV="1">
            <a:off x="2356644" y="4739482"/>
            <a:ext cx="7143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2" name="流程圖: 接點 31"/>
          <p:cNvSpPr/>
          <p:nvPr/>
        </p:nvSpPr>
        <p:spPr>
          <a:xfrm>
            <a:off x="4143375" y="4740275"/>
            <a:ext cx="71438" cy="7143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33" name="流程圖: 接點 32"/>
          <p:cNvSpPr/>
          <p:nvPr/>
        </p:nvSpPr>
        <p:spPr>
          <a:xfrm>
            <a:off x="4429125" y="4740275"/>
            <a:ext cx="71438" cy="7143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8204" name="文字方塊 20"/>
          <p:cNvSpPr txBox="1">
            <a:spLocks noChangeArrowheads="1"/>
          </p:cNvSpPr>
          <p:nvPr/>
        </p:nvSpPr>
        <p:spPr bwMode="auto">
          <a:xfrm>
            <a:off x="142875" y="4978400"/>
            <a:ext cx="1000125" cy="261938"/>
          </a:xfrm>
          <a:prstGeom prst="rect">
            <a:avLst/>
          </a:prstGeom>
          <a:noFill/>
          <a:ln w="9525">
            <a:noFill/>
            <a:miter lim="800000"/>
            <a:headEnd/>
            <a:tailEnd/>
          </a:ln>
        </p:spPr>
        <p:txBody>
          <a:bodyPr>
            <a:spAutoFit/>
          </a:bodyPr>
          <a:lstStyle/>
          <a:p>
            <a:r>
              <a:rPr lang="en-US" altLang="zh-TW" sz="1100"/>
              <a:t>Lending date</a:t>
            </a:r>
            <a:endParaRPr lang="zh-TW" altLang="en-US" sz="1100"/>
          </a:p>
        </p:txBody>
      </p:sp>
      <p:sp>
        <p:nvSpPr>
          <p:cNvPr id="8205" name="文字方塊 21"/>
          <p:cNvSpPr txBox="1">
            <a:spLocks noChangeArrowheads="1"/>
          </p:cNvSpPr>
          <p:nvPr/>
        </p:nvSpPr>
        <p:spPr bwMode="auto">
          <a:xfrm>
            <a:off x="1143000" y="5907088"/>
            <a:ext cx="1000125" cy="307975"/>
          </a:xfrm>
          <a:prstGeom prst="rect">
            <a:avLst/>
          </a:prstGeom>
          <a:noFill/>
          <a:ln w="9525">
            <a:noFill/>
            <a:miter lim="800000"/>
            <a:headEnd/>
            <a:tailEnd/>
          </a:ln>
        </p:spPr>
        <p:txBody>
          <a:bodyPr>
            <a:spAutoFit/>
          </a:bodyPr>
          <a:lstStyle/>
          <a:p>
            <a:r>
              <a:rPr lang="en-US" altLang="zh-TW" sz="1400"/>
              <a:t>principal</a:t>
            </a:r>
            <a:endParaRPr lang="zh-TW" altLang="en-US" sz="1400"/>
          </a:p>
        </p:txBody>
      </p:sp>
      <p:sp>
        <p:nvSpPr>
          <p:cNvPr id="8206" name="文字方塊 22"/>
          <p:cNvSpPr txBox="1">
            <a:spLocks noChangeArrowheads="1"/>
          </p:cNvSpPr>
          <p:nvPr/>
        </p:nvSpPr>
        <p:spPr bwMode="auto">
          <a:xfrm>
            <a:off x="1214438" y="5097463"/>
            <a:ext cx="1214437" cy="246062"/>
          </a:xfrm>
          <a:prstGeom prst="rect">
            <a:avLst/>
          </a:prstGeom>
          <a:noFill/>
          <a:ln w="9525">
            <a:noFill/>
            <a:miter lim="800000"/>
            <a:headEnd/>
            <a:tailEnd/>
          </a:ln>
        </p:spPr>
        <p:txBody>
          <a:bodyPr>
            <a:spAutoFit/>
          </a:bodyPr>
          <a:lstStyle/>
          <a:p>
            <a:r>
              <a:rPr lang="en-US" altLang="zh-TW" sz="1000"/>
              <a:t>Payment date 1</a:t>
            </a:r>
            <a:endParaRPr lang="zh-TW" altLang="en-US" sz="1000"/>
          </a:p>
        </p:txBody>
      </p:sp>
      <p:sp>
        <p:nvSpPr>
          <p:cNvPr id="8207" name="文字方塊 23"/>
          <p:cNvSpPr txBox="1">
            <a:spLocks noChangeArrowheads="1"/>
          </p:cNvSpPr>
          <p:nvPr/>
        </p:nvSpPr>
        <p:spPr bwMode="auto">
          <a:xfrm>
            <a:off x="2357438" y="5097463"/>
            <a:ext cx="1214437" cy="246062"/>
          </a:xfrm>
          <a:prstGeom prst="rect">
            <a:avLst/>
          </a:prstGeom>
          <a:noFill/>
          <a:ln w="9525">
            <a:noFill/>
            <a:miter lim="800000"/>
            <a:headEnd/>
            <a:tailEnd/>
          </a:ln>
        </p:spPr>
        <p:txBody>
          <a:bodyPr>
            <a:spAutoFit/>
          </a:bodyPr>
          <a:lstStyle/>
          <a:p>
            <a:r>
              <a:rPr lang="en-US" altLang="zh-TW" sz="1000"/>
              <a:t>Payment date 2</a:t>
            </a:r>
            <a:endParaRPr lang="zh-TW" altLang="en-US" sz="1000"/>
          </a:p>
        </p:txBody>
      </p:sp>
      <p:sp>
        <p:nvSpPr>
          <p:cNvPr id="8208" name="文字方塊 24"/>
          <p:cNvSpPr txBox="1">
            <a:spLocks noChangeArrowheads="1"/>
          </p:cNvSpPr>
          <p:nvPr/>
        </p:nvSpPr>
        <p:spPr bwMode="auto">
          <a:xfrm>
            <a:off x="5715000" y="5097463"/>
            <a:ext cx="1214438" cy="246062"/>
          </a:xfrm>
          <a:prstGeom prst="rect">
            <a:avLst/>
          </a:prstGeom>
          <a:noFill/>
          <a:ln w="9525">
            <a:noFill/>
            <a:miter lim="800000"/>
            <a:headEnd/>
            <a:tailEnd/>
          </a:ln>
        </p:spPr>
        <p:txBody>
          <a:bodyPr>
            <a:spAutoFit/>
          </a:bodyPr>
          <a:lstStyle/>
          <a:p>
            <a:r>
              <a:rPr lang="en-US" altLang="zh-TW" sz="1000"/>
              <a:t>Payment date n-1</a:t>
            </a:r>
            <a:endParaRPr lang="zh-TW" altLang="en-US" sz="1000"/>
          </a:p>
        </p:txBody>
      </p:sp>
      <p:sp>
        <p:nvSpPr>
          <p:cNvPr id="8209" name="文字方塊 25"/>
          <p:cNvSpPr txBox="1">
            <a:spLocks noChangeArrowheads="1"/>
          </p:cNvSpPr>
          <p:nvPr/>
        </p:nvSpPr>
        <p:spPr bwMode="auto">
          <a:xfrm>
            <a:off x="6858000" y="5097463"/>
            <a:ext cx="1214438" cy="246062"/>
          </a:xfrm>
          <a:prstGeom prst="rect">
            <a:avLst/>
          </a:prstGeom>
          <a:noFill/>
          <a:ln w="9525">
            <a:noFill/>
            <a:miter lim="800000"/>
            <a:headEnd/>
            <a:tailEnd/>
          </a:ln>
        </p:spPr>
        <p:txBody>
          <a:bodyPr>
            <a:spAutoFit/>
          </a:bodyPr>
          <a:lstStyle/>
          <a:p>
            <a:r>
              <a:rPr lang="en-US" altLang="zh-TW" sz="1000"/>
              <a:t>Maturity date</a:t>
            </a:r>
            <a:endParaRPr lang="zh-TW" altLang="en-US" sz="1000"/>
          </a:p>
        </p:txBody>
      </p:sp>
      <p:sp>
        <p:nvSpPr>
          <p:cNvPr id="8210" name="文字方塊 26"/>
          <p:cNvSpPr txBox="1">
            <a:spLocks noChangeArrowheads="1"/>
          </p:cNvSpPr>
          <p:nvPr/>
        </p:nvSpPr>
        <p:spPr bwMode="auto">
          <a:xfrm>
            <a:off x="1428750" y="3992563"/>
            <a:ext cx="1214438" cy="461962"/>
          </a:xfrm>
          <a:prstGeom prst="rect">
            <a:avLst/>
          </a:prstGeom>
          <a:noFill/>
          <a:ln w="9525">
            <a:noFill/>
            <a:miter lim="800000"/>
            <a:headEnd/>
            <a:tailEnd/>
          </a:ln>
        </p:spPr>
        <p:txBody>
          <a:bodyPr>
            <a:spAutoFit/>
          </a:bodyPr>
          <a:lstStyle/>
          <a:p>
            <a:r>
              <a:rPr lang="en-US" altLang="zh-TW" sz="1200"/>
              <a:t>Constant payment</a:t>
            </a:r>
            <a:endParaRPr lang="zh-TW" altLang="en-US" sz="1200"/>
          </a:p>
        </p:txBody>
      </p:sp>
      <p:cxnSp>
        <p:nvCxnSpPr>
          <p:cNvPr id="43" name="直線單箭頭接點 42"/>
          <p:cNvCxnSpPr>
            <a:stCxn id="8204" idx="3"/>
          </p:cNvCxnSpPr>
          <p:nvPr/>
        </p:nvCxnSpPr>
        <p:spPr>
          <a:xfrm flipH="1" flipV="1">
            <a:off x="1143000" y="3811588"/>
            <a:ext cx="0" cy="1298575"/>
          </a:xfrm>
          <a:prstGeom prst="straightConnector1">
            <a:avLst/>
          </a:prstGeom>
          <a:ln>
            <a:tailEnd type="arrow"/>
          </a:ln>
        </p:spPr>
        <p:style>
          <a:lnRef idx="1">
            <a:schemeClr val="accent5"/>
          </a:lnRef>
          <a:fillRef idx="0">
            <a:schemeClr val="accent5"/>
          </a:fillRef>
          <a:effectRef idx="0">
            <a:schemeClr val="accent5"/>
          </a:effectRef>
          <a:fontRef idx="minor">
            <a:schemeClr val="tx1"/>
          </a:fontRef>
        </p:style>
      </p:cxnSp>
      <p:sp>
        <p:nvSpPr>
          <p:cNvPr id="8212" name="文字方塊 26"/>
          <p:cNvSpPr txBox="1">
            <a:spLocks noChangeArrowheads="1"/>
          </p:cNvSpPr>
          <p:nvPr/>
        </p:nvSpPr>
        <p:spPr bwMode="auto">
          <a:xfrm>
            <a:off x="2428875" y="3992563"/>
            <a:ext cx="1214438" cy="461962"/>
          </a:xfrm>
          <a:prstGeom prst="rect">
            <a:avLst/>
          </a:prstGeom>
          <a:noFill/>
          <a:ln w="9525">
            <a:noFill/>
            <a:miter lim="800000"/>
            <a:headEnd/>
            <a:tailEnd/>
          </a:ln>
        </p:spPr>
        <p:txBody>
          <a:bodyPr>
            <a:spAutoFit/>
          </a:bodyPr>
          <a:lstStyle/>
          <a:p>
            <a:r>
              <a:rPr lang="en-US" altLang="zh-TW" sz="1200"/>
              <a:t>Constant payment</a:t>
            </a:r>
            <a:endParaRPr lang="zh-TW" altLang="en-US" sz="1200"/>
          </a:p>
        </p:txBody>
      </p:sp>
      <p:sp>
        <p:nvSpPr>
          <p:cNvPr id="8213" name="文字方塊 26"/>
          <p:cNvSpPr txBox="1">
            <a:spLocks noChangeArrowheads="1"/>
          </p:cNvSpPr>
          <p:nvPr/>
        </p:nvSpPr>
        <p:spPr bwMode="auto">
          <a:xfrm>
            <a:off x="3643313" y="4025900"/>
            <a:ext cx="1214437" cy="461963"/>
          </a:xfrm>
          <a:prstGeom prst="rect">
            <a:avLst/>
          </a:prstGeom>
          <a:noFill/>
          <a:ln w="9525">
            <a:noFill/>
            <a:miter lim="800000"/>
            <a:headEnd/>
            <a:tailEnd/>
          </a:ln>
        </p:spPr>
        <p:txBody>
          <a:bodyPr>
            <a:spAutoFit/>
          </a:bodyPr>
          <a:lstStyle/>
          <a:p>
            <a:r>
              <a:rPr lang="en-US" altLang="zh-TW" sz="1200"/>
              <a:t>Constant payment</a:t>
            </a:r>
            <a:endParaRPr lang="zh-TW" altLang="en-US" sz="1200"/>
          </a:p>
        </p:txBody>
      </p:sp>
      <p:sp>
        <p:nvSpPr>
          <p:cNvPr id="8214" name="文字方塊 23"/>
          <p:cNvSpPr txBox="1">
            <a:spLocks noChangeArrowheads="1"/>
          </p:cNvSpPr>
          <p:nvPr/>
        </p:nvSpPr>
        <p:spPr bwMode="auto">
          <a:xfrm>
            <a:off x="4500563" y="5111750"/>
            <a:ext cx="1214437" cy="246063"/>
          </a:xfrm>
          <a:prstGeom prst="rect">
            <a:avLst/>
          </a:prstGeom>
          <a:noFill/>
          <a:ln w="9525">
            <a:noFill/>
            <a:miter lim="800000"/>
            <a:headEnd/>
            <a:tailEnd/>
          </a:ln>
        </p:spPr>
        <p:txBody>
          <a:bodyPr>
            <a:spAutoFit/>
          </a:bodyPr>
          <a:lstStyle/>
          <a:p>
            <a:r>
              <a:rPr lang="en-US" altLang="zh-TW" sz="1000"/>
              <a:t>Prepayment date</a:t>
            </a:r>
            <a:endParaRPr lang="zh-TW" altLang="en-US" sz="1000"/>
          </a:p>
        </p:txBody>
      </p:sp>
    </p:spTree>
  </p:cSld>
  <p:clrMapOvr>
    <a:masterClrMapping/>
  </p:clrMapOvr>
  <p:transition spd="slow" advTm="42268"/>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標題 1"/>
          <p:cNvSpPr>
            <a:spLocks noGrp="1"/>
          </p:cNvSpPr>
          <p:nvPr>
            <p:ph type="title"/>
          </p:nvPr>
        </p:nvSpPr>
        <p:spPr>
          <a:xfrm>
            <a:off x="539750" y="0"/>
            <a:ext cx="8229600" cy="1143000"/>
          </a:xfrm>
        </p:spPr>
        <p:txBody>
          <a:bodyPr/>
          <a:lstStyle/>
          <a:p>
            <a:r>
              <a:rPr lang="en-US" altLang="zh-TW" sz="3200" smtClean="0"/>
              <a:t>Weaknesses of the Previous Approach</a:t>
            </a:r>
            <a:endParaRPr lang="zh-TW" altLang="en-US" sz="3200" smtClean="0"/>
          </a:p>
        </p:txBody>
      </p:sp>
      <p:sp>
        <p:nvSpPr>
          <p:cNvPr id="10243" name="內容版面配置區 2"/>
          <p:cNvSpPr>
            <a:spLocks noGrp="1"/>
          </p:cNvSpPr>
          <p:nvPr>
            <p:ph idx="1"/>
          </p:nvPr>
        </p:nvSpPr>
        <p:spPr>
          <a:xfrm>
            <a:off x="539750" y="908050"/>
            <a:ext cx="8229600" cy="4525963"/>
          </a:xfrm>
        </p:spPr>
        <p:txBody>
          <a:bodyPr/>
          <a:lstStyle/>
          <a:p>
            <a:r>
              <a:rPr lang="en-US" altLang="zh-TW" sz="2400" dirty="0" smtClean="0"/>
              <a:t>Prepayment loss rate</a:t>
            </a:r>
          </a:p>
          <a:p>
            <a:pPr lvl="1"/>
            <a:endParaRPr lang="en-US" altLang="zh-TW" dirty="0" smtClean="0"/>
          </a:p>
          <a:p>
            <a:pPr lvl="1"/>
            <a:endParaRPr lang="en-US" altLang="zh-TW" dirty="0" smtClean="0"/>
          </a:p>
          <a:p>
            <a:pPr lvl="1"/>
            <a:endParaRPr lang="zh-TW" altLang="en-US" dirty="0" smtClean="0"/>
          </a:p>
        </p:txBody>
      </p:sp>
      <p:sp>
        <p:nvSpPr>
          <p:cNvPr id="10244" name="投影片編號版面配置區 3"/>
          <p:cNvSpPr>
            <a:spLocks noGrp="1"/>
          </p:cNvSpPr>
          <p:nvPr>
            <p:ph type="sldNum" sz="quarter" idx="4294967295"/>
          </p:nvPr>
        </p:nvSpPr>
        <p:spPr>
          <a:xfrm>
            <a:off x="8676456" y="6245225"/>
            <a:ext cx="360040" cy="476250"/>
          </a:xfrm>
          <a:prstGeom prst="rect">
            <a:avLst/>
          </a:prstGeom>
          <a:noFill/>
        </p:spPr>
        <p:txBody>
          <a:bodyPr/>
          <a:lstStyle/>
          <a:p>
            <a:fld id="{7D34D2FE-D923-44A1-A3ED-2633D5E622C7}" type="slidenum">
              <a:rPr lang="en-US" altLang="zh-TW" sz="1200" smtClean="0">
                <a:latin typeface="Arial" pitchFamily="34" charset="0"/>
              </a:rPr>
              <a:pPr/>
              <a:t>85</a:t>
            </a:fld>
            <a:endParaRPr lang="en-US" altLang="zh-TW" sz="1200" dirty="0" smtClean="0">
              <a:latin typeface="Arial" pitchFamily="34" charset="0"/>
            </a:endParaRPr>
          </a:p>
        </p:txBody>
      </p:sp>
      <p:graphicFrame>
        <p:nvGraphicFramePr>
          <p:cNvPr id="5" name="圖表 4"/>
          <p:cNvGraphicFramePr/>
          <p:nvPr/>
        </p:nvGraphicFramePr>
        <p:xfrm>
          <a:off x="840322" y="2925593"/>
          <a:ext cx="7248525" cy="308726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6566" name="Object 6"/>
          <p:cNvGraphicFramePr>
            <a:graphicFrameLocks noChangeAspect="1"/>
          </p:cNvGraphicFramePr>
          <p:nvPr/>
        </p:nvGraphicFramePr>
        <p:xfrm>
          <a:off x="1132205" y="1668418"/>
          <a:ext cx="5092700" cy="741363"/>
        </p:xfrm>
        <a:graphic>
          <a:graphicData uri="http://schemas.openxmlformats.org/presentationml/2006/ole">
            <p:oleObj spid="_x0000_s1026" name="Equation" r:id="rId6" imgW="2463800" imgH="431800" progId="">
              <p:embed/>
            </p:oleObj>
          </a:graphicData>
        </a:graphic>
      </p:graphicFrame>
      <p:sp>
        <p:nvSpPr>
          <p:cNvPr id="19" name="矩形 18"/>
          <p:cNvSpPr/>
          <p:nvPr/>
        </p:nvSpPr>
        <p:spPr>
          <a:xfrm>
            <a:off x="4378643" y="1739856"/>
            <a:ext cx="1584325" cy="2159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0" name="向右箭號 19"/>
          <p:cNvSpPr/>
          <p:nvPr/>
        </p:nvSpPr>
        <p:spPr>
          <a:xfrm>
            <a:off x="5962968" y="1811293"/>
            <a:ext cx="287337" cy="730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1" name="文字方塊 20"/>
          <p:cNvSpPr txBox="1">
            <a:spLocks noChangeArrowheads="1"/>
          </p:cNvSpPr>
          <p:nvPr/>
        </p:nvSpPr>
        <p:spPr bwMode="auto">
          <a:xfrm>
            <a:off x="6250305" y="1658893"/>
            <a:ext cx="1871663" cy="368300"/>
          </a:xfrm>
          <a:prstGeom prst="rect">
            <a:avLst/>
          </a:prstGeom>
          <a:noFill/>
          <a:ln w="9525">
            <a:noFill/>
            <a:miter lim="800000"/>
            <a:headEnd/>
            <a:tailEnd/>
          </a:ln>
        </p:spPr>
        <p:txBody>
          <a:bodyPr>
            <a:spAutoFit/>
          </a:bodyPr>
          <a:lstStyle/>
          <a:p>
            <a:r>
              <a:rPr lang="en-US" altLang="zh-TW" dirty="0"/>
              <a:t>Determined</a:t>
            </a:r>
            <a:endParaRPr lang="zh-TW" altLang="en-US" dirty="0"/>
          </a:p>
        </p:txBody>
      </p:sp>
      <p:sp>
        <p:nvSpPr>
          <p:cNvPr id="22" name="矩形 21"/>
          <p:cNvSpPr/>
          <p:nvPr/>
        </p:nvSpPr>
        <p:spPr>
          <a:xfrm>
            <a:off x="4234180" y="2100218"/>
            <a:ext cx="2017713" cy="2873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3" name="向右箭號 22"/>
          <p:cNvSpPr/>
          <p:nvPr/>
        </p:nvSpPr>
        <p:spPr>
          <a:xfrm>
            <a:off x="6251893" y="2171656"/>
            <a:ext cx="287337" cy="71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4" name="文字方塊 23"/>
          <p:cNvSpPr txBox="1">
            <a:spLocks noChangeArrowheads="1"/>
          </p:cNvSpPr>
          <p:nvPr/>
        </p:nvSpPr>
        <p:spPr bwMode="auto">
          <a:xfrm>
            <a:off x="6582774" y="2027193"/>
            <a:ext cx="2448016" cy="646113"/>
          </a:xfrm>
          <a:prstGeom prst="rect">
            <a:avLst/>
          </a:prstGeom>
          <a:noFill/>
          <a:ln w="9525">
            <a:noFill/>
            <a:miter lim="800000"/>
            <a:headEnd/>
            <a:tailEnd/>
          </a:ln>
        </p:spPr>
        <p:txBody>
          <a:bodyPr wrap="square">
            <a:spAutoFit/>
          </a:bodyPr>
          <a:lstStyle/>
          <a:p>
            <a:r>
              <a:rPr lang="en-US" altLang="zh-TW" dirty="0"/>
              <a:t>Using </a:t>
            </a:r>
            <a:r>
              <a:rPr lang="en-US" altLang="zh-TW" i="1" dirty="0"/>
              <a:t>Tsai el al(2009) </a:t>
            </a:r>
          </a:p>
          <a:p>
            <a:r>
              <a:rPr lang="en-US" altLang="zh-TW" dirty="0"/>
              <a:t>model</a:t>
            </a:r>
            <a:endParaRPr lang="zh-TW" altLang="en-US" dirty="0"/>
          </a:p>
        </p:txBody>
      </p:sp>
      <p:sp>
        <p:nvSpPr>
          <p:cNvPr id="25" name="文字方塊 24"/>
          <p:cNvSpPr txBox="1">
            <a:spLocks noChangeArrowheads="1"/>
          </p:cNvSpPr>
          <p:nvPr/>
        </p:nvSpPr>
        <p:spPr bwMode="auto">
          <a:xfrm>
            <a:off x="5364163" y="4149725"/>
            <a:ext cx="3529012" cy="460375"/>
          </a:xfrm>
          <a:prstGeom prst="rect">
            <a:avLst/>
          </a:prstGeom>
          <a:noFill/>
          <a:ln w="9525">
            <a:noFill/>
            <a:miter lim="800000"/>
            <a:headEnd/>
            <a:tailEnd/>
          </a:ln>
        </p:spPr>
        <p:txBody>
          <a:bodyPr>
            <a:spAutoFit/>
          </a:bodyPr>
          <a:lstStyle/>
          <a:p>
            <a:r>
              <a:rPr lang="en-US" altLang="zh-TW" sz="2400">
                <a:solidFill>
                  <a:srgbClr val="C00000"/>
                </a:solidFill>
              </a:rPr>
              <a:t>Not a constant!!</a:t>
            </a:r>
            <a:endParaRPr lang="zh-TW" altLang="en-US" sz="2400">
              <a:solidFill>
                <a:srgbClr val="C00000"/>
              </a:solidFill>
            </a:endParaRPr>
          </a:p>
        </p:txBody>
      </p:sp>
    </p:spTree>
    <p:custDataLst>
      <p:tags r:id="rId2"/>
    </p:custDataLst>
  </p:cSld>
  <p:clrMapOvr>
    <a:masterClrMapping/>
  </p:clrMapOvr>
  <p:transition spd="slow" advTm="8136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6566"/>
                                        </p:tgtEl>
                                        <p:attrNameLst>
                                          <p:attrName>style.visibility</p:attrName>
                                        </p:attrNameLst>
                                      </p:cBhvr>
                                      <p:to>
                                        <p:strVal val="visible"/>
                                      </p:to>
                                    </p:set>
                                    <p:animEffect transition="in" filter="fade">
                                      <p:cBhvr>
                                        <p:cTn id="7" dur="2000"/>
                                        <p:tgtEl>
                                          <p:spTgt spid="665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ox(in)">
                                      <p:cBhvr>
                                        <p:cTn id="12" dur="500"/>
                                        <p:tgtEl>
                                          <p:spTgt spid="20"/>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box(in)">
                                      <p:cBhvr>
                                        <p:cTn id="15" dur="500"/>
                                        <p:tgtEl>
                                          <p:spTgt spid="19"/>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ox(in)">
                                      <p:cBhvr>
                                        <p:cTn id="18" dur="500"/>
                                        <p:tgtEl>
                                          <p:spTgt spid="2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box(in)">
                                      <p:cBhvr>
                                        <p:cTn id="23" dur="500"/>
                                        <p:tgtEl>
                                          <p:spTgt spid="22"/>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box(in)">
                                      <p:cBhvr>
                                        <p:cTn id="26" dur="500"/>
                                        <p:tgtEl>
                                          <p:spTgt spid="23"/>
                                        </p:tgtEl>
                                      </p:cBhvr>
                                    </p:animEffect>
                                  </p:childTnLst>
                                </p:cTn>
                              </p:par>
                              <p:par>
                                <p:cTn id="27" presetID="4" presetClass="entr" presetSubtype="16"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box(in)">
                                      <p:cBhvr>
                                        <p:cTn id="29" dur="500"/>
                                        <p:tgtEl>
                                          <p:spTgt spid="24"/>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4" presetClass="entr" presetSubtype="16"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ox(in)">
                                      <p:cBhvr>
                                        <p:cTn id="34" dur="500"/>
                                        <p:tgtEl>
                                          <p:spTgt spid="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box(in)">
                                      <p:cBhvr>
                                        <p:cTn id="3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3" grpId="0" animBg="1"/>
      <p:bldP spid="24" grpId="0"/>
      <p:bldP spid="25"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Current Progress</a:t>
            </a:r>
            <a:endParaRPr lang="zh-TW" altLang="en-US" dirty="0"/>
          </a:p>
        </p:txBody>
      </p:sp>
      <p:sp>
        <p:nvSpPr>
          <p:cNvPr id="3" name="內容版面配置區 2"/>
          <p:cNvSpPr>
            <a:spLocks noGrp="1"/>
          </p:cNvSpPr>
          <p:nvPr>
            <p:ph idx="1"/>
          </p:nvPr>
        </p:nvSpPr>
        <p:spPr/>
        <p:txBody>
          <a:bodyPr/>
          <a:lstStyle/>
          <a:p>
            <a:r>
              <a:rPr lang="en-US" altLang="zh-TW" dirty="0" smtClean="0"/>
              <a:t>Modeling and derivation of </a:t>
            </a:r>
            <a:r>
              <a:rPr lang="en-US" altLang="zh-TW" dirty="0" smtClean="0">
                <a:solidFill>
                  <a:srgbClr val="FF0000"/>
                </a:solidFill>
                <a:effectLst>
                  <a:outerShdw blurRad="38100" dist="38100" dir="2700000" algn="tl">
                    <a:srgbClr val="000000">
                      <a:alpha val="43137"/>
                    </a:srgbClr>
                  </a:outerShdw>
                </a:effectLst>
              </a:rPr>
              <a:t>exact solution of valuating mortgages</a:t>
            </a:r>
          </a:p>
          <a:p>
            <a:r>
              <a:rPr lang="en-US" altLang="zh-TW" dirty="0" smtClean="0"/>
              <a:t>Opera Solutions</a:t>
            </a:r>
            <a:endParaRPr lang="zh-TW" altLang="en-US" dirty="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86</a:t>
            </a:fld>
            <a:endParaRPr lang="en-US" altLang="zh-TW"/>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Modeling Mortgage Loan</a:t>
            </a:r>
            <a:endParaRPr lang="zh-TW" altLang="en-US" dirty="0"/>
          </a:p>
        </p:txBody>
      </p:sp>
      <p:sp>
        <p:nvSpPr>
          <p:cNvPr id="3" name="內容版面配置區 2"/>
          <p:cNvSpPr>
            <a:spLocks noGrp="1"/>
          </p:cNvSpPr>
          <p:nvPr>
            <p:ph idx="1"/>
          </p:nvPr>
        </p:nvSpPr>
        <p:spPr/>
        <p:txBody>
          <a:bodyPr/>
          <a:lstStyle/>
          <a:p>
            <a:r>
              <a:rPr lang="en-US" altLang="zh-TW" dirty="0" smtClean="0">
                <a:latin typeface="Times New Roman" pitchFamily="18" charset="0"/>
                <a:cs typeface="Times New Roman" pitchFamily="18" charset="0"/>
              </a:rPr>
              <a:t>Default and prepayment risk</a:t>
            </a:r>
          </a:p>
          <a:p>
            <a:pPr lvl="1"/>
            <a:r>
              <a:rPr lang="en-US" altLang="zh-TW" dirty="0" smtClean="0">
                <a:latin typeface="Times New Roman" pitchFamily="18" charset="0"/>
                <a:cs typeface="Times New Roman" pitchFamily="18" charset="0"/>
              </a:rPr>
              <a:t>Poisson processes with time-varying intensities</a:t>
            </a:r>
          </a:p>
          <a:p>
            <a:pPr lvl="1"/>
            <a:r>
              <a:rPr lang="en-US" altLang="zh-TW" dirty="0" smtClean="0">
                <a:latin typeface="Times New Roman" pitchFamily="18" charset="0"/>
                <a:cs typeface="Times New Roman" pitchFamily="18" charset="0"/>
              </a:rPr>
              <a:t>Interest rate as the only state variable</a:t>
            </a:r>
          </a:p>
          <a:p>
            <a:pPr lvl="1"/>
            <a:r>
              <a:rPr lang="en-US" altLang="zh-TW" dirty="0" smtClean="0">
                <a:latin typeface="Times New Roman" pitchFamily="18" charset="0"/>
                <a:cs typeface="Times New Roman" pitchFamily="18" charset="0"/>
              </a:rPr>
              <a:t>Intensities as linear functions of interest rate</a:t>
            </a:r>
          </a:p>
          <a:p>
            <a:endParaRPr lang="zh-TW" altLang="en-US" dirty="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87</a:t>
            </a:fld>
            <a:endParaRPr lang="en-US" altLang="zh-TW"/>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內容版面配置區 2"/>
          <p:cNvSpPr>
            <a:spLocks noGrp="1"/>
          </p:cNvSpPr>
          <p:nvPr>
            <p:ph idx="1"/>
          </p:nvPr>
        </p:nvSpPr>
        <p:spPr>
          <a:xfrm>
            <a:off x="395288" y="-128588"/>
            <a:ext cx="8229600" cy="6352106"/>
          </a:xfrm>
        </p:spPr>
        <p:txBody>
          <a:bodyPr/>
          <a:lstStyle/>
          <a:p>
            <a:pPr eaLnBrk="1" hangingPunct="1">
              <a:defRPr/>
            </a:pPr>
            <a:endParaRPr lang="en-US" altLang="zh-TW" dirty="0" smtClean="0">
              <a:latin typeface="Times New Roman" pitchFamily="18" charset="0"/>
              <a:cs typeface="Times New Roman" pitchFamily="18" charset="0"/>
            </a:endParaRPr>
          </a:p>
          <a:p>
            <a:pPr eaLnBrk="1" hangingPunct="1">
              <a:defRPr/>
            </a:pPr>
            <a:endParaRPr lang="en-US" altLang="zh-TW" sz="2800" dirty="0" smtClean="0">
              <a:latin typeface="Times New Roman" pitchFamily="18" charset="0"/>
              <a:cs typeface="Times New Roman" pitchFamily="18" charset="0"/>
            </a:endParaRPr>
          </a:p>
          <a:p>
            <a:pPr marL="342900" lvl="1" indent="-342900" eaLnBrk="1" hangingPunct="1">
              <a:buFontTx/>
              <a:buChar char="•"/>
              <a:defRPr/>
            </a:pPr>
            <a:r>
              <a:rPr lang="en-US" altLang="zh-TW" dirty="0" smtClean="0">
                <a:latin typeface="Times New Roman" pitchFamily="18" charset="0"/>
                <a:cs typeface="Times New Roman" pitchFamily="18" charset="0"/>
              </a:rPr>
              <a:t>A FRM with fixed payment Y and coupon rate </a:t>
            </a:r>
            <a:r>
              <a:rPr lang="en-US" altLang="zh-TW" i="1" dirty="0" smtClean="0">
                <a:latin typeface="Times New Roman" pitchFamily="18" charset="0"/>
                <a:cs typeface="Times New Roman" pitchFamily="18" charset="0"/>
              </a:rPr>
              <a:t>c, </a:t>
            </a:r>
            <a:r>
              <a:rPr lang="en-US" altLang="zh-TW" dirty="0" smtClean="0">
                <a:latin typeface="Times New Roman" pitchFamily="18" charset="0"/>
                <a:cs typeface="Times New Roman" pitchFamily="18" charset="0"/>
              </a:rPr>
              <a:t>initial outstanding </a:t>
            </a:r>
            <a:r>
              <a:rPr lang="en-US" altLang="zh-TW" i="1" dirty="0" smtClean="0">
                <a:latin typeface="Times New Roman" pitchFamily="18" charset="0"/>
                <a:cs typeface="Times New Roman" pitchFamily="18" charset="0"/>
              </a:rPr>
              <a:t>M</a:t>
            </a:r>
            <a:r>
              <a:rPr lang="en-US" altLang="zh-TW" i="1" baseline="-25000" dirty="0" smtClean="0">
                <a:latin typeface="Times New Roman" pitchFamily="18" charset="0"/>
                <a:cs typeface="Times New Roman" pitchFamily="18" charset="0"/>
              </a:rPr>
              <a:t>0</a:t>
            </a:r>
            <a:r>
              <a:rPr lang="en-US" altLang="zh-TW" dirty="0" smtClean="0">
                <a:latin typeface="Times New Roman" pitchFamily="18" charset="0"/>
                <a:cs typeface="Times New Roman" pitchFamily="18" charset="0"/>
              </a:rPr>
              <a:t>, and maturity </a:t>
            </a:r>
            <a:r>
              <a:rPr lang="en-US" altLang="zh-TW" i="1" dirty="0" smtClean="0">
                <a:latin typeface="Times New Roman" pitchFamily="18" charset="0"/>
                <a:cs typeface="Times New Roman" pitchFamily="18" charset="0"/>
              </a:rPr>
              <a:t>T</a:t>
            </a:r>
            <a:r>
              <a:rPr lang="en-US" altLang="zh-TW" dirty="0" smtClean="0">
                <a:latin typeface="Times New Roman" pitchFamily="18" charset="0"/>
                <a:cs typeface="Times New Roman" pitchFamily="18" charset="0"/>
              </a:rPr>
              <a:t> </a:t>
            </a:r>
            <a:endParaRPr lang="en-US" altLang="zh-TW" i="1" dirty="0" smtClean="0">
              <a:latin typeface="Times New Roman" pitchFamily="18" charset="0"/>
              <a:cs typeface="Times New Roman" pitchFamily="18" charset="0"/>
            </a:endParaRPr>
          </a:p>
          <a:p>
            <a:pPr lvl="1" eaLnBrk="1" hangingPunct="1">
              <a:defRPr/>
            </a:pPr>
            <a:r>
              <a:rPr lang="en-US" altLang="zh-TW" sz="2400" dirty="0" smtClean="0">
                <a:latin typeface="Times New Roman" pitchFamily="18" charset="0"/>
                <a:cs typeface="Times New Roman" pitchFamily="18" charset="0"/>
              </a:rPr>
              <a:t>The payment </a:t>
            </a:r>
            <a:r>
              <a:rPr lang="en-US" altLang="zh-TW" sz="2400" i="1" dirty="0" smtClean="0">
                <a:latin typeface="Times New Roman" pitchFamily="18" charset="0"/>
                <a:cs typeface="Times New Roman" pitchFamily="18" charset="0"/>
              </a:rPr>
              <a:t>Y</a:t>
            </a:r>
            <a:r>
              <a:rPr lang="en-US" altLang="zh-TW" sz="2400" dirty="0" smtClean="0">
                <a:latin typeface="Times New Roman" pitchFamily="18" charset="0"/>
                <a:cs typeface="Times New Roman" pitchFamily="18" charset="0"/>
              </a:rPr>
              <a:t> </a:t>
            </a:r>
            <a:endParaRPr lang="en-US" altLang="zh-TW" sz="2400" i="1" dirty="0" smtClean="0">
              <a:latin typeface="Times New Roman" pitchFamily="18" charset="0"/>
              <a:cs typeface="Times New Roman" pitchFamily="18" charset="0"/>
            </a:endParaRPr>
          </a:p>
          <a:p>
            <a:pPr lvl="1" eaLnBrk="1" hangingPunct="1">
              <a:defRPr/>
            </a:pPr>
            <a:endParaRPr lang="en-US" altLang="zh-TW" sz="2400" dirty="0" smtClean="0">
              <a:latin typeface="Times New Roman" pitchFamily="18" charset="0"/>
              <a:cs typeface="Times New Roman" pitchFamily="18" charset="0"/>
            </a:endParaRPr>
          </a:p>
          <a:p>
            <a:pPr lvl="1" eaLnBrk="1" hangingPunct="1">
              <a:defRPr/>
            </a:pPr>
            <a:r>
              <a:rPr lang="en-US" altLang="zh-TW" sz="2400" dirty="0" smtClean="0">
                <a:latin typeface="Times New Roman" pitchFamily="18" charset="0"/>
                <a:cs typeface="Times New Roman" pitchFamily="18" charset="0"/>
              </a:rPr>
              <a:t>The outstanding principal at time t</a:t>
            </a:r>
          </a:p>
          <a:p>
            <a:pPr eaLnBrk="1" hangingPunct="1">
              <a:defRPr/>
            </a:pPr>
            <a:endParaRPr lang="en-US" altLang="zh-TW" dirty="0" smtClean="0"/>
          </a:p>
          <a:p>
            <a:pPr eaLnBrk="1" hangingPunct="1">
              <a:defRPr/>
            </a:pPr>
            <a:r>
              <a:rPr lang="en-US" altLang="zh-TW" sz="2800" dirty="0" smtClean="0"/>
              <a:t>Discrete approximation</a:t>
            </a:r>
          </a:p>
          <a:p>
            <a:pPr lvl="1" eaLnBrk="1" hangingPunct="1">
              <a:defRPr/>
            </a:pPr>
            <a:r>
              <a:rPr lang="en-US" altLang="zh-TW" sz="2400" dirty="0" smtClean="0"/>
              <a:t>Risk-neutral pricing model</a:t>
            </a:r>
          </a:p>
          <a:p>
            <a:pPr lvl="1" eaLnBrk="1" hangingPunct="1">
              <a:defRPr/>
            </a:pPr>
            <a:endParaRPr lang="en-US" altLang="zh-TW" sz="2400" dirty="0" smtClean="0"/>
          </a:p>
          <a:p>
            <a:pPr lvl="1">
              <a:buNone/>
              <a:defRPr/>
            </a:pPr>
            <a:r>
              <a:rPr lang="en-US" altLang="zh-TW" sz="2000" dirty="0" smtClean="0"/>
              <a:t>    where </a:t>
            </a:r>
            <a:r>
              <a:rPr lang="en-US" altLang="zh-TW" sz="2000" i="1" dirty="0" smtClean="0"/>
              <a:t>V</a:t>
            </a:r>
            <a:r>
              <a:rPr lang="en-US" altLang="zh-TW" sz="2000" i="1" baseline="-25000" dirty="0" smtClean="0"/>
              <a:t>i</a:t>
            </a:r>
            <a:r>
              <a:rPr lang="en-US" altLang="zh-TW" sz="2000" dirty="0" smtClean="0"/>
              <a:t> is the mortgage price at time </a:t>
            </a:r>
            <a:r>
              <a:rPr lang="en-US" altLang="zh-TW" sz="2000" i="1" dirty="0" err="1" smtClean="0"/>
              <a:t>i</a:t>
            </a:r>
            <a:r>
              <a:rPr lang="en-US" altLang="zh-TW" sz="2000" dirty="0" smtClean="0"/>
              <a:t>, </a:t>
            </a:r>
            <a:r>
              <a:rPr lang="en-US" altLang="zh-TW" sz="2000" i="1" dirty="0" err="1" smtClean="0"/>
              <a:t>i</a:t>
            </a:r>
            <a:r>
              <a:rPr lang="en-US" altLang="zh-TW" sz="2000" i="1" dirty="0" smtClean="0"/>
              <a:t>=0,1,2,…,n=T/</a:t>
            </a:r>
            <a:r>
              <a:rPr lang="el-GR" altLang="zh-TW" sz="2000" i="1" dirty="0" smtClean="0"/>
              <a:t>Δ</a:t>
            </a:r>
            <a:r>
              <a:rPr lang="en-US" altLang="zh-TW" sz="2000" i="1" dirty="0" smtClean="0"/>
              <a:t>t</a:t>
            </a:r>
            <a:r>
              <a:rPr lang="en-US" altLang="zh-TW" sz="2000" dirty="0" smtClean="0"/>
              <a:t>. </a:t>
            </a:r>
            <a:r>
              <a:rPr lang="en-US" altLang="zh-TW" sz="2000" i="1" dirty="0" smtClean="0"/>
              <a:t>PV(.</a:t>
            </a:r>
            <a:r>
              <a:rPr lang="en-US" altLang="zh-TW" sz="2000" dirty="0" smtClean="0"/>
              <a:t>) and </a:t>
            </a:r>
            <a:r>
              <a:rPr lang="en-US" altLang="zh-TW" sz="2000" i="1" dirty="0" err="1" smtClean="0"/>
              <a:t>E</a:t>
            </a:r>
            <a:r>
              <a:rPr lang="en-US" altLang="zh-TW" sz="2000" i="1" baseline="-25000" dirty="0" err="1" smtClean="0"/>
              <a:t>i</a:t>
            </a:r>
            <a:r>
              <a:rPr lang="en-US" altLang="zh-TW" sz="2000" i="1" dirty="0" smtClean="0"/>
              <a:t>(.) </a:t>
            </a:r>
            <a:r>
              <a:rPr lang="en-US" altLang="zh-TW" sz="2000" dirty="0" smtClean="0"/>
              <a:t>denotes the present value and expectation of the information at time </a:t>
            </a:r>
            <a:r>
              <a:rPr lang="en-US" altLang="zh-TW" sz="2000" i="1" dirty="0" err="1" smtClean="0"/>
              <a:t>i</a:t>
            </a:r>
            <a:r>
              <a:rPr lang="en-US" altLang="zh-TW" sz="2000" dirty="0" smtClean="0"/>
              <a:t> under risk-neutral measure.</a:t>
            </a:r>
            <a:endParaRPr lang="zh-TW" altLang="en-US" sz="2000" dirty="0" smtClean="0"/>
          </a:p>
          <a:p>
            <a:pPr lvl="1" eaLnBrk="1" hangingPunct="1">
              <a:defRPr/>
            </a:pPr>
            <a:endParaRPr lang="zh-TW" altLang="en-US" sz="2400" dirty="0" smtClean="0"/>
          </a:p>
        </p:txBody>
      </p:sp>
      <p:sp>
        <p:nvSpPr>
          <p:cNvPr id="1031" name="投影片編號版面配置區 3"/>
          <p:cNvSpPr>
            <a:spLocks noGrp="1"/>
          </p:cNvSpPr>
          <p:nvPr>
            <p:ph type="sldNum" sz="quarter" idx="11"/>
          </p:nvPr>
        </p:nvSpPr>
        <p:spPr>
          <a:xfrm>
            <a:off x="8172450" y="6357938"/>
            <a:ext cx="863600" cy="476250"/>
          </a:xfrm>
          <a:noFill/>
        </p:spPr>
        <p:txBody>
          <a:bodyPr/>
          <a:lstStyle/>
          <a:p>
            <a:fld id="{E353F5D0-94DE-4DA1-80AE-9054C4120470}" type="slidenum">
              <a:rPr lang="en-US" altLang="zh-TW" smtClean="0">
                <a:ea typeface="新細明體" charset="-120"/>
              </a:rPr>
              <a:pPr/>
              <a:t>88</a:t>
            </a:fld>
            <a:endParaRPr lang="en-US" altLang="zh-TW" smtClean="0">
              <a:ea typeface="新細明體" charset="-120"/>
            </a:endParaRPr>
          </a:p>
        </p:txBody>
      </p:sp>
      <p:sp>
        <p:nvSpPr>
          <p:cNvPr id="1032" name="Rectangle 6"/>
          <p:cNvSpPr>
            <a:spLocks noChangeArrowheads="1"/>
          </p:cNvSpPr>
          <p:nvPr/>
        </p:nvSpPr>
        <p:spPr bwMode="auto">
          <a:xfrm>
            <a:off x="0" y="-363538"/>
            <a:ext cx="9144000" cy="0"/>
          </a:xfrm>
          <a:prstGeom prst="rect">
            <a:avLst/>
          </a:prstGeom>
          <a:noFill/>
          <a:ln w="9525">
            <a:noFill/>
            <a:miter lim="800000"/>
            <a:headEnd/>
            <a:tailEnd/>
          </a:ln>
        </p:spPr>
        <p:txBody>
          <a:bodyPr wrap="none" anchor="ctr">
            <a:spAutoFit/>
          </a:bodyPr>
          <a:lstStyle/>
          <a:p>
            <a:endParaRPr lang="zh-TW" altLang="en-US"/>
          </a:p>
        </p:txBody>
      </p:sp>
      <p:sp>
        <p:nvSpPr>
          <p:cNvPr id="1033" name="Rectangle 7"/>
          <p:cNvSpPr>
            <a:spLocks noChangeArrowheads="1"/>
          </p:cNvSpPr>
          <p:nvPr/>
        </p:nvSpPr>
        <p:spPr bwMode="auto">
          <a:xfrm>
            <a:off x="0" y="-182563"/>
            <a:ext cx="9144000" cy="0"/>
          </a:xfrm>
          <a:prstGeom prst="rect">
            <a:avLst/>
          </a:prstGeom>
          <a:noFill/>
          <a:ln w="9525">
            <a:noFill/>
            <a:miter lim="800000"/>
            <a:headEnd/>
            <a:tailEnd/>
          </a:ln>
        </p:spPr>
        <p:txBody>
          <a:bodyPr wrap="none" anchor="ctr">
            <a:spAutoFit/>
          </a:bodyPr>
          <a:lstStyle/>
          <a:p>
            <a:r>
              <a:rPr lang="en-US" altLang="zh-TW" sz="1200">
                <a:latin typeface="Calibri" pitchFamily="34" charset="0"/>
                <a:cs typeface="Times New Roman" pitchFamily="18" charset="0"/>
              </a:rPr>
              <a:t>	</a:t>
            </a:r>
            <a:r>
              <a:rPr lang="en-US" altLang="zh-TW" sz="800"/>
              <a:t> </a:t>
            </a:r>
            <a:endParaRPr lang="en-US" altLang="zh-TW"/>
          </a:p>
        </p:txBody>
      </p:sp>
      <p:sp>
        <p:nvSpPr>
          <p:cNvPr id="1034" name="Rectangle 9"/>
          <p:cNvSpPr>
            <a:spLocks noChangeArrowheads="1"/>
          </p:cNvSpPr>
          <p:nvPr/>
        </p:nvSpPr>
        <p:spPr bwMode="auto">
          <a:xfrm>
            <a:off x="0" y="-363538"/>
            <a:ext cx="9144000" cy="0"/>
          </a:xfrm>
          <a:prstGeom prst="rect">
            <a:avLst/>
          </a:prstGeom>
          <a:noFill/>
          <a:ln w="9525">
            <a:noFill/>
            <a:miter lim="800000"/>
            <a:headEnd/>
            <a:tailEnd/>
          </a:ln>
        </p:spPr>
        <p:txBody>
          <a:bodyPr wrap="none" anchor="ctr">
            <a:spAutoFit/>
          </a:bodyPr>
          <a:lstStyle/>
          <a:p>
            <a:endParaRPr lang="zh-TW" altLang="en-US"/>
          </a:p>
        </p:txBody>
      </p:sp>
      <p:sp>
        <p:nvSpPr>
          <p:cNvPr id="1035" name="Rectangle 11"/>
          <p:cNvSpPr>
            <a:spLocks noChangeArrowheads="1"/>
          </p:cNvSpPr>
          <p:nvPr/>
        </p:nvSpPr>
        <p:spPr bwMode="auto">
          <a:xfrm>
            <a:off x="0" y="-363538"/>
            <a:ext cx="9144000" cy="0"/>
          </a:xfrm>
          <a:prstGeom prst="rect">
            <a:avLst/>
          </a:prstGeom>
          <a:noFill/>
          <a:ln w="9525">
            <a:noFill/>
            <a:miter lim="800000"/>
            <a:headEnd/>
            <a:tailEnd/>
          </a:ln>
        </p:spPr>
        <p:txBody>
          <a:bodyPr wrap="none" anchor="ctr">
            <a:spAutoFit/>
          </a:bodyPr>
          <a:lstStyle/>
          <a:p>
            <a:endParaRPr lang="zh-TW" altLang="en-US"/>
          </a:p>
        </p:txBody>
      </p:sp>
      <p:sp>
        <p:nvSpPr>
          <p:cNvPr id="1036" name="Rectangle 13"/>
          <p:cNvSpPr>
            <a:spLocks noChangeArrowheads="1"/>
          </p:cNvSpPr>
          <p:nvPr/>
        </p:nvSpPr>
        <p:spPr bwMode="auto">
          <a:xfrm>
            <a:off x="0" y="-363538"/>
            <a:ext cx="9144000" cy="0"/>
          </a:xfrm>
          <a:prstGeom prst="rect">
            <a:avLst/>
          </a:prstGeom>
          <a:noFill/>
          <a:ln w="9525">
            <a:noFill/>
            <a:miter lim="800000"/>
            <a:headEnd/>
            <a:tailEnd/>
          </a:ln>
        </p:spPr>
        <p:txBody>
          <a:bodyPr wrap="none" anchor="ctr">
            <a:spAutoFit/>
          </a:bodyPr>
          <a:lstStyle/>
          <a:p>
            <a:endParaRPr lang="zh-TW" altLang="en-US"/>
          </a:p>
        </p:txBody>
      </p:sp>
      <p:sp>
        <p:nvSpPr>
          <p:cNvPr id="1037" name="Rectangle 15"/>
          <p:cNvSpPr>
            <a:spLocks noChangeArrowheads="1"/>
          </p:cNvSpPr>
          <p:nvPr/>
        </p:nvSpPr>
        <p:spPr bwMode="auto">
          <a:xfrm>
            <a:off x="0" y="-363538"/>
            <a:ext cx="9144000" cy="0"/>
          </a:xfrm>
          <a:prstGeom prst="rect">
            <a:avLst/>
          </a:prstGeom>
          <a:noFill/>
          <a:ln w="9525">
            <a:noFill/>
            <a:miter lim="800000"/>
            <a:headEnd/>
            <a:tailEnd/>
          </a:ln>
        </p:spPr>
        <p:txBody>
          <a:bodyPr wrap="none" anchor="ctr">
            <a:spAutoFit/>
          </a:bodyPr>
          <a:lstStyle/>
          <a:p>
            <a:endParaRPr lang="zh-TW" altLang="en-US"/>
          </a:p>
        </p:txBody>
      </p:sp>
      <p:sp>
        <p:nvSpPr>
          <p:cNvPr id="1038" name="Rectangle 17"/>
          <p:cNvSpPr>
            <a:spLocks noChangeArrowheads="1"/>
          </p:cNvSpPr>
          <p:nvPr/>
        </p:nvSpPr>
        <p:spPr bwMode="auto">
          <a:xfrm>
            <a:off x="0" y="-363538"/>
            <a:ext cx="9144000" cy="0"/>
          </a:xfrm>
          <a:prstGeom prst="rect">
            <a:avLst/>
          </a:prstGeom>
          <a:noFill/>
          <a:ln w="9525">
            <a:noFill/>
            <a:miter lim="800000"/>
            <a:headEnd/>
            <a:tailEnd/>
          </a:ln>
        </p:spPr>
        <p:txBody>
          <a:bodyPr wrap="none" anchor="ctr">
            <a:spAutoFit/>
          </a:bodyPr>
          <a:lstStyle/>
          <a:p>
            <a:endParaRPr lang="zh-TW" altLang="en-US"/>
          </a:p>
        </p:txBody>
      </p:sp>
      <p:sp>
        <p:nvSpPr>
          <p:cNvPr id="1039" name="Rectangle 22"/>
          <p:cNvSpPr>
            <a:spLocks noChangeArrowheads="1"/>
          </p:cNvSpPr>
          <p:nvPr/>
        </p:nvSpPr>
        <p:spPr bwMode="auto">
          <a:xfrm>
            <a:off x="0" y="-363538"/>
            <a:ext cx="9144000" cy="0"/>
          </a:xfrm>
          <a:prstGeom prst="rect">
            <a:avLst/>
          </a:prstGeom>
          <a:noFill/>
          <a:ln w="9525">
            <a:noFill/>
            <a:miter lim="800000"/>
            <a:headEnd/>
            <a:tailEnd/>
          </a:ln>
        </p:spPr>
        <p:txBody>
          <a:bodyPr wrap="none" anchor="ctr">
            <a:spAutoFit/>
          </a:bodyPr>
          <a:lstStyle/>
          <a:p>
            <a:endParaRPr lang="zh-TW" altLang="en-US"/>
          </a:p>
        </p:txBody>
      </p:sp>
      <p:sp>
        <p:nvSpPr>
          <p:cNvPr id="1040" name="Rectangle 24"/>
          <p:cNvSpPr>
            <a:spLocks noChangeArrowheads="1"/>
          </p:cNvSpPr>
          <p:nvPr/>
        </p:nvSpPr>
        <p:spPr bwMode="auto">
          <a:xfrm>
            <a:off x="0" y="-363538"/>
            <a:ext cx="9144000" cy="0"/>
          </a:xfrm>
          <a:prstGeom prst="rect">
            <a:avLst/>
          </a:prstGeom>
          <a:noFill/>
          <a:ln w="9525">
            <a:noFill/>
            <a:miter lim="800000"/>
            <a:headEnd/>
            <a:tailEnd/>
          </a:ln>
        </p:spPr>
        <p:txBody>
          <a:bodyPr wrap="none" anchor="ctr">
            <a:spAutoFit/>
          </a:bodyPr>
          <a:lstStyle/>
          <a:p>
            <a:endParaRPr lang="zh-TW" altLang="en-US"/>
          </a:p>
        </p:txBody>
      </p:sp>
      <p:sp>
        <p:nvSpPr>
          <p:cNvPr id="1041" name="文字方塊 29"/>
          <p:cNvSpPr txBox="1">
            <a:spLocks noChangeArrowheads="1"/>
          </p:cNvSpPr>
          <p:nvPr/>
        </p:nvSpPr>
        <p:spPr bwMode="auto">
          <a:xfrm>
            <a:off x="1547813" y="260350"/>
            <a:ext cx="4824412" cy="646113"/>
          </a:xfrm>
          <a:prstGeom prst="rect">
            <a:avLst/>
          </a:prstGeom>
          <a:noFill/>
          <a:ln w="9525">
            <a:noFill/>
            <a:miter lim="800000"/>
            <a:headEnd/>
            <a:tailEnd/>
          </a:ln>
        </p:spPr>
        <p:txBody>
          <a:bodyPr>
            <a:spAutoFit/>
          </a:bodyPr>
          <a:lstStyle/>
          <a:p>
            <a:pPr algn="ctr"/>
            <a:r>
              <a:rPr lang="en-US" altLang="zh-TW" sz="3600"/>
              <a:t>Pricing Framework</a:t>
            </a:r>
            <a:endParaRPr lang="zh-TW" altLang="en-US" sz="3600"/>
          </a:p>
        </p:txBody>
      </p:sp>
      <p:graphicFrame>
        <p:nvGraphicFramePr>
          <p:cNvPr id="1026" name="Object 19"/>
          <p:cNvGraphicFramePr>
            <a:graphicFrameLocks noChangeAspect="1"/>
          </p:cNvGraphicFramePr>
          <p:nvPr/>
        </p:nvGraphicFramePr>
        <p:xfrm>
          <a:off x="1596806" y="2399918"/>
          <a:ext cx="3049588" cy="431800"/>
        </p:xfrm>
        <a:graphic>
          <a:graphicData uri="http://schemas.openxmlformats.org/presentationml/2006/ole">
            <p:oleObj spid="_x0000_s50178" name="Equation" r:id="rId4" imgW="1612800" imgH="228600" progId="Equation.3">
              <p:embed/>
            </p:oleObj>
          </a:graphicData>
        </a:graphic>
      </p:graphicFrame>
      <p:graphicFrame>
        <p:nvGraphicFramePr>
          <p:cNvPr id="1027" name="Object 20"/>
          <p:cNvGraphicFramePr>
            <a:graphicFrameLocks noChangeAspect="1"/>
          </p:cNvGraphicFramePr>
          <p:nvPr/>
        </p:nvGraphicFramePr>
        <p:xfrm>
          <a:off x="1547813" y="3357563"/>
          <a:ext cx="5257800" cy="431800"/>
        </p:xfrm>
        <a:graphic>
          <a:graphicData uri="http://schemas.openxmlformats.org/presentationml/2006/ole">
            <p:oleObj spid="_x0000_s50179" name="方程式" r:id="rId5" imgW="2781000" imgH="228600" progId="Equation.3">
              <p:embed/>
            </p:oleObj>
          </a:graphicData>
        </a:graphic>
      </p:graphicFrame>
      <p:graphicFrame>
        <p:nvGraphicFramePr>
          <p:cNvPr id="1029" name="Object 22"/>
          <p:cNvGraphicFramePr>
            <a:graphicFrameLocks noChangeAspect="1"/>
          </p:cNvGraphicFramePr>
          <p:nvPr/>
        </p:nvGraphicFramePr>
        <p:xfrm>
          <a:off x="1589854" y="4797425"/>
          <a:ext cx="2447925" cy="396875"/>
        </p:xfrm>
        <a:graphic>
          <a:graphicData uri="http://schemas.openxmlformats.org/presentationml/2006/ole">
            <p:oleObj spid="_x0000_s50181" name="Equation" r:id="rId6" imgW="1409400" imgH="228600" progId="Equation.3">
              <p:embed/>
            </p:oleObj>
          </a:graphicData>
        </a:graphic>
      </p:graphicFrame>
    </p:spTree>
  </p:cSld>
  <p:clrMapOvr>
    <a:masterClrMapping/>
  </p:clrMapOvr>
  <p:transition spd="slow" advTm="45520"/>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8" name="標題 1"/>
          <p:cNvSpPr>
            <a:spLocks noGrp="1"/>
          </p:cNvSpPr>
          <p:nvPr>
            <p:ph type="title"/>
          </p:nvPr>
        </p:nvSpPr>
        <p:spPr>
          <a:xfrm>
            <a:off x="428625" y="0"/>
            <a:ext cx="8229600" cy="1143000"/>
          </a:xfrm>
        </p:spPr>
        <p:txBody>
          <a:bodyPr/>
          <a:lstStyle/>
          <a:p>
            <a:pPr eaLnBrk="1" hangingPunct="1"/>
            <a:r>
              <a:rPr lang="en-US" altLang="zh-TW" smtClean="0">
                <a:latin typeface="Times New Roman" pitchFamily="18" charset="0"/>
                <a:cs typeface="Times New Roman" pitchFamily="18" charset="0"/>
              </a:rPr>
              <a:t>Backward Induction</a:t>
            </a:r>
            <a:endParaRPr lang="zh-TW" altLang="en-US" smtClean="0">
              <a:latin typeface="Times New Roman" pitchFamily="18" charset="0"/>
              <a:cs typeface="Times New Roman" pitchFamily="18" charset="0"/>
            </a:endParaRPr>
          </a:p>
        </p:txBody>
      </p:sp>
      <p:sp>
        <p:nvSpPr>
          <p:cNvPr id="3079" name="內容版面配置區 2"/>
          <p:cNvSpPr>
            <a:spLocks noGrp="1"/>
          </p:cNvSpPr>
          <p:nvPr>
            <p:ph idx="1"/>
          </p:nvPr>
        </p:nvSpPr>
        <p:spPr>
          <a:xfrm>
            <a:off x="395288" y="1557338"/>
            <a:ext cx="8229600" cy="4525962"/>
          </a:xfrm>
        </p:spPr>
        <p:txBody>
          <a:bodyPr/>
          <a:lstStyle/>
          <a:p>
            <a:pPr eaLnBrk="1" hangingPunct="1"/>
            <a:endParaRPr lang="en-US" altLang="zh-TW" smtClean="0"/>
          </a:p>
          <a:p>
            <a:pPr eaLnBrk="1" hangingPunct="1"/>
            <a:endParaRPr lang="en-US" altLang="zh-TW" smtClean="0"/>
          </a:p>
          <a:p>
            <a:pPr eaLnBrk="1" hangingPunct="1"/>
            <a:endParaRPr lang="en-US" altLang="zh-TW" smtClean="0"/>
          </a:p>
          <a:p>
            <a:pPr eaLnBrk="1" hangingPunct="1"/>
            <a:endParaRPr lang="en-US" altLang="zh-TW" smtClean="0"/>
          </a:p>
          <a:p>
            <a:pPr eaLnBrk="1" hangingPunct="1"/>
            <a:endParaRPr lang="en-US" altLang="zh-TW" smtClean="0"/>
          </a:p>
          <a:p>
            <a:pPr eaLnBrk="1" hangingPunct="1"/>
            <a:endParaRPr lang="en-US" altLang="zh-TW" smtClean="0"/>
          </a:p>
          <a:p>
            <a:pPr eaLnBrk="1" hangingPunct="1"/>
            <a:endParaRPr lang="en-US" altLang="zh-TW" sz="2400" smtClean="0"/>
          </a:p>
          <a:p>
            <a:pPr eaLnBrk="1" hangingPunct="1"/>
            <a:endParaRPr lang="en-US" altLang="zh-TW" sz="2400" smtClean="0">
              <a:latin typeface="Times New Roman" pitchFamily="18" charset="0"/>
              <a:cs typeface="Times New Roman" pitchFamily="18" charset="0"/>
            </a:endParaRPr>
          </a:p>
        </p:txBody>
      </p:sp>
      <p:sp>
        <p:nvSpPr>
          <p:cNvPr id="3080" name="投影片編號版面配置區 3"/>
          <p:cNvSpPr>
            <a:spLocks noGrp="1"/>
          </p:cNvSpPr>
          <p:nvPr>
            <p:ph type="sldNum" sz="quarter" idx="11"/>
          </p:nvPr>
        </p:nvSpPr>
        <p:spPr>
          <a:noFill/>
        </p:spPr>
        <p:txBody>
          <a:bodyPr/>
          <a:lstStyle/>
          <a:p>
            <a:fld id="{B82D1419-657A-46AB-81DC-E7A2AE6FF892}" type="slidenum">
              <a:rPr lang="en-US" altLang="zh-TW" smtClean="0">
                <a:ea typeface="新細明體" charset="-120"/>
              </a:rPr>
              <a:pPr/>
              <a:t>89</a:t>
            </a:fld>
            <a:endParaRPr lang="en-US" altLang="zh-TW" smtClean="0">
              <a:ea typeface="新細明體" charset="-120"/>
            </a:endParaRPr>
          </a:p>
        </p:txBody>
      </p:sp>
      <p:sp>
        <p:nvSpPr>
          <p:cNvPr id="3081"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zh-TW" altLang="en-US"/>
          </a:p>
        </p:txBody>
      </p:sp>
      <p:sp>
        <p:nvSpPr>
          <p:cNvPr id="3082"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zh-TW" altLang="en-US"/>
          </a:p>
        </p:txBody>
      </p:sp>
      <p:pic>
        <p:nvPicPr>
          <p:cNvPr id="3083" name="Picture 10"/>
          <p:cNvPicPr>
            <a:picLocks noChangeAspect="1" noChangeArrowheads="1"/>
          </p:cNvPicPr>
          <p:nvPr/>
        </p:nvPicPr>
        <p:blipFill>
          <a:blip r:embed="rId5" cstate="print"/>
          <a:srcRect/>
          <a:stretch>
            <a:fillRect/>
          </a:stretch>
        </p:blipFill>
        <p:spPr bwMode="auto">
          <a:xfrm>
            <a:off x="0" y="908050"/>
            <a:ext cx="9144000" cy="4968875"/>
          </a:xfrm>
          <a:prstGeom prst="rect">
            <a:avLst/>
          </a:prstGeom>
          <a:noFill/>
          <a:ln w="9525">
            <a:noFill/>
            <a:miter lim="800000"/>
            <a:headEnd/>
            <a:tailEnd/>
          </a:ln>
        </p:spPr>
      </p:pic>
      <p:graphicFrame>
        <p:nvGraphicFramePr>
          <p:cNvPr id="12" name="Object 11"/>
          <p:cNvGraphicFramePr>
            <a:graphicFrameLocks noChangeAspect="1"/>
          </p:cNvGraphicFramePr>
          <p:nvPr/>
        </p:nvGraphicFramePr>
        <p:xfrm>
          <a:off x="7019925" y="981075"/>
          <a:ext cx="923925" cy="503238"/>
        </p:xfrm>
        <a:graphic>
          <a:graphicData uri="http://schemas.openxmlformats.org/presentationml/2006/ole">
            <p:oleObj spid="_x0000_s52226" name="方程式" r:id="rId6" imgW="419100" imgH="228600" progId="Equation.3">
              <p:embed/>
            </p:oleObj>
          </a:graphicData>
        </a:graphic>
      </p:graphicFrame>
      <p:graphicFrame>
        <p:nvGraphicFramePr>
          <p:cNvPr id="2060" name="Object 12"/>
          <p:cNvGraphicFramePr>
            <a:graphicFrameLocks noChangeAspect="1"/>
          </p:cNvGraphicFramePr>
          <p:nvPr/>
        </p:nvGraphicFramePr>
        <p:xfrm>
          <a:off x="5003800" y="2636838"/>
          <a:ext cx="560388" cy="503237"/>
        </p:xfrm>
        <a:graphic>
          <a:graphicData uri="http://schemas.openxmlformats.org/presentationml/2006/ole">
            <p:oleObj spid="_x0000_s52227" name="方程式" r:id="rId7" imgW="253890" imgH="228501" progId="Equation.3">
              <p:embed/>
            </p:oleObj>
          </a:graphicData>
        </a:graphic>
      </p:graphicFrame>
      <p:sp>
        <p:nvSpPr>
          <p:cNvPr id="14" name="橢圓 13"/>
          <p:cNvSpPr/>
          <p:nvPr/>
        </p:nvSpPr>
        <p:spPr>
          <a:xfrm>
            <a:off x="4716463" y="981075"/>
            <a:ext cx="1223962" cy="431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5" name="橢圓 14"/>
          <p:cNvSpPr/>
          <p:nvPr/>
        </p:nvSpPr>
        <p:spPr>
          <a:xfrm>
            <a:off x="7164388" y="1773238"/>
            <a:ext cx="1584325" cy="431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6" name="橢圓 15"/>
          <p:cNvSpPr/>
          <p:nvPr/>
        </p:nvSpPr>
        <p:spPr>
          <a:xfrm>
            <a:off x="7164388" y="3284538"/>
            <a:ext cx="1655762" cy="5048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7" name="橢圓 16"/>
          <p:cNvSpPr/>
          <p:nvPr/>
        </p:nvSpPr>
        <p:spPr>
          <a:xfrm>
            <a:off x="5651500" y="2420938"/>
            <a:ext cx="2808288" cy="4318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9" name="橢圓 18"/>
          <p:cNvSpPr/>
          <p:nvPr/>
        </p:nvSpPr>
        <p:spPr>
          <a:xfrm>
            <a:off x="5148263" y="4149725"/>
            <a:ext cx="2808287" cy="4318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0" name="橢圓 19"/>
          <p:cNvSpPr/>
          <p:nvPr/>
        </p:nvSpPr>
        <p:spPr>
          <a:xfrm>
            <a:off x="1979613" y="1773238"/>
            <a:ext cx="1728787" cy="4318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aphicFrame>
        <p:nvGraphicFramePr>
          <p:cNvPr id="2061" name="Object 13"/>
          <p:cNvGraphicFramePr>
            <a:graphicFrameLocks noChangeAspect="1"/>
          </p:cNvGraphicFramePr>
          <p:nvPr/>
        </p:nvGraphicFramePr>
        <p:xfrm>
          <a:off x="2600325" y="3500438"/>
          <a:ext cx="615950" cy="503237"/>
        </p:xfrm>
        <a:graphic>
          <a:graphicData uri="http://schemas.openxmlformats.org/presentationml/2006/ole">
            <p:oleObj spid="_x0000_s52228" name="方程式" r:id="rId8" imgW="279400" imgH="228600" progId="Equation.3">
              <p:embed/>
            </p:oleObj>
          </a:graphicData>
        </a:graphic>
      </p:graphicFrame>
      <p:sp>
        <p:nvSpPr>
          <p:cNvPr id="22" name="矩形 21"/>
          <p:cNvSpPr/>
          <p:nvPr/>
        </p:nvSpPr>
        <p:spPr>
          <a:xfrm>
            <a:off x="250825" y="4292600"/>
            <a:ext cx="649288" cy="1444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aphicFrame>
        <p:nvGraphicFramePr>
          <p:cNvPr id="2062" name="Object 14"/>
          <p:cNvGraphicFramePr>
            <a:graphicFrameLocks noChangeAspect="1"/>
          </p:cNvGraphicFramePr>
          <p:nvPr/>
        </p:nvGraphicFramePr>
        <p:xfrm>
          <a:off x="265113" y="4221163"/>
          <a:ext cx="587375" cy="503237"/>
        </p:xfrm>
        <a:graphic>
          <a:graphicData uri="http://schemas.openxmlformats.org/presentationml/2006/ole">
            <p:oleObj spid="_x0000_s52229" name="方程式" r:id="rId9" imgW="266584" imgH="228501" progId="Equation.3">
              <p:embed/>
            </p:oleObj>
          </a:graphicData>
        </a:graphic>
      </p:graphicFrame>
      <p:sp>
        <p:nvSpPr>
          <p:cNvPr id="25" name="橢圓 24"/>
          <p:cNvSpPr/>
          <p:nvPr/>
        </p:nvSpPr>
        <p:spPr>
          <a:xfrm>
            <a:off x="3419475" y="3213100"/>
            <a:ext cx="2665413" cy="4318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6" name="橢圓 25"/>
          <p:cNvSpPr/>
          <p:nvPr/>
        </p:nvSpPr>
        <p:spPr>
          <a:xfrm>
            <a:off x="1547813" y="4868863"/>
            <a:ext cx="2663825" cy="4318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7" name="橢圓 26"/>
          <p:cNvSpPr/>
          <p:nvPr/>
        </p:nvSpPr>
        <p:spPr>
          <a:xfrm>
            <a:off x="0" y="2492375"/>
            <a:ext cx="1331913" cy="4318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2"/>
    </p:custDataLst>
  </p:cSld>
  <p:clrMapOvr>
    <a:masterClrMapping/>
  </p:clrMapOvr>
  <p:transition spd="slow" advTm="54512"/>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ox(in)">
                                      <p:cBhvr>
                                        <p:cTn id="12" dur="500"/>
                                        <p:tgtEl>
                                          <p:spTgt spid="16"/>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ox(in)">
                                      <p:cBhvr>
                                        <p:cTn id="15" dur="500"/>
                                        <p:tgtEl>
                                          <p:spTgt spid="15"/>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box(in)">
                                      <p:cBhvr>
                                        <p:cTn id="18" dur="500"/>
                                        <p:tgtEl>
                                          <p:spTgt spid="14"/>
                                        </p:tgtEl>
                                      </p:cBhvr>
                                    </p:animEffect>
                                  </p:childTnLst>
                                </p:cTn>
                              </p:par>
                              <p:par>
                                <p:cTn id="19" presetID="10" presetClass="exit" presetSubtype="0" fill="hold" nodeType="withEffect">
                                  <p:stCondLst>
                                    <p:cond delay="0"/>
                                  </p:stCondLst>
                                  <p:childTnLst>
                                    <p:animEffect transition="out" filter="fade">
                                      <p:cBhvr>
                                        <p:cTn id="20" dur="500"/>
                                        <p:tgtEl>
                                          <p:spTgt spid="12"/>
                                        </p:tgtEl>
                                      </p:cBhvr>
                                    </p:animEffect>
                                    <p:set>
                                      <p:cBhvr>
                                        <p:cTn id="21" dur="1" fill="hold">
                                          <p:stCondLst>
                                            <p:cond delay="499"/>
                                          </p:stCondLst>
                                        </p:cTn>
                                        <p:tgtEl>
                                          <p:spTgt spid="12"/>
                                        </p:tgtEl>
                                        <p:attrNameLst>
                                          <p:attrName>style.visibility</p:attrName>
                                        </p:attrNameLst>
                                      </p:cBhvr>
                                      <p:to>
                                        <p:strVal val="hidden"/>
                                      </p:to>
                                    </p:set>
                                  </p:childTnLst>
                                </p:cTn>
                              </p:par>
                              <p:par>
                                <p:cTn id="22" presetID="4" presetClass="entr" presetSubtype="16" fill="hold" nodeType="withEffect">
                                  <p:stCondLst>
                                    <p:cond delay="0"/>
                                  </p:stCondLst>
                                  <p:childTnLst>
                                    <p:set>
                                      <p:cBhvr>
                                        <p:cTn id="23" dur="1" fill="hold">
                                          <p:stCondLst>
                                            <p:cond delay="0"/>
                                          </p:stCondLst>
                                        </p:cTn>
                                        <p:tgtEl>
                                          <p:spTgt spid="2060"/>
                                        </p:tgtEl>
                                        <p:attrNameLst>
                                          <p:attrName>style.visibility</p:attrName>
                                        </p:attrNameLst>
                                      </p:cBhvr>
                                      <p:to>
                                        <p:strVal val="visible"/>
                                      </p:to>
                                    </p:set>
                                    <p:animEffect transition="in" filter="box(in)">
                                      <p:cBhvr>
                                        <p:cTn id="24" dur="500"/>
                                        <p:tgtEl>
                                          <p:spTgt spid="2060"/>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ox(in)">
                                      <p:cBhvr>
                                        <p:cTn id="29" dur="500"/>
                                        <p:tgtEl>
                                          <p:spTgt spid="17"/>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box(in)">
                                      <p:cBhvr>
                                        <p:cTn id="32" dur="500"/>
                                        <p:tgtEl>
                                          <p:spTgt spid="19"/>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ox(in)">
                                      <p:cBhvr>
                                        <p:cTn id="35" dur="500"/>
                                        <p:tgtEl>
                                          <p:spTgt spid="20"/>
                                        </p:tgtEl>
                                      </p:cBhvr>
                                    </p:animEffect>
                                  </p:childTnLst>
                                </p:cTn>
                              </p:par>
                              <p:par>
                                <p:cTn id="36" presetID="4" presetClass="entr" presetSubtype="16" fill="hold" nodeType="withEffect">
                                  <p:stCondLst>
                                    <p:cond delay="0"/>
                                  </p:stCondLst>
                                  <p:childTnLst>
                                    <p:set>
                                      <p:cBhvr>
                                        <p:cTn id="37" dur="1" fill="hold">
                                          <p:stCondLst>
                                            <p:cond delay="0"/>
                                          </p:stCondLst>
                                        </p:cTn>
                                        <p:tgtEl>
                                          <p:spTgt spid="2061"/>
                                        </p:tgtEl>
                                        <p:attrNameLst>
                                          <p:attrName>style.visibility</p:attrName>
                                        </p:attrNameLst>
                                      </p:cBhvr>
                                      <p:to>
                                        <p:strVal val="visible"/>
                                      </p:to>
                                    </p:set>
                                    <p:animEffect transition="in" filter="box(in)">
                                      <p:cBhvr>
                                        <p:cTn id="38" dur="500"/>
                                        <p:tgtEl>
                                          <p:spTgt spid="2061"/>
                                        </p:tgtEl>
                                      </p:cBhvr>
                                    </p:animEffect>
                                  </p:childTnLst>
                                </p:cTn>
                              </p:par>
                              <p:par>
                                <p:cTn id="39" presetID="4" presetClass="exit" presetSubtype="16" fill="hold" grpId="1" nodeType="withEffect">
                                  <p:stCondLst>
                                    <p:cond delay="0"/>
                                  </p:stCondLst>
                                  <p:childTnLst>
                                    <p:animEffect transition="out" filter="box(in)">
                                      <p:cBhvr>
                                        <p:cTn id="40" dur="500"/>
                                        <p:tgtEl>
                                          <p:spTgt spid="16"/>
                                        </p:tgtEl>
                                      </p:cBhvr>
                                    </p:animEffect>
                                    <p:set>
                                      <p:cBhvr>
                                        <p:cTn id="41" dur="1" fill="hold">
                                          <p:stCondLst>
                                            <p:cond delay="499"/>
                                          </p:stCondLst>
                                        </p:cTn>
                                        <p:tgtEl>
                                          <p:spTgt spid="16"/>
                                        </p:tgtEl>
                                        <p:attrNameLst>
                                          <p:attrName>style.visibility</p:attrName>
                                        </p:attrNameLst>
                                      </p:cBhvr>
                                      <p:to>
                                        <p:strVal val="hidden"/>
                                      </p:to>
                                    </p:set>
                                  </p:childTnLst>
                                </p:cTn>
                              </p:par>
                              <p:par>
                                <p:cTn id="42" presetID="4" presetClass="exit" presetSubtype="16" fill="hold" nodeType="withEffect">
                                  <p:stCondLst>
                                    <p:cond delay="0"/>
                                  </p:stCondLst>
                                  <p:childTnLst>
                                    <p:animEffect transition="out" filter="box(in)">
                                      <p:cBhvr>
                                        <p:cTn id="43" dur="500"/>
                                        <p:tgtEl>
                                          <p:spTgt spid="2060"/>
                                        </p:tgtEl>
                                      </p:cBhvr>
                                    </p:animEffect>
                                    <p:set>
                                      <p:cBhvr>
                                        <p:cTn id="44" dur="1" fill="hold">
                                          <p:stCondLst>
                                            <p:cond delay="499"/>
                                          </p:stCondLst>
                                        </p:cTn>
                                        <p:tgtEl>
                                          <p:spTgt spid="2060"/>
                                        </p:tgtEl>
                                        <p:attrNameLst>
                                          <p:attrName>style.visibility</p:attrName>
                                        </p:attrNameLst>
                                      </p:cBhvr>
                                      <p:to>
                                        <p:strVal val="hidden"/>
                                      </p:to>
                                    </p:set>
                                  </p:childTnLst>
                                </p:cTn>
                              </p:par>
                              <p:par>
                                <p:cTn id="45" presetID="4" presetClass="exit" presetSubtype="16" fill="hold" grpId="1" nodeType="withEffect">
                                  <p:stCondLst>
                                    <p:cond delay="0"/>
                                  </p:stCondLst>
                                  <p:childTnLst>
                                    <p:animEffect transition="out" filter="box(in)">
                                      <p:cBhvr>
                                        <p:cTn id="46" dur="500"/>
                                        <p:tgtEl>
                                          <p:spTgt spid="15"/>
                                        </p:tgtEl>
                                      </p:cBhvr>
                                    </p:animEffect>
                                    <p:set>
                                      <p:cBhvr>
                                        <p:cTn id="47" dur="1" fill="hold">
                                          <p:stCondLst>
                                            <p:cond delay="499"/>
                                          </p:stCondLst>
                                        </p:cTn>
                                        <p:tgtEl>
                                          <p:spTgt spid="15"/>
                                        </p:tgtEl>
                                        <p:attrNameLst>
                                          <p:attrName>style.visibility</p:attrName>
                                        </p:attrNameLst>
                                      </p:cBhvr>
                                      <p:to>
                                        <p:strVal val="hidden"/>
                                      </p:to>
                                    </p:set>
                                  </p:childTnLst>
                                </p:cTn>
                              </p:par>
                              <p:par>
                                <p:cTn id="48" presetID="4" presetClass="exit" presetSubtype="16" fill="hold" grpId="1" nodeType="withEffect">
                                  <p:stCondLst>
                                    <p:cond delay="0"/>
                                  </p:stCondLst>
                                  <p:childTnLst>
                                    <p:animEffect transition="out" filter="box(in)">
                                      <p:cBhvr>
                                        <p:cTn id="49" dur="500"/>
                                        <p:tgtEl>
                                          <p:spTgt spid="14"/>
                                        </p:tgtEl>
                                      </p:cBhvr>
                                    </p:animEffect>
                                    <p:set>
                                      <p:cBhvr>
                                        <p:cTn id="50" dur="1" fill="hold">
                                          <p:stCondLst>
                                            <p:cond delay="499"/>
                                          </p:stCondLst>
                                        </p:cTn>
                                        <p:tgtEl>
                                          <p:spTgt spid="14"/>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4" presetClass="entr" presetSubtype="16" fill="hold" grpId="0" nodeType="click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box(in)">
                                      <p:cBhvr>
                                        <p:cTn id="55" dur="500"/>
                                        <p:tgtEl>
                                          <p:spTgt spid="25"/>
                                        </p:tgtEl>
                                      </p:cBhvr>
                                    </p:animEffect>
                                  </p:childTnLst>
                                </p:cTn>
                              </p:par>
                              <p:par>
                                <p:cTn id="56" presetID="4" presetClass="entr" presetSubtype="16"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box(in)">
                                      <p:cBhvr>
                                        <p:cTn id="58" dur="500"/>
                                        <p:tgtEl>
                                          <p:spTgt spid="26"/>
                                        </p:tgtEl>
                                      </p:cBhvr>
                                    </p:animEffect>
                                  </p:childTnLst>
                                </p:cTn>
                              </p:par>
                              <p:par>
                                <p:cTn id="59" presetID="4" presetClass="entr" presetSubtype="16"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box(in)">
                                      <p:cBhvr>
                                        <p:cTn id="61" dur="500"/>
                                        <p:tgtEl>
                                          <p:spTgt spid="27"/>
                                        </p:tgtEl>
                                      </p:cBhvr>
                                    </p:animEffect>
                                  </p:childTnLst>
                                </p:cTn>
                              </p:par>
                              <p:par>
                                <p:cTn id="62" presetID="4" presetClass="entr" presetSubtype="16" fill="hold" nodeType="withEffect">
                                  <p:stCondLst>
                                    <p:cond delay="0"/>
                                  </p:stCondLst>
                                  <p:childTnLst>
                                    <p:set>
                                      <p:cBhvr>
                                        <p:cTn id="63" dur="1" fill="hold">
                                          <p:stCondLst>
                                            <p:cond delay="0"/>
                                          </p:stCondLst>
                                        </p:cTn>
                                        <p:tgtEl>
                                          <p:spTgt spid="2062"/>
                                        </p:tgtEl>
                                        <p:attrNameLst>
                                          <p:attrName>style.visibility</p:attrName>
                                        </p:attrNameLst>
                                      </p:cBhvr>
                                      <p:to>
                                        <p:strVal val="visible"/>
                                      </p:to>
                                    </p:set>
                                    <p:animEffect transition="in" filter="box(in)">
                                      <p:cBhvr>
                                        <p:cTn id="64" dur="500"/>
                                        <p:tgtEl>
                                          <p:spTgt spid="2062"/>
                                        </p:tgtEl>
                                      </p:cBhvr>
                                    </p:animEffect>
                                  </p:childTnLst>
                                </p:cTn>
                              </p:par>
                              <p:par>
                                <p:cTn id="65" presetID="4" presetClass="exit" presetSubtype="16" fill="hold" grpId="1" nodeType="withEffect">
                                  <p:stCondLst>
                                    <p:cond delay="0"/>
                                  </p:stCondLst>
                                  <p:childTnLst>
                                    <p:animEffect transition="out" filter="box(in)">
                                      <p:cBhvr>
                                        <p:cTn id="66" dur="500"/>
                                        <p:tgtEl>
                                          <p:spTgt spid="20"/>
                                        </p:tgtEl>
                                      </p:cBhvr>
                                    </p:animEffect>
                                    <p:set>
                                      <p:cBhvr>
                                        <p:cTn id="67" dur="1" fill="hold">
                                          <p:stCondLst>
                                            <p:cond delay="499"/>
                                          </p:stCondLst>
                                        </p:cTn>
                                        <p:tgtEl>
                                          <p:spTgt spid="20"/>
                                        </p:tgtEl>
                                        <p:attrNameLst>
                                          <p:attrName>style.visibility</p:attrName>
                                        </p:attrNameLst>
                                      </p:cBhvr>
                                      <p:to>
                                        <p:strVal val="hidden"/>
                                      </p:to>
                                    </p:set>
                                  </p:childTnLst>
                                </p:cTn>
                              </p:par>
                              <p:par>
                                <p:cTn id="68" presetID="4" presetClass="exit" presetSubtype="16" fill="hold" nodeType="withEffect">
                                  <p:stCondLst>
                                    <p:cond delay="0"/>
                                  </p:stCondLst>
                                  <p:childTnLst>
                                    <p:animEffect transition="out" filter="box(in)">
                                      <p:cBhvr>
                                        <p:cTn id="69" dur="500"/>
                                        <p:tgtEl>
                                          <p:spTgt spid="2061"/>
                                        </p:tgtEl>
                                      </p:cBhvr>
                                    </p:animEffect>
                                    <p:set>
                                      <p:cBhvr>
                                        <p:cTn id="70" dur="1" fill="hold">
                                          <p:stCondLst>
                                            <p:cond delay="499"/>
                                          </p:stCondLst>
                                        </p:cTn>
                                        <p:tgtEl>
                                          <p:spTgt spid="2061"/>
                                        </p:tgtEl>
                                        <p:attrNameLst>
                                          <p:attrName>style.visibility</p:attrName>
                                        </p:attrNameLst>
                                      </p:cBhvr>
                                      <p:to>
                                        <p:strVal val="hidden"/>
                                      </p:to>
                                    </p:set>
                                  </p:childTnLst>
                                </p:cTn>
                              </p:par>
                              <p:par>
                                <p:cTn id="71" presetID="4" presetClass="exit" presetSubtype="16" fill="hold" grpId="1" nodeType="withEffect">
                                  <p:stCondLst>
                                    <p:cond delay="0"/>
                                  </p:stCondLst>
                                  <p:childTnLst>
                                    <p:animEffect transition="out" filter="box(in)">
                                      <p:cBhvr>
                                        <p:cTn id="72" dur="500"/>
                                        <p:tgtEl>
                                          <p:spTgt spid="19"/>
                                        </p:tgtEl>
                                      </p:cBhvr>
                                    </p:animEffect>
                                    <p:set>
                                      <p:cBhvr>
                                        <p:cTn id="73" dur="1" fill="hold">
                                          <p:stCondLst>
                                            <p:cond delay="499"/>
                                          </p:stCondLst>
                                        </p:cTn>
                                        <p:tgtEl>
                                          <p:spTgt spid="19"/>
                                        </p:tgtEl>
                                        <p:attrNameLst>
                                          <p:attrName>style.visibility</p:attrName>
                                        </p:attrNameLst>
                                      </p:cBhvr>
                                      <p:to>
                                        <p:strVal val="hidden"/>
                                      </p:to>
                                    </p:set>
                                  </p:childTnLst>
                                </p:cTn>
                              </p:par>
                              <p:par>
                                <p:cTn id="74" presetID="4" presetClass="exit" presetSubtype="16" fill="hold" grpId="1" nodeType="withEffect">
                                  <p:stCondLst>
                                    <p:cond delay="0"/>
                                  </p:stCondLst>
                                  <p:childTnLst>
                                    <p:animEffect transition="out" filter="box(in)">
                                      <p:cBhvr>
                                        <p:cTn id="75" dur="500"/>
                                        <p:tgtEl>
                                          <p:spTgt spid="17"/>
                                        </p:tgtEl>
                                      </p:cBhvr>
                                    </p:animEffect>
                                    <p:set>
                                      <p:cBhvr>
                                        <p:cTn id="76"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19" grpId="0" animBg="1"/>
      <p:bldP spid="19" grpId="1" animBg="1"/>
      <p:bldP spid="20" grpId="0" animBg="1"/>
      <p:bldP spid="20" grpId="1" animBg="1"/>
      <p:bldP spid="25" grpId="0" animBg="1"/>
      <p:bldP spid="26" grpId="0" animBg="1"/>
      <p:bldP spid="27"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標題 1"/>
          <p:cNvSpPr>
            <a:spLocks noGrp="1"/>
          </p:cNvSpPr>
          <p:nvPr>
            <p:ph type="title"/>
          </p:nvPr>
        </p:nvSpPr>
        <p:spPr>
          <a:xfrm>
            <a:off x="189185" y="274638"/>
            <a:ext cx="8744607" cy="1143000"/>
          </a:xfrm>
        </p:spPr>
        <p:txBody>
          <a:bodyPr/>
          <a:lstStyle/>
          <a:p>
            <a:r>
              <a:rPr lang="en-US" altLang="zh-TW" sz="3600" dirty="0" smtClean="0"/>
              <a:t>Discrete Model with Risk Consideration</a:t>
            </a:r>
            <a:endParaRPr lang="zh-TW" altLang="en-US" sz="3600" dirty="0" smtClean="0"/>
          </a:p>
        </p:txBody>
      </p:sp>
      <p:sp>
        <p:nvSpPr>
          <p:cNvPr id="2055" name="內容版面配置區 2"/>
          <p:cNvSpPr>
            <a:spLocks noGrp="1"/>
          </p:cNvSpPr>
          <p:nvPr>
            <p:ph idx="1"/>
          </p:nvPr>
        </p:nvSpPr>
        <p:spPr>
          <a:xfrm>
            <a:off x="457200" y="1286755"/>
            <a:ext cx="8229600" cy="5072004"/>
          </a:xfrm>
        </p:spPr>
        <p:txBody>
          <a:bodyPr/>
          <a:lstStyle/>
          <a:p>
            <a:r>
              <a:rPr lang="en-US" altLang="zh-TW" sz="2400" dirty="0" smtClean="0"/>
              <a:t>Denote      and      as default and prepayment probabilities, respectively</a:t>
            </a:r>
          </a:p>
          <a:p>
            <a:endParaRPr lang="en-US" altLang="zh-TW" sz="2400" dirty="0" smtClean="0"/>
          </a:p>
          <a:p>
            <a:pPr lvl="1">
              <a:buNone/>
            </a:pPr>
            <a:r>
              <a:rPr lang="en-US" altLang="zh-TW" sz="2400" dirty="0" smtClean="0"/>
              <a:t>with initial probability </a:t>
            </a:r>
          </a:p>
          <a:p>
            <a:endParaRPr lang="en-US" altLang="zh-TW" sz="2400" dirty="0" smtClean="0"/>
          </a:p>
          <a:p>
            <a:pPr lvl="1">
              <a:buNone/>
            </a:pPr>
            <a:r>
              <a:rPr lang="en-US" altLang="zh-TW" sz="2400" dirty="0" smtClean="0"/>
              <a:t>with initial probability </a:t>
            </a:r>
          </a:p>
          <a:p>
            <a:r>
              <a:rPr lang="en-US" altLang="zh-TW" sz="2400" dirty="0" smtClean="0"/>
              <a:t>where      and     denote the time occurrence of default and prepayment respectively</a:t>
            </a:r>
            <a:endParaRPr lang="zh-TW" altLang="en-US" sz="2400" dirty="0" smtClean="0"/>
          </a:p>
          <a:p>
            <a:r>
              <a:rPr lang="en-US" altLang="zh-TW" sz="2400" dirty="0" smtClean="0"/>
              <a:t>Discrete time model</a:t>
            </a:r>
          </a:p>
          <a:p>
            <a:endParaRPr lang="en-US" altLang="zh-TW" sz="2400" dirty="0" smtClean="0"/>
          </a:p>
          <a:p>
            <a:pPr>
              <a:buNone/>
            </a:pPr>
            <a:endParaRPr lang="en-US" altLang="zh-TW" sz="2400" dirty="0" smtClean="0"/>
          </a:p>
          <a:p>
            <a:endParaRPr lang="en-US" altLang="zh-TW" sz="2400" dirty="0" smtClean="0"/>
          </a:p>
        </p:txBody>
      </p:sp>
      <p:sp>
        <p:nvSpPr>
          <p:cNvPr id="2056" name="投影片編號版面配置區 3"/>
          <p:cNvSpPr>
            <a:spLocks noGrp="1"/>
          </p:cNvSpPr>
          <p:nvPr>
            <p:ph type="sldNum" sz="quarter" idx="11"/>
          </p:nvPr>
        </p:nvSpPr>
        <p:spPr>
          <a:xfrm>
            <a:off x="8172450" y="6119105"/>
            <a:ext cx="863600" cy="476250"/>
          </a:xfrm>
          <a:noFill/>
        </p:spPr>
        <p:txBody>
          <a:bodyPr/>
          <a:lstStyle/>
          <a:p>
            <a:fld id="{1965D472-91D6-4A4F-BDE4-711227D29939}" type="slidenum">
              <a:rPr lang="en-US" altLang="zh-TW" smtClean="0">
                <a:ea typeface="新細明體" charset="-120"/>
              </a:rPr>
              <a:pPr/>
              <a:t>90</a:t>
            </a:fld>
            <a:endParaRPr lang="en-US" altLang="zh-TW" smtClean="0">
              <a:ea typeface="新細明體" charset="-120"/>
            </a:endParaRPr>
          </a:p>
        </p:txBody>
      </p:sp>
      <p:graphicFrame>
        <p:nvGraphicFramePr>
          <p:cNvPr id="2050" name="Object 2"/>
          <p:cNvGraphicFramePr>
            <a:graphicFrameLocks noChangeAspect="1"/>
          </p:cNvGraphicFramePr>
          <p:nvPr/>
        </p:nvGraphicFramePr>
        <p:xfrm>
          <a:off x="1908175" y="1257358"/>
          <a:ext cx="503238" cy="531812"/>
        </p:xfrm>
        <a:graphic>
          <a:graphicData uri="http://schemas.openxmlformats.org/presentationml/2006/ole">
            <p:oleObj spid="_x0000_s51202" name="方程式" r:id="rId3" imgW="228600" imgH="241200" progId="Equation.3">
              <p:embed/>
            </p:oleObj>
          </a:graphicData>
        </a:graphic>
      </p:graphicFrame>
      <p:graphicFrame>
        <p:nvGraphicFramePr>
          <p:cNvPr id="2051" name="Object 3"/>
          <p:cNvGraphicFramePr>
            <a:graphicFrameLocks noChangeAspect="1"/>
          </p:cNvGraphicFramePr>
          <p:nvPr/>
        </p:nvGraphicFramePr>
        <p:xfrm>
          <a:off x="2944813" y="1257358"/>
          <a:ext cx="474662" cy="531812"/>
        </p:xfrm>
        <a:graphic>
          <a:graphicData uri="http://schemas.openxmlformats.org/presentationml/2006/ole">
            <p:oleObj spid="_x0000_s51203" name="方程式" r:id="rId4" imgW="215640" imgH="241200" progId="Equation.3">
              <p:embed/>
            </p:oleObj>
          </a:graphicData>
        </a:graphic>
      </p:graphicFrame>
      <p:graphicFrame>
        <p:nvGraphicFramePr>
          <p:cNvPr id="2053" name="Object 5"/>
          <p:cNvGraphicFramePr>
            <a:graphicFrameLocks noChangeAspect="1"/>
          </p:cNvGraphicFramePr>
          <p:nvPr/>
        </p:nvGraphicFramePr>
        <p:xfrm>
          <a:off x="1005216" y="5026522"/>
          <a:ext cx="5472112" cy="1336675"/>
        </p:xfrm>
        <a:graphic>
          <a:graphicData uri="http://schemas.openxmlformats.org/presentationml/2006/ole">
            <p:oleObj spid="_x0000_s51205" name="Equation" r:id="rId5" imgW="2958840" imgH="723600" progId="Equation.3">
              <p:embed/>
            </p:oleObj>
          </a:graphicData>
        </a:graphic>
      </p:graphicFrame>
      <p:graphicFrame>
        <p:nvGraphicFramePr>
          <p:cNvPr id="51209" name="Object 9"/>
          <p:cNvGraphicFramePr>
            <a:graphicFrameLocks noChangeAspect="1"/>
          </p:cNvGraphicFramePr>
          <p:nvPr/>
        </p:nvGraphicFramePr>
        <p:xfrm>
          <a:off x="1385008" y="2151168"/>
          <a:ext cx="4486275" cy="498475"/>
        </p:xfrm>
        <a:graphic>
          <a:graphicData uri="http://schemas.openxmlformats.org/presentationml/2006/ole">
            <p:oleObj spid="_x0000_s51209" name="Equation" r:id="rId6" imgW="2171520" imgH="241200" progId="Equation.3">
              <p:embed/>
            </p:oleObj>
          </a:graphicData>
        </a:graphic>
      </p:graphicFrame>
      <p:graphicFrame>
        <p:nvGraphicFramePr>
          <p:cNvPr id="51210" name="Object 10"/>
          <p:cNvGraphicFramePr>
            <a:graphicFrameLocks noChangeAspect="1"/>
          </p:cNvGraphicFramePr>
          <p:nvPr/>
        </p:nvGraphicFramePr>
        <p:xfrm>
          <a:off x="1389916" y="3010787"/>
          <a:ext cx="4481639" cy="503853"/>
        </p:xfrm>
        <a:graphic>
          <a:graphicData uri="http://schemas.openxmlformats.org/presentationml/2006/ole">
            <p:oleObj spid="_x0000_s51210" name="Equation" r:id="rId7" imgW="2145960" imgH="241200" progId="Equation.3">
              <p:embed/>
            </p:oleObj>
          </a:graphicData>
        </a:graphic>
      </p:graphicFrame>
      <p:graphicFrame>
        <p:nvGraphicFramePr>
          <p:cNvPr id="51211" name="Object 11"/>
          <p:cNvGraphicFramePr>
            <a:graphicFrameLocks noChangeAspect="1"/>
          </p:cNvGraphicFramePr>
          <p:nvPr/>
        </p:nvGraphicFramePr>
        <p:xfrm>
          <a:off x="1802501" y="3882546"/>
          <a:ext cx="400050" cy="400050"/>
        </p:xfrm>
        <a:graphic>
          <a:graphicData uri="http://schemas.openxmlformats.org/presentationml/2006/ole">
            <p:oleObj spid="_x0000_s51211" name="Equation" r:id="rId8" imgW="203040" imgH="203040" progId="Equation.3">
              <p:embed/>
            </p:oleObj>
          </a:graphicData>
        </a:graphic>
      </p:graphicFrame>
      <p:graphicFrame>
        <p:nvGraphicFramePr>
          <p:cNvPr id="51212" name="Object 12"/>
          <p:cNvGraphicFramePr>
            <a:graphicFrameLocks noChangeAspect="1"/>
          </p:cNvGraphicFramePr>
          <p:nvPr/>
        </p:nvGraphicFramePr>
        <p:xfrm>
          <a:off x="2737748" y="3865103"/>
          <a:ext cx="374650" cy="400050"/>
        </p:xfrm>
        <a:graphic>
          <a:graphicData uri="http://schemas.openxmlformats.org/presentationml/2006/ole">
            <p:oleObj spid="_x0000_s51212" name="Equation" r:id="rId9" imgW="190440" imgH="203040" progId="Equation.3">
              <p:embed/>
            </p:oleObj>
          </a:graphicData>
        </a:graphic>
      </p:graphicFrame>
      <p:graphicFrame>
        <p:nvGraphicFramePr>
          <p:cNvPr id="51213" name="Object 13"/>
          <p:cNvGraphicFramePr>
            <a:graphicFrameLocks noChangeAspect="1"/>
          </p:cNvGraphicFramePr>
          <p:nvPr/>
        </p:nvGraphicFramePr>
        <p:xfrm>
          <a:off x="3937657" y="2572629"/>
          <a:ext cx="844550" cy="433688"/>
        </p:xfrm>
        <a:graphic>
          <a:graphicData uri="http://schemas.openxmlformats.org/presentationml/2006/ole">
            <p:oleObj spid="_x0000_s51213" name="Equation" r:id="rId10" imgW="469800" imgH="241200" progId="Equation.3">
              <p:embed/>
            </p:oleObj>
          </a:graphicData>
        </a:graphic>
      </p:graphicFrame>
      <p:graphicFrame>
        <p:nvGraphicFramePr>
          <p:cNvPr id="51214" name="Object 14"/>
          <p:cNvGraphicFramePr>
            <a:graphicFrameLocks noChangeAspect="1"/>
          </p:cNvGraphicFramePr>
          <p:nvPr/>
        </p:nvGraphicFramePr>
        <p:xfrm>
          <a:off x="3975429" y="3450519"/>
          <a:ext cx="822325" cy="433387"/>
        </p:xfrm>
        <a:graphic>
          <a:graphicData uri="http://schemas.openxmlformats.org/presentationml/2006/ole">
            <p:oleObj spid="_x0000_s51214" name="Equation" r:id="rId11" imgW="457200" imgH="241200" progId="Equation.3">
              <p:embed/>
            </p:oleObj>
          </a:graphicData>
        </a:graphic>
      </p:graphicFrame>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標題 1"/>
          <p:cNvSpPr>
            <a:spLocks noGrp="1"/>
          </p:cNvSpPr>
          <p:nvPr>
            <p:ph type="title"/>
          </p:nvPr>
        </p:nvSpPr>
        <p:spPr>
          <a:xfrm>
            <a:off x="468313" y="25400"/>
            <a:ext cx="8229600" cy="1143000"/>
          </a:xfrm>
        </p:spPr>
        <p:txBody>
          <a:bodyPr/>
          <a:lstStyle/>
          <a:p>
            <a:r>
              <a:rPr lang="en-US" altLang="zh-TW" sz="3200" smtClean="0"/>
              <a:t>Expression of Initial Mortgage Value </a:t>
            </a:r>
            <a:endParaRPr lang="zh-TW" altLang="en-US" sz="3200" smtClean="0"/>
          </a:p>
        </p:txBody>
      </p:sp>
      <p:sp>
        <p:nvSpPr>
          <p:cNvPr id="4102" name="內容版面配置區 2"/>
          <p:cNvSpPr>
            <a:spLocks noGrp="1"/>
          </p:cNvSpPr>
          <p:nvPr>
            <p:ph idx="1"/>
          </p:nvPr>
        </p:nvSpPr>
        <p:spPr>
          <a:xfrm>
            <a:off x="395288" y="908050"/>
            <a:ext cx="8229600" cy="4525963"/>
          </a:xfrm>
        </p:spPr>
        <p:txBody>
          <a:bodyPr/>
          <a:lstStyle/>
          <a:p>
            <a:r>
              <a:rPr lang="en-US" altLang="zh-TW" sz="2800" smtClean="0">
                <a:latin typeface="Times New Roman" pitchFamily="18" charset="0"/>
                <a:cs typeface="Times New Roman" pitchFamily="18" charset="0"/>
              </a:rPr>
              <a:t>Discrete time form</a:t>
            </a:r>
          </a:p>
          <a:p>
            <a:pPr lvl="1"/>
            <a:r>
              <a:rPr lang="en-US" altLang="zh-TW" sz="2000" smtClean="0">
                <a:latin typeface="Times New Roman" pitchFamily="18" charset="0"/>
                <a:cs typeface="Times New Roman" pitchFamily="18" charset="0"/>
              </a:rPr>
              <a:t>Backward Induction</a:t>
            </a:r>
          </a:p>
          <a:p>
            <a:pPr lvl="1"/>
            <a:endParaRPr lang="en-US" altLang="zh-TW" smtClean="0">
              <a:latin typeface="Times New Roman" pitchFamily="18" charset="0"/>
              <a:cs typeface="Times New Roman" pitchFamily="18" charset="0"/>
            </a:endParaRPr>
          </a:p>
          <a:p>
            <a:pPr lvl="1"/>
            <a:endParaRPr lang="en-US" altLang="zh-TW" smtClean="0">
              <a:latin typeface="Times New Roman" pitchFamily="18" charset="0"/>
              <a:cs typeface="Times New Roman" pitchFamily="18" charset="0"/>
            </a:endParaRPr>
          </a:p>
          <a:p>
            <a:pPr lvl="1"/>
            <a:endParaRPr lang="en-US" altLang="zh-TW" smtClean="0">
              <a:latin typeface="Times New Roman" pitchFamily="18" charset="0"/>
              <a:cs typeface="Times New Roman" pitchFamily="18" charset="0"/>
            </a:endParaRPr>
          </a:p>
          <a:p>
            <a:r>
              <a:rPr lang="en-US" altLang="zh-TW" sz="2800" smtClean="0">
                <a:latin typeface="Times New Roman" pitchFamily="18" charset="0"/>
                <a:cs typeface="Times New Roman" pitchFamily="18" charset="0"/>
              </a:rPr>
              <a:t>Continuous time form</a:t>
            </a:r>
          </a:p>
          <a:p>
            <a:pPr lvl="1"/>
            <a:r>
              <a:rPr lang="en-US" altLang="zh-TW" sz="2400" smtClean="0">
                <a:latin typeface="Times New Roman" pitchFamily="18" charset="0"/>
                <a:cs typeface="Times New Roman" pitchFamily="18" charset="0"/>
              </a:rPr>
              <a:t>Default and prepayment risk follow Poisson process with time-varying intensities  </a:t>
            </a:r>
          </a:p>
          <a:p>
            <a:pPr lvl="1"/>
            <a:endParaRPr lang="zh-TW" altLang="en-US" smtClean="0"/>
          </a:p>
        </p:txBody>
      </p:sp>
      <p:sp>
        <p:nvSpPr>
          <p:cNvPr id="4103" name="投影片編號版面配置區 3"/>
          <p:cNvSpPr>
            <a:spLocks noGrp="1"/>
          </p:cNvSpPr>
          <p:nvPr>
            <p:ph type="sldNum" sz="quarter" idx="11"/>
          </p:nvPr>
        </p:nvSpPr>
        <p:spPr>
          <a:noFill/>
        </p:spPr>
        <p:txBody>
          <a:bodyPr/>
          <a:lstStyle/>
          <a:p>
            <a:fld id="{8DBA24FB-2259-46ED-9088-AAE80CE0DB41}" type="slidenum">
              <a:rPr lang="en-US" altLang="zh-TW" smtClean="0">
                <a:ea typeface="新細明體" charset="-120"/>
              </a:rPr>
              <a:pPr/>
              <a:t>91</a:t>
            </a:fld>
            <a:endParaRPr lang="en-US" altLang="zh-TW" smtClean="0">
              <a:ea typeface="新細明體" charset="-120"/>
            </a:endParaRPr>
          </a:p>
        </p:txBody>
      </p:sp>
      <p:graphicFrame>
        <p:nvGraphicFramePr>
          <p:cNvPr id="4098" name="物件 4"/>
          <p:cNvGraphicFramePr>
            <a:graphicFrameLocks noChangeAspect="1"/>
          </p:cNvGraphicFramePr>
          <p:nvPr/>
        </p:nvGraphicFramePr>
        <p:xfrm>
          <a:off x="900113" y="1773238"/>
          <a:ext cx="6119812" cy="1439862"/>
        </p:xfrm>
        <a:graphic>
          <a:graphicData uri="http://schemas.openxmlformats.org/presentationml/2006/ole">
            <p:oleObj spid="_x0000_s59394" name="Equation" r:id="rId3" imgW="5181600" imgH="1155700" progId="">
              <p:embed/>
            </p:oleObj>
          </a:graphicData>
        </a:graphic>
      </p:graphicFrame>
      <p:graphicFrame>
        <p:nvGraphicFramePr>
          <p:cNvPr id="4099" name="物件 5"/>
          <p:cNvGraphicFramePr>
            <a:graphicFrameLocks noChangeAspect="1"/>
          </p:cNvGraphicFramePr>
          <p:nvPr/>
        </p:nvGraphicFramePr>
        <p:xfrm>
          <a:off x="468313" y="5157788"/>
          <a:ext cx="8097837" cy="1093787"/>
        </p:xfrm>
        <a:graphic>
          <a:graphicData uri="http://schemas.openxmlformats.org/presentationml/2006/ole">
            <p:oleObj spid="_x0000_s59395" name="Equation" r:id="rId4" imgW="4965700" imgH="685800" progId="">
              <p:embed/>
            </p:oleObj>
          </a:graphicData>
        </a:graphic>
      </p:graphicFrame>
      <p:cxnSp>
        <p:nvCxnSpPr>
          <p:cNvPr id="7" name="直線接點 6"/>
          <p:cNvCxnSpPr/>
          <p:nvPr/>
        </p:nvCxnSpPr>
        <p:spPr>
          <a:xfrm>
            <a:off x="1403350" y="5581650"/>
            <a:ext cx="2987675"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cxnSp>
        <p:nvCxnSpPr>
          <p:cNvPr id="8" name="直線接點 7"/>
          <p:cNvCxnSpPr/>
          <p:nvPr/>
        </p:nvCxnSpPr>
        <p:spPr>
          <a:xfrm>
            <a:off x="3132138" y="6165850"/>
            <a:ext cx="5357812" cy="1588"/>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9" name="圓角矩形圖說文字 8"/>
          <p:cNvSpPr/>
          <p:nvPr/>
        </p:nvSpPr>
        <p:spPr>
          <a:xfrm>
            <a:off x="3754438" y="4724400"/>
            <a:ext cx="1922462" cy="357188"/>
          </a:xfrm>
          <a:prstGeom prst="wedgeRoundRectCallout">
            <a:avLst>
              <a:gd name="adj1" fmla="val -21729"/>
              <a:gd name="adj2" fmla="val 84013"/>
              <a:gd name="adj3" fmla="val 16667"/>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r>
              <a:rPr lang="en-US" altLang="zh-TW" dirty="0"/>
              <a:t>First expectation</a:t>
            </a:r>
            <a:endParaRPr lang="zh-TW" altLang="en-US" dirty="0"/>
          </a:p>
        </p:txBody>
      </p:sp>
      <p:sp>
        <p:nvSpPr>
          <p:cNvPr id="10" name="圓角矩形圖說文字 9"/>
          <p:cNvSpPr/>
          <p:nvPr/>
        </p:nvSpPr>
        <p:spPr>
          <a:xfrm>
            <a:off x="5403850" y="5157788"/>
            <a:ext cx="2239963" cy="500062"/>
          </a:xfrm>
          <a:prstGeom prst="wedgeRoundRectCallout">
            <a:avLst>
              <a:gd name="adj1" fmla="val -21729"/>
              <a:gd name="adj2" fmla="val 84013"/>
              <a:gd name="adj3" fmla="val 16667"/>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r>
              <a:rPr lang="en-US" altLang="zh-TW" dirty="0"/>
              <a:t>Second expectation</a:t>
            </a:r>
            <a:endParaRPr lang="zh-TW" altLang="en-US" dirty="0"/>
          </a:p>
        </p:txBody>
      </p:sp>
      <p:graphicFrame>
        <p:nvGraphicFramePr>
          <p:cNvPr id="4100" name="Object 12"/>
          <p:cNvGraphicFramePr>
            <a:graphicFrameLocks noChangeAspect="1"/>
          </p:cNvGraphicFramePr>
          <p:nvPr/>
        </p:nvGraphicFramePr>
        <p:xfrm>
          <a:off x="4211638" y="4292600"/>
          <a:ext cx="2141537" cy="360363"/>
        </p:xfrm>
        <a:graphic>
          <a:graphicData uri="http://schemas.openxmlformats.org/presentationml/2006/ole">
            <p:oleObj spid="_x0000_s59396" name="方程式" r:id="rId5" imgW="1434960" imgH="241200" progId="Equation.3">
              <p:embed/>
            </p:oleObj>
          </a:graphicData>
        </a:graphic>
      </p:graphicFrame>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p:cNvSpPr>
            <a:spLocks noGrp="1"/>
          </p:cNvSpPr>
          <p:nvPr>
            <p:ph type="title"/>
          </p:nvPr>
        </p:nvSpPr>
        <p:spPr/>
        <p:txBody>
          <a:bodyPr/>
          <a:lstStyle/>
          <a:p>
            <a:r>
              <a:rPr lang="en-US" altLang="zh-TW" smtClean="0">
                <a:latin typeface="Times New Roman" pitchFamily="18" charset="0"/>
                <a:cs typeface="Times New Roman" pitchFamily="18" charset="0"/>
              </a:rPr>
              <a:t>Closed-Form Formula</a:t>
            </a:r>
            <a:endParaRPr lang="zh-TW" altLang="en-US" smtClean="0"/>
          </a:p>
        </p:txBody>
      </p:sp>
      <p:sp>
        <p:nvSpPr>
          <p:cNvPr id="15363" name="內容版面配置區 2"/>
          <p:cNvSpPr>
            <a:spLocks noGrp="1"/>
          </p:cNvSpPr>
          <p:nvPr>
            <p:ph idx="1"/>
          </p:nvPr>
        </p:nvSpPr>
        <p:spPr/>
        <p:txBody>
          <a:bodyPr/>
          <a:lstStyle/>
          <a:p>
            <a:endParaRPr lang="zh-TW" altLang="en-US" smtClean="0"/>
          </a:p>
        </p:txBody>
      </p:sp>
      <p:sp>
        <p:nvSpPr>
          <p:cNvPr id="15364" name="投影片編號版面配置區 3"/>
          <p:cNvSpPr>
            <a:spLocks noGrp="1"/>
          </p:cNvSpPr>
          <p:nvPr>
            <p:ph type="sldNum" sz="quarter" idx="11"/>
          </p:nvPr>
        </p:nvSpPr>
        <p:spPr>
          <a:noFill/>
        </p:spPr>
        <p:txBody>
          <a:bodyPr/>
          <a:lstStyle/>
          <a:p>
            <a:fld id="{7B624C4D-4111-477A-A841-6F8E51CD2B90}" type="slidenum">
              <a:rPr lang="en-US" altLang="zh-TW" smtClean="0">
                <a:ea typeface="新細明體" charset="-120"/>
              </a:rPr>
              <a:pPr/>
              <a:t>92</a:t>
            </a:fld>
            <a:endParaRPr lang="en-US" altLang="zh-TW" smtClean="0">
              <a:ea typeface="新細明體" charset="-120"/>
            </a:endParaRPr>
          </a:p>
        </p:txBody>
      </p:sp>
      <p:pic>
        <p:nvPicPr>
          <p:cNvPr id="15365" name="Picture 8"/>
          <p:cNvPicPr>
            <a:picLocks noChangeAspect="1" noChangeArrowheads="1"/>
          </p:cNvPicPr>
          <p:nvPr/>
        </p:nvPicPr>
        <p:blipFill>
          <a:blip r:embed="rId2" cstate="print"/>
          <a:srcRect/>
          <a:stretch>
            <a:fillRect/>
          </a:stretch>
        </p:blipFill>
        <p:spPr bwMode="auto">
          <a:xfrm>
            <a:off x="539750" y="1628775"/>
            <a:ext cx="7848600" cy="2789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4294967295"/>
          </p:nvPr>
        </p:nvSpPr>
        <p:spPr>
          <a:xfrm>
            <a:off x="8280400" y="6245225"/>
            <a:ext cx="863600" cy="476250"/>
          </a:xfrm>
        </p:spPr>
        <p:txBody>
          <a:bodyPr/>
          <a:lstStyle/>
          <a:p>
            <a:fld id="{823D02ED-3142-49AC-9DCB-7D51C238A0B8}" type="slidenum">
              <a:rPr lang="en-US" altLang="zh-TW" smtClean="0"/>
              <a:pPr/>
              <a:t>93</a:t>
            </a:fld>
            <a:endParaRPr lang="en-US" altLang="zh-TW"/>
          </a:p>
        </p:txBody>
      </p:sp>
      <p:sp>
        <p:nvSpPr>
          <p:cNvPr id="2" name="標題 1"/>
          <p:cNvSpPr>
            <a:spLocks noGrp="1"/>
          </p:cNvSpPr>
          <p:nvPr>
            <p:ph type="ctrTitle" idx="4294967295"/>
          </p:nvPr>
        </p:nvSpPr>
        <p:spPr>
          <a:xfrm>
            <a:off x="3543300" y="2816225"/>
            <a:ext cx="5212080" cy="1470025"/>
          </a:xfrm>
        </p:spPr>
        <p:txBody>
          <a:bodyPr/>
          <a:lstStyle/>
          <a:p>
            <a:r>
              <a:rPr lang="en-US" altLang="zh-TW" sz="4000" b="1" dirty="0" smtClean="0"/>
              <a:t>Benchmarking Trading Algorithms</a:t>
            </a: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dirty="0" smtClean="0"/>
              <a:t>Benchmarking Trading Algorithms</a:t>
            </a:r>
            <a:endParaRPr lang="zh-TW" altLang="en-US" dirty="0"/>
          </a:p>
        </p:txBody>
      </p:sp>
      <p:sp>
        <p:nvSpPr>
          <p:cNvPr id="3" name="內容版面配置區 2"/>
          <p:cNvSpPr>
            <a:spLocks noGrp="1"/>
          </p:cNvSpPr>
          <p:nvPr>
            <p:ph idx="1"/>
          </p:nvPr>
        </p:nvSpPr>
        <p:spPr/>
        <p:txBody>
          <a:bodyPr/>
          <a:lstStyle/>
          <a:p>
            <a:r>
              <a:rPr lang="en-US" altLang="zh-TW" dirty="0" smtClean="0"/>
              <a:t>Mutual fund and trading algorithms</a:t>
            </a:r>
          </a:p>
          <a:p>
            <a:r>
              <a:rPr lang="en-US" altLang="zh-TW" dirty="0" smtClean="0"/>
              <a:t>Maximum return subject to number of transactions</a:t>
            </a:r>
          </a:p>
          <a:p>
            <a:pPr lvl="1"/>
            <a:r>
              <a:rPr lang="en-US" altLang="zh-TW" dirty="0" smtClean="0"/>
              <a:t>the all-in-all-out trading strategy</a:t>
            </a:r>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94</a:t>
            </a:fld>
            <a:endParaRPr lang="en-US" altLang="zh-TW"/>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圖表 3"/>
          <p:cNvGraphicFramePr/>
          <p:nvPr/>
        </p:nvGraphicFramePr>
        <p:xfrm>
          <a:off x="0" y="0"/>
          <a:ext cx="9144000" cy="6858000"/>
        </p:xfrm>
        <a:graphic>
          <a:graphicData uri="http://schemas.openxmlformats.org/drawingml/2006/chart">
            <c:chart xmlns:c="http://schemas.openxmlformats.org/drawingml/2006/chart" xmlns:r="http://schemas.openxmlformats.org/officeDocument/2006/relationships" r:id="rId3"/>
          </a:graphicData>
        </a:graphic>
      </p:graphicFrame>
      <p:sp>
        <p:nvSpPr>
          <p:cNvPr id="3" name="投影片編號版面配置區 2"/>
          <p:cNvSpPr>
            <a:spLocks noGrp="1"/>
          </p:cNvSpPr>
          <p:nvPr>
            <p:ph type="sldNum" sz="quarter" idx="11"/>
          </p:nvPr>
        </p:nvSpPr>
        <p:spPr/>
        <p:txBody>
          <a:bodyPr/>
          <a:lstStyle/>
          <a:p>
            <a:fld id="{823D02ED-3142-49AC-9DCB-7D51C238A0B8}" type="slidenum">
              <a:rPr lang="en-US" altLang="zh-TW" smtClean="0"/>
              <a:pPr/>
              <a:t>95</a:t>
            </a:fld>
            <a:endParaRPr lang="en-US" altLang="zh-TW"/>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圖表 3"/>
          <p:cNvGraphicFramePr/>
          <p:nvPr/>
        </p:nvGraphicFramePr>
        <p:xfrm>
          <a:off x="0" y="116632"/>
          <a:ext cx="3059832" cy="206084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圖表 5"/>
          <p:cNvGraphicFramePr/>
          <p:nvPr/>
        </p:nvGraphicFramePr>
        <p:xfrm>
          <a:off x="3059832" y="116632"/>
          <a:ext cx="3059832" cy="206084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圖表 6"/>
          <p:cNvGraphicFramePr/>
          <p:nvPr/>
        </p:nvGraphicFramePr>
        <p:xfrm>
          <a:off x="6084168" y="116632"/>
          <a:ext cx="3059832" cy="206084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圖表 7"/>
          <p:cNvGraphicFramePr/>
          <p:nvPr/>
        </p:nvGraphicFramePr>
        <p:xfrm>
          <a:off x="0" y="2249488"/>
          <a:ext cx="3059832" cy="198884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圖表 8"/>
          <p:cNvGraphicFramePr/>
          <p:nvPr/>
        </p:nvGraphicFramePr>
        <p:xfrm>
          <a:off x="3059832" y="2249488"/>
          <a:ext cx="3059832" cy="198884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0" name="圖表 9"/>
          <p:cNvGraphicFramePr/>
          <p:nvPr/>
        </p:nvGraphicFramePr>
        <p:xfrm>
          <a:off x="6084168" y="2249488"/>
          <a:ext cx="3059832" cy="198884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1" name="圖表 10"/>
          <p:cNvGraphicFramePr/>
          <p:nvPr/>
        </p:nvGraphicFramePr>
        <p:xfrm>
          <a:off x="0" y="4337720"/>
          <a:ext cx="3059832" cy="206084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12" name="圖表 11"/>
          <p:cNvGraphicFramePr/>
          <p:nvPr/>
        </p:nvGraphicFramePr>
        <p:xfrm>
          <a:off x="3059832" y="4337720"/>
          <a:ext cx="3059832" cy="2088232"/>
        </p:xfrm>
        <a:graphic>
          <a:graphicData uri="http://schemas.openxmlformats.org/drawingml/2006/chart">
            <c:chart xmlns:c="http://schemas.openxmlformats.org/drawingml/2006/chart" xmlns:r="http://schemas.openxmlformats.org/officeDocument/2006/relationships" r:id="rId9"/>
          </a:graphicData>
        </a:graphic>
      </p:graphicFrame>
      <p:sp>
        <p:nvSpPr>
          <p:cNvPr id="13" name="文字方塊 12"/>
          <p:cNvSpPr txBox="1"/>
          <p:nvPr/>
        </p:nvSpPr>
        <p:spPr>
          <a:xfrm>
            <a:off x="6516216" y="4697760"/>
            <a:ext cx="2087366" cy="646331"/>
          </a:xfrm>
          <a:prstGeom prst="rect">
            <a:avLst/>
          </a:prstGeom>
          <a:noFill/>
        </p:spPr>
        <p:txBody>
          <a:bodyPr wrap="none" rtlCol="0">
            <a:spAutoFit/>
          </a:bodyPr>
          <a:lstStyle/>
          <a:p>
            <a:r>
              <a:rPr lang="en-US" altLang="zh-TW" dirty="0" smtClean="0"/>
              <a:t>Sept. 1 to Aug. 30 of</a:t>
            </a:r>
          </a:p>
          <a:p>
            <a:r>
              <a:rPr lang="en-US" altLang="zh-TW" dirty="0" smtClean="0"/>
              <a:t>the next year</a:t>
            </a:r>
            <a:endParaRPr lang="zh-TW" altLang="en-US" dirty="0"/>
          </a:p>
        </p:txBody>
      </p:sp>
      <p:sp>
        <p:nvSpPr>
          <p:cNvPr id="14" name="投影片編號版面配置區 13"/>
          <p:cNvSpPr>
            <a:spLocks noGrp="1"/>
          </p:cNvSpPr>
          <p:nvPr>
            <p:ph type="sldNum" sz="quarter" idx="11"/>
          </p:nvPr>
        </p:nvSpPr>
        <p:spPr/>
        <p:txBody>
          <a:bodyPr/>
          <a:lstStyle/>
          <a:p>
            <a:fld id="{823D02ED-3142-49AC-9DCB-7D51C238A0B8}" type="slidenum">
              <a:rPr lang="en-US" altLang="zh-TW" smtClean="0"/>
              <a:pPr/>
              <a:t>96</a:t>
            </a:fld>
            <a:endParaRPr lang="en-US" altLang="zh-TW"/>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圖表 4"/>
          <p:cNvGraphicFramePr/>
          <p:nvPr/>
        </p:nvGraphicFramePr>
        <p:xfrm>
          <a:off x="0" y="0"/>
          <a:ext cx="9144000" cy="6858000"/>
        </p:xfrm>
        <a:graphic>
          <a:graphicData uri="http://schemas.openxmlformats.org/drawingml/2006/chart">
            <c:chart xmlns:c="http://schemas.openxmlformats.org/drawingml/2006/chart" xmlns:r="http://schemas.openxmlformats.org/officeDocument/2006/relationships" r:id="rId2"/>
          </a:graphicData>
        </a:graphic>
      </p:graphicFrame>
      <p:sp>
        <p:nvSpPr>
          <p:cNvPr id="3" name="投影片編號版面配置區 2"/>
          <p:cNvSpPr>
            <a:spLocks noGrp="1"/>
          </p:cNvSpPr>
          <p:nvPr>
            <p:ph type="sldNum" sz="quarter" idx="11"/>
          </p:nvPr>
        </p:nvSpPr>
        <p:spPr/>
        <p:txBody>
          <a:bodyPr/>
          <a:lstStyle/>
          <a:p>
            <a:fld id="{823D02ED-3142-49AC-9DCB-7D51C238A0B8}" type="slidenum">
              <a:rPr lang="en-US" altLang="zh-TW" smtClean="0"/>
              <a:pPr/>
              <a:t>97</a:t>
            </a:fld>
            <a:endParaRPr lang="en-US" altLang="zh-TW"/>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圖表 5"/>
          <p:cNvGraphicFramePr/>
          <p:nvPr/>
        </p:nvGraphicFramePr>
        <p:xfrm>
          <a:off x="0" y="0"/>
          <a:ext cx="9144000" cy="6858000"/>
        </p:xfrm>
        <a:graphic>
          <a:graphicData uri="http://schemas.openxmlformats.org/drawingml/2006/chart">
            <c:chart xmlns:c="http://schemas.openxmlformats.org/drawingml/2006/chart" xmlns:r="http://schemas.openxmlformats.org/officeDocument/2006/relationships" r:id="rId2"/>
          </a:graphicData>
        </a:graphic>
      </p:graphicFrame>
      <p:cxnSp>
        <p:nvCxnSpPr>
          <p:cNvPr id="8" name="直線單箭頭接點 7"/>
          <p:cNvCxnSpPr/>
          <p:nvPr/>
        </p:nvCxnSpPr>
        <p:spPr>
          <a:xfrm flipH="1" flipV="1">
            <a:off x="4716016" y="1556792"/>
            <a:ext cx="2016224" cy="144016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 name="投影片編號版面配置區 3"/>
          <p:cNvSpPr>
            <a:spLocks noGrp="1"/>
          </p:cNvSpPr>
          <p:nvPr>
            <p:ph type="sldNum" sz="quarter" idx="11"/>
          </p:nvPr>
        </p:nvSpPr>
        <p:spPr/>
        <p:txBody>
          <a:bodyPr/>
          <a:lstStyle/>
          <a:p>
            <a:fld id="{823D02ED-3142-49AC-9DCB-7D51C238A0B8}" type="slidenum">
              <a:rPr lang="en-US" altLang="zh-TW" smtClean="0"/>
              <a:pPr/>
              <a:t>98</a:t>
            </a:fld>
            <a:endParaRPr lang="en-US" altLang="zh-TW"/>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圖表 2"/>
          <p:cNvGraphicFramePr/>
          <p:nvPr/>
        </p:nvGraphicFramePr>
        <p:xfrm>
          <a:off x="1" y="0"/>
          <a:ext cx="9143999" cy="6858000"/>
        </p:xfrm>
        <a:graphic>
          <a:graphicData uri="http://schemas.openxmlformats.org/drawingml/2006/chart">
            <c:chart xmlns:c="http://schemas.openxmlformats.org/drawingml/2006/chart" xmlns:r="http://schemas.openxmlformats.org/officeDocument/2006/relationships" r:id="rId2"/>
          </a:graphicData>
        </a:graphic>
      </p:graphicFrame>
      <p:sp>
        <p:nvSpPr>
          <p:cNvPr id="4" name="投影片編號版面配置區 3"/>
          <p:cNvSpPr>
            <a:spLocks noGrp="1"/>
          </p:cNvSpPr>
          <p:nvPr>
            <p:ph type="sldNum" sz="quarter" idx="11"/>
          </p:nvPr>
        </p:nvSpPr>
        <p:spPr/>
        <p:txBody>
          <a:bodyPr/>
          <a:lstStyle/>
          <a:p>
            <a:fld id="{823D02ED-3142-49AC-9DCB-7D51C238A0B8}" type="slidenum">
              <a:rPr lang="en-US" altLang="zh-TW" smtClean="0"/>
              <a:pPr/>
              <a:t>99</a:t>
            </a:fld>
            <a:endParaRPr lang="en-US" altLang="zh-TW"/>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Research Team</a:t>
            </a:r>
            <a:endParaRPr lang="zh-TW" altLang="en-US" dirty="0"/>
          </a:p>
        </p:txBody>
      </p:sp>
      <p:sp>
        <p:nvSpPr>
          <p:cNvPr id="3" name="內容版面配置區 2"/>
          <p:cNvSpPr>
            <a:spLocks noGrp="1"/>
          </p:cNvSpPr>
          <p:nvPr>
            <p:ph idx="1"/>
          </p:nvPr>
        </p:nvSpPr>
        <p:spPr/>
        <p:txBody>
          <a:bodyPr/>
          <a:lstStyle/>
          <a:p>
            <a:r>
              <a:rPr lang="en-US" altLang="zh-TW" dirty="0" smtClean="0"/>
              <a:t>Prof. William WY Hsu</a:t>
            </a:r>
          </a:p>
          <a:p>
            <a:r>
              <a:rPr lang="en-US" altLang="zh-TW" dirty="0" smtClean="0"/>
              <a:t>Dr. Cheng-Yu Lu</a:t>
            </a:r>
          </a:p>
          <a:p>
            <a:r>
              <a:rPr lang="en-US" altLang="zh-TW" dirty="0" smtClean="0"/>
              <a:t>Yi-Cheng Tsai</a:t>
            </a:r>
          </a:p>
          <a:p>
            <a:r>
              <a:rPr lang="en-US" altLang="zh-TW" dirty="0" err="1" smtClean="0"/>
              <a:t>Da</a:t>
            </a:r>
            <a:r>
              <a:rPr lang="en-US" altLang="zh-TW" dirty="0" smtClean="0"/>
              <a:t>-Wei Hung</a:t>
            </a:r>
          </a:p>
          <a:p>
            <a:r>
              <a:rPr lang="en-US" altLang="zh-TW" dirty="0" smtClean="0"/>
              <a:t>Hsin-Tsung Peng</a:t>
            </a:r>
            <a:endParaRPr lang="zh-TW" altLang="en-US" dirty="0"/>
          </a:p>
        </p:txBody>
      </p:sp>
      <p:sp>
        <p:nvSpPr>
          <p:cNvPr id="4" name="投影片編號版面配置區 3"/>
          <p:cNvSpPr>
            <a:spLocks noGrp="1"/>
          </p:cNvSpPr>
          <p:nvPr>
            <p:ph type="sldNum" sz="quarter" idx="11"/>
          </p:nvPr>
        </p:nvSpPr>
        <p:spPr/>
        <p:txBody>
          <a:bodyPr/>
          <a:lstStyle/>
          <a:p>
            <a:fld id="{823D02ED-3142-49AC-9DCB-7D51C238A0B8}" type="slidenum">
              <a:rPr lang="en-US" altLang="zh-TW" smtClean="0"/>
              <a:pPr/>
              <a:t>100</a:t>
            </a:fld>
            <a:endParaRPr lang="en-US" altLang="zh-TW"/>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Collaborators</a:t>
            </a:r>
            <a:endParaRPr lang="zh-TW" altLang="en-US" dirty="0"/>
          </a:p>
        </p:txBody>
      </p:sp>
      <p:sp>
        <p:nvSpPr>
          <p:cNvPr id="3" name="內容版面配置區 2"/>
          <p:cNvSpPr>
            <a:spLocks noGrp="1"/>
          </p:cNvSpPr>
          <p:nvPr>
            <p:ph idx="1"/>
          </p:nvPr>
        </p:nvSpPr>
        <p:spPr>
          <a:xfrm>
            <a:off x="457200" y="1340768"/>
            <a:ext cx="8229600" cy="4785395"/>
          </a:xfrm>
        </p:spPr>
        <p:txBody>
          <a:bodyPr>
            <a:normAutofit fontScale="92500" lnSpcReduction="20000"/>
          </a:bodyPr>
          <a:lstStyle/>
          <a:p>
            <a:r>
              <a:rPr lang="en-US" altLang="zh-TW" dirty="0" smtClean="0"/>
              <a:t>Chung-Su Wu, President of CIER</a:t>
            </a:r>
          </a:p>
          <a:p>
            <a:r>
              <a:rPr lang="en-US" altLang="zh-TW" dirty="0" smtClean="0"/>
              <a:t>Ming-Yang Kao, Department of EECS, Northwestern University</a:t>
            </a:r>
          </a:p>
          <a:p>
            <a:r>
              <a:rPr lang="en-US" altLang="zh-TW" dirty="0" err="1" smtClean="0"/>
              <a:t>Yuh-Dau</a:t>
            </a:r>
            <a:r>
              <a:rPr lang="en-US" altLang="zh-TW" dirty="0" smtClean="0"/>
              <a:t> Lu, Department of CSIE, NTU</a:t>
            </a:r>
          </a:p>
          <a:p>
            <a:r>
              <a:rPr lang="en-US" altLang="zh-TW" dirty="0" smtClean="0"/>
              <a:t>Szu-Lang Liao, Department of Money and Banking, NCCU</a:t>
            </a:r>
          </a:p>
          <a:p>
            <a:r>
              <a:rPr lang="en-US" altLang="zh-TW" dirty="0" smtClean="0"/>
              <a:t>Tai-Chang Wang, Department of Accounting, NTU</a:t>
            </a:r>
          </a:p>
          <a:p>
            <a:r>
              <a:rPr lang="en-US" altLang="zh-TW" dirty="0" smtClean="0"/>
              <a:t>Ruey S. Tsay, University of Chicago </a:t>
            </a:r>
          </a:p>
          <a:p>
            <a:r>
              <a:rPr lang="en-US" altLang="zh-TW" dirty="0" smtClean="0"/>
              <a:t>Jin-Chuan Duan, Director of Risk Management Institute, NUS</a:t>
            </a:r>
          </a:p>
        </p:txBody>
      </p:sp>
      <p:sp>
        <p:nvSpPr>
          <p:cNvPr id="4" name="投影片編號版面配置區 3"/>
          <p:cNvSpPr>
            <a:spLocks noGrp="1"/>
          </p:cNvSpPr>
          <p:nvPr>
            <p:ph type="sldNum" sz="quarter" idx="4294967295"/>
          </p:nvPr>
        </p:nvSpPr>
        <p:spPr>
          <a:xfrm>
            <a:off x="8604448" y="6381327"/>
            <a:ext cx="395536" cy="360041"/>
          </a:xfrm>
          <a:prstGeom prst="rect">
            <a:avLst/>
          </a:prstGeom>
        </p:spPr>
        <p:txBody>
          <a:bodyPr/>
          <a:lstStyle/>
          <a:p>
            <a:fld id="{73DA0BB7-265A-403C-9275-D587AB510EDC}" type="slidenum">
              <a:rPr lang="zh-TW" altLang="en-US" sz="1200" smtClean="0"/>
              <a:pPr/>
              <a:t>101</a:t>
            </a:fld>
            <a:endParaRPr lang="zh-TW" altLang="en-US" sz="1200" dirty="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5|5.4|11|20.2|5.2|8.8|14.9|3.4"/>
</p:tagLst>
</file>

<file path=ppt/tags/tag2.xml><?xml version="1.0" encoding="utf-8"?>
<p:tagLst xmlns:a="http://schemas.openxmlformats.org/drawingml/2006/main" xmlns:r="http://schemas.openxmlformats.org/officeDocument/2006/relationships" xmlns:p="http://schemas.openxmlformats.org/presentationml/2006/main">
  <p:tag name="TIMING" val="|24.9|4|18.5|6.2"/>
</p:tagLst>
</file>

<file path=ppt/theme/theme1.xml><?xml version="1.0" encoding="utf-8"?>
<a:theme xmlns:a="http://schemas.openxmlformats.org/drawingml/2006/main" name="template-2(靜態)">
  <a:themeElements>
    <a:clrScheme name="template-2(靜態)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2(靜態)">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emplate-2(靜態)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2(靜態)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2(靜態)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2(靜態)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2(靜態)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2(靜態)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2(靜態)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2(靜態)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2(靜態)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2(靜態)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2(靜態)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2(靜態)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owerPoint-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owerPoint-template1">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6962</TotalTime>
  <Words>6169</Words>
  <Application>Microsoft Office PowerPoint</Application>
  <PresentationFormat>如螢幕大小 (4:3)</PresentationFormat>
  <Paragraphs>1045</Paragraphs>
  <Slides>101</Slides>
  <Notes>51</Notes>
  <HiddenSlides>0</HiddenSlides>
  <MMClips>1</MMClips>
  <ScaleCrop>false</ScaleCrop>
  <HeadingPairs>
    <vt:vector size="6" baseType="variant">
      <vt:variant>
        <vt:lpstr>佈景主題</vt:lpstr>
      </vt:variant>
      <vt:variant>
        <vt:i4>1</vt:i4>
      </vt:variant>
      <vt:variant>
        <vt:lpstr>內嵌 OLE 伺服程式</vt:lpstr>
      </vt:variant>
      <vt:variant>
        <vt:i4>2</vt:i4>
      </vt:variant>
      <vt:variant>
        <vt:lpstr>投影片標題</vt:lpstr>
      </vt:variant>
      <vt:variant>
        <vt:i4>101</vt:i4>
      </vt:variant>
    </vt:vector>
  </HeadingPairs>
  <TitlesOfParts>
    <vt:vector size="104" baseType="lpstr">
      <vt:lpstr>template-2(靜態)</vt:lpstr>
      <vt:lpstr>Equation</vt:lpstr>
      <vt:lpstr>方程式</vt:lpstr>
      <vt:lpstr>Large-Scale Financial Risk Management Services</vt:lpstr>
      <vt:lpstr>Background</vt:lpstr>
      <vt:lpstr>Taking the Opportunity</vt:lpstr>
      <vt:lpstr>Corporate Credit Rating</vt:lpstr>
      <vt:lpstr>Corporate Credit Rating</vt:lpstr>
      <vt:lpstr>Duffie’s Model of Default Probability</vt:lpstr>
      <vt:lpstr>Notations </vt:lpstr>
      <vt:lpstr>Likelihood Function</vt:lpstr>
      <vt:lpstr>Power curve</vt:lpstr>
      <vt:lpstr>Power Curve</vt:lpstr>
      <vt:lpstr>Optimal Quantization of  Power Curve (OQPC)</vt:lpstr>
      <vt:lpstr>The Problem OQPC</vt:lpstr>
      <vt:lpstr>Dynamic Programming</vt:lpstr>
      <vt:lpstr>Mononiticity of Tail Areas</vt:lpstr>
      <vt:lpstr>Improved Dynamic Programming</vt:lpstr>
      <vt:lpstr>Optimal Cuts of Continuous Power Curve</vt:lpstr>
      <vt:lpstr>Continuous Algorithm</vt:lpstr>
      <vt:lpstr>Enclosing Slopes</vt:lpstr>
      <vt:lpstr>Enclosing Slopes Algorithm</vt:lpstr>
      <vt:lpstr>Linear Time Heuristic</vt:lpstr>
      <vt:lpstr>A Linear Time Heuristic</vt:lpstr>
      <vt:lpstr>Numerical Experiment</vt:lpstr>
      <vt:lpstr>Running Time – Fixed k</vt:lpstr>
      <vt:lpstr>Running Time – Fixed n</vt:lpstr>
      <vt:lpstr>投影片 25</vt:lpstr>
      <vt:lpstr>Real-time Credit Rating</vt:lpstr>
      <vt:lpstr>Computing Risk Measure</vt:lpstr>
      <vt:lpstr>Value at Risk (VaR)</vt:lpstr>
      <vt:lpstr>投影片 29</vt:lpstr>
      <vt:lpstr>Tail conditional expectation (TCE)</vt:lpstr>
      <vt:lpstr>Definition of Tail Conditional Expectations</vt:lpstr>
      <vt:lpstr>Value of a Sell Put</vt:lpstr>
      <vt:lpstr>Margin Requirement</vt:lpstr>
      <vt:lpstr>Modeling Stock Price</vt:lpstr>
      <vt:lpstr>Log-Normal Distribution</vt:lpstr>
      <vt:lpstr>Binomial model</vt:lpstr>
      <vt:lpstr>Expected Value of a Put</vt:lpstr>
      <vt:lpstr>The Problems</vt:lpstr>
      <vt:lpstr>Starting Point</vt:lpstr>
      <vt:lpstr>Model</vt:lpstr>
      <vt:lpstr>投影片 41</vt:lpstr>
      <vt:lpstr>投影片 42</vt:lpstr>
      <vt:lpstr>投影片 43</vt:lpstr>
      <vt:lpstr>投影片 44</vt:lpstr>
      <vt:lpstr>投影片 45</vt:lpstr>
      <vt:lpstr>投影片 46</vt:lpstr>
      <vt:lpstr>投影片 47</vt:lpstr>
      <vt:lpstr>Performance Evaluation</vt:lpstr>
      <vt:lpstr>投影片 49</vt:lpstr>
      <vt:lpstr> The TCE0.01 Error Rate Curve of the SSSO Algorithm</vt:lpstr>
      <vt:lpstr>The TCE0.01 Error Rate Curve of the SSSO Algorithm (cont.)</vt:lpstr>
      <vt:lpstr>The TCE0.01 Error Rate Curve of the SSSO Algorithm (cont.)</vt:lpstr>
      <vt:lpstr>Ratio of the Computation Time of the SSSO-Naive Algorithm to that of the SSSO Algorithm</vt:lpstr>
      <vt:lpstr>Ratio of the Computation Time of the SSSO-Naive Algorithm to that of the SSSO Algorithm</vt:lpstr>
      <vt:lpstr>The TCE0.001 Error Rate Curve</vt:lpstr>
      <vt:lpstr>The Computation Time of the SSSO Algorithm</vt:lpstr>
      <vt:lpstr>Discussion  </vt:lpstr>
      <vt:lpstr>Real-time Derivative Valuation Service</vt:lpstr>
      <vt:lpstr>Valuation of Convertible Bonds</vt:lpstr>
      <vt:lpstr>Pricing Convertible Bonds</vt:lpstr>
      <vt:lpstr>Real-time derivative valuation service - User interface (UI) </vt:lpstr>
      <vt:lpstr>Schematic diagram of valuation service</vt:lpstr>
      <vt:lpstr>More Details</vt:lpstr>
      <vt:lpstr>System Architecture</vt:lpstr>
      <vt:lpstr>Term sheets of convertible bond</vt:lpstr>
      <vt:lpstr> Experiments on valuation of convertible bonds</vt:lpstr>
      <vt:lpstr>Experiments on valuation of convertible bond</vt:lpstr>
      <vt:lpstr>Real-time derivative valuation service - Illustration of valuation results</vt:lpstr>
      <vt:lpstr>Real-time derivative valuation service - Experiment of convertible bond valuation</vt:lpstr>
      <vt:lpstr>Real-time derivative valuation service - Experiment of convertible bond valuation</vt:lpstr>
      <vt:lpstr>Stock Model: Geometric Brownian motion (GBM)</vt:lpstr>
      <vt:lpstr>Modified least-square Monte-Carlo model</vt:lpstr>
      <vt:lpstr>Credit risk</vt:lpstr>
      <vt:lpstr>Interest rate Model</vt:lpstr>
      <vt:lpstr>Market risk</vt:lpstr>
      <vt:lpstr>Liquidity risk - 1</vt:lpstr>
      <vt:lpstr>Liquidity risk -2</vt:lpstr>
      <vt:lpstr>Liquidity Risk - 3</vt:lpstr>
      <vt:lpstr>Valuation of Mortgages</vt:lpstr>
      <vt:lpstr>Mortgage and Its Derivatives</vt:lpstr>
      <vt:lpstr>Pricing Mortgage Loan</vt:lpstr>
      <vt:lpstr>Fixed-Rate Mortgages (FRMs)</vt:lpstr>
      <vt:lpstr>Default </vt:lpstr>
      <vt:lpstr>Prepayment </vt:lpstr>
      <vt:lpstr>Weaknesses of the Previous Approach</vt:lpstr>
      <vt:lpstr>Current Progress</vt:lpstr>
      <vt:lpstr>Modeling Mortgage Loan</vt:lpstr>
      <vt:lpstr>投影片 88</vt:lpstr>
      <vt:lpstr>Backward Induction</vt:lpstr>
      <vt:lpstr>Discrete Model with Risk Consideration</vt:lpstr>
      <vt:lpstr>Expression of Initial Mortgage Value </vt:lpstr>
      <vt:lpstr>Closed-Form Formula</vt:lpstr>
      <vt:lpstr>Benchmarking Trading Algorithms</vt:lpstr>
      <vt:lpstr>Benchmarking Trading Algorithms</vt:lpstr>
      <vt:lpstr>投影片 95</vt:lpstr>
      <vt:lpstr>投影片 96</vt:lpstr>
      <vt:lpstr>投影片 97</vt:lpstr>
      <vt:lpstr>投影片 98</vt:lpstr>
      <vt:lpstr>投影片 99</vt:lpstr>
      <vt:lpstr>Research Team</vt:lpstr>
      <vt:lpstr>Collaborators</vt:lpstr>
    </vt:vector>
  </TitlesOfParts>
  <Company>no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ingrid</dc:creator>
  <cp:lastModifiedBy>User</cp:lastModifiedBy>
  <cp:revision>19</cp:revision>
  <dcterms:created xsi:type="dcterms:W3CDTF">2005-05-05T03:55:43Z</dcterms:created>
  <dcterms:modified xsi:type="dcterms:W3CDTF">2013-02-22T07:54:21Z</dcterms:modified>
</cp:coreProperties>
</file>