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78"/>
  </p:notesMasterIdLst>
  <p:sldIdLst>
    <p:sldId id="256" r:id="rId2"/>
    <p:sldId id="337" r:id="rId3"/>
    <p:sldId id="338" r:id="rId4"/>
    <p:sldId id="339" r:id="rId5"/>
    <p:sldId id="383" r:id="rId6"/>
    <p:sldId id="340" r:id="rId7"/>
    <p:sldId id="342" r:id="rId8"/>
    <p:sldId id="436" r:id="rId9"/>
    <p:sldId id="437" r:id="rId10"/>
    <p:sldId id="438" r:id="rId11"/>
    <p:sldId id="439" r:id="rId12"/>
    <p:sldId id="440" r:id="rId13"/>
    <p:sldId id="441" r:id="rId14"/>
    <p:sldId id="442" r:id="rId15"/>
    <p:sldId id="373" r:id="rId16"/>
    <p:sldId id="423" r:id="rId17"/>
    <p:sldId id="388" r:id="rId18"/>
    <p:sldId id="424" r:id="rId19"/>
    <p:sldId id="425" r:id="rId20"/>
    <p:sldId id="426" r:id="rId21"/>
    <p:sldId id="427" r:id="rId22"/>
    <p:sldId id="428" r:id="rId23"/>
    <p:sldId id="389" r:id="rId24"/>
    <p:sldId id="390" r:id="rId25"/>
    <p:sldId id="391" r:id="rId26"/>
    <p:sldId id="429" r:id="rId27"/>
    <p:sldId id="447" r:id="rId28"/>
    <p:sldId id="448" r:id="rId29"/>
    <p:sldId id="444" r:id="rId30"/>
    <p:sldId id="449" r:id="rId31"/>
    <p:sldId id="450" r:id="rId32"/>
    <p:sldId id="451" r:id="rId33"/>
    <p:sldId id="386" r:id="rId34"/>
    <p:sldId id="387" r:id="rId35"/>
    <p:sldId id="431" r:id="rId36"/>
    <p:sldId id="393" r:id="rId37"/>
    <p:sldId id="456" r:id="rId38"/>
    <p:sldId id="457" r:id="rId39"/>
    <p:sldId id="435" r:id="rId40"/>
    <p:sldId id="459" r:id="rId41"/>
    <p:sldId id="461" r:id="rId42"/>
    <p:sldId id="460" r:id="rId43"/>
    <p:sldId id="462" r:id="rId44"/>
    <p:sldId id="432" r:id="rId45"/>
    <p:sldId id="452" r:id="rId46"/>
    <p:sldId id="453" r:id="rId47"/>
    <p:sldId id="454" r:id="rId48"/>
    <p:sldId id="434" r:id="rId49"/>
    <p:sldId id="455" r:id="rId50"/>
    <p:sldId id="376" r:id="rId51"/>
    <p:sldId id="381" r:id="rId52"/>
    <p:sldId id="379" r:id="rId53"/>
    <p:sldId id="380" r:id="rId54"/>
    <p:sldId id="377" r:id="rId55"/>
    <p:sldId id="399" r:id="rId56"/>
    <p:sldId id="422" r:id="rId57"/>
    <p:sldId id="405" r:id="rId58"/>
    <p:sldId id="406" r:id="rId59"/>
    <p:sldId id="407" r:id="rId60"/>
    <p:sldId id="408" r:id="rId61"/>
    <p:sldId id="409" r:id="rId62"/>
    <p:sldId id="410" r:id="rId63"/>
    <p:sldId id="277" r:id="rId64"/>
    <p:sldId id="286" r:id="rId65"/>
    <p:sldId id="288" r:id="rId66"/>
    <p:sldId id="287" r:id="rId67"/>
    <p:sldId id="293" r:id="rId68"/>
    <p:sldId id="335" r:id="rId69"/>
    <p:sldId id="296" r:id="rId70"/>
    <p:sldId id="297" r:id="rId71"/>
    <p:sldId id="298" r:id="rId72"/>
    <p:sldId id="299" r:id="rId73"/>
    <p:sldId id="302" r:id="rId74"/>
    <p:sldId id="303" r:id="rId75"/>
    <p:sldId id="316" r:id="rId76"/>
    <p:sldId id="374" r:id="rId77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99"/>
    <a:srgbClr val="99FFCC"/>
    <a:srgbClr val="99FF66"/>
    <a:srgbClr val="FF9999"/>
    <a:srgbClr val="FFCC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748" autoAdjust="0"/>
  </p:normalViewPr>
  <p:slideViewPr>
    <p:cSldViewPr>
      <p:cViewPr>
        <p:scale>
          <a:sx n="66" d="100"/>
          <a:sy n="66" d="100"/>
        </p:scale>
        <p:origin x="-989" y="-17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3725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notesMaster" Target="notesMasters/notesMaster1.xml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SSlab\2011MTKdemo\lmbench-new-beagleboard-&#25976;&#25818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zaza\Desktop\lmbench-new-beagleboard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style val="26"/>
  <c:chart>
    <c:title>
      <c:tx>
        <c:rich>
          <a:bodyPr/>
          <a:lstStyle/>
          <a:p>
            <a:pPr>
              <a:defRPr/>
            </a:pPr>
            <a:r>
              <a:rPr lang="en-US" altLang="en-US" sz="2800">
                <a:solidFill>
                  <a:srgbClr val="0070C0"/>
                </a:solidFill>
              </a:rPr>
              <a:t>Benchmark:</a:t>
            </a:r>
            <a:r>
              <a:rPr lang="en-US" altLang="en-US" sz="2800" baseline="0">
                <a:solidFill>
                  <a:srgbClr val="0070C0"/>
                </a:solidFill>
              </a:rPr>
              <a:t> </a:t>
            </a:r>
            <a:r>
              <a:rPr lang="en-US" altLang="en-US" sz="2800">
                <a:solidFill>
                  <a:srgbClr val="0070C0"/>
                </a:solidFill>
              </a:rPr>
              <a:t>lmbench</a:t>
            </a:r>
          </a:p>
        </c:rich>
      </c:tx>
      <c:layout/>
      <c:overlay val="1"/>
    </c:title>
    <c:plotArea>
      <c:layout>
        <c:manualLayout>
          <c:layoutTarget val="inner"/>
          <c:xMode val="edge"/>
          <c:yMode val="edge"/>
          <c:x val="5.899044938774288E-2"/>
          <c:y val="1.6176327859613971E-2"/>
          <c:w val="0.93974212348931674"/>
          <c:h val="0.6765026638071836"/>
        </c:manualLayout>
      </c:layout>
      <c:barChart>
        <c:barDir val="col"/>
        <c:grouping val="clustered"/>
        <c:ser>
          <c:idx val="1"/>
          <c:order val="0"/>
          <c:tx>
            <c:strRef>
              <c:f>Beagleboard!$C$1</c:f>
              <c:strCache>
                <c:ptCount val="1"/>
                <c:pt idx="0">
                  <c:v>base</c:v>
                </c:pt>
              </c:strCache>
            </c:strRef>
          </c:tx>
          <c:cat>
            <c:strRef>
              <c:f>Beagleboard!$A$24:$A$42</c:f>
              <c:strCache>
                <c:ptCount val="19"/>
                <c:pt idx="0">
                  <c:v>./lat_syscall null</c:v>
                </c:pt>
                <c:pt idx="1">
                  <c:v>./lat_syscall read</c:v>
                </c:pt>
                <c:pt idx="2">
                  <c:v>./lat_syscall write</c:v>
                </c:pt>
                <c:pt idx="3">
                  <c:v>./lat_syscall stat /dev/zero</c:v>
                </c:pt>
                <c:pt idx="4">
                  <c:v>./lat_syscall fstat /dev/zero</c:v>
                </c:pt>
                <c:pt idx="5">
                  <c:v>./lat_syscall open /dev/zero</c:v>
                </c:pt>
                <c:pt idx="6">
                  <c:v>./lat_select -n 10 file</c:v>
                </c:pt>
                <c:pt idx="7">
                  <c:v>./lat_select -n 100 file</c:v>
                </c:pt>
                <c:pt idx="8">
                  <c:v>./lat_select -n 250 file</c:v>
                </c:pt>
                <c:pt idx="9">
                  <c:v>./lat_select -n 500 file</c:v>
                </c:pt>
                <c:pt idx="10">
                  <c:v>./lat_sig install</c:v>
                </c:pt>
                <c:pt idx="11">
                  <c:v>./lat_sig catch</c:v>
                </c:pt>
                <c:pt idx="12">
                  <c:v>./lat_sig prot /dev/zero</c:v>
                </c:pt>
                <c:pt idx="13">
                  <c:v>./lat_pipe</c:v>
                </c:pt>
                <c:pt idx="14">
                  <c:v>./lat_unix</c:v>
                </c:pt>
                <c:pt idx="15">
                  <c:v>./lat_proc fork</c:v>
                </c:pt>
                <c:pt idx="16">
                  <c:v>./lat_proc exec</c:v>
                </c:pt>
                <c:pt idx="17">
                  <c:v>./lat_proc shell</c:v>
                </c:pt>
                <c:pt idx="18">
                  <c:v>./lat_pagefault /tmp/rootfs.bin</c:v>
                </c:pt>
              </c:strCache>
            </c:strRef>
          </c:cat>
          <c:val>
            <c:numRef>
              <c:f>Beagleboard!$C$24:$C$42</c:f>
              <c:numCache>
                <c:formatCode>General</c:formatCode>
                <c:ptCount val="19"/>
                <c:pt idx="0">
                  <c:v>102.44397552226209</c:v>
                </c:pt>
                <c:pt idx="1">
                  <c:v>63.834106001754144</c:v>
                </c:pt>
                <c:pt idx="2">
                  <c:v>71.861814498625392</c:v>
                </c:pt>
                <c:pt idx="3">
                  <c:v>25.406543598979397</c:v>
                </c:pt>
                <c:pt idx="4">
                  <c:v>51.548926994558016</c:v>
                </c:pt>
                <c:pt idx="5">
                  <c:v>25.752369014042468</c:v>
                </c:pt>
                <c:pt idx="6">
                  <c:v>28.74308619390937</c:v>
                </c:pt>
                <c:pt idx="7">
                  <c:v>5.7134263081962455</c:v>
                </c:pt>
                <c:pt idx="8">
                  <c:v>2.9777998726094888</c:v>
                </c:pt>
                <c:pt idx="9">
                  <c:v>2.5601814646292382</c:v>
                </c:pt>
                <c:pt idx="10">
                  <c:v>54.365225307237125</c:v>
                </c:pt>
                <c:pt idx="11">
                  <c:v>61.948202168506</c:v>
                </c:pt>
                <c:pt idx="12">
                  <c:v>78.02650862068954</c:v>
                </c:pt>
                <c:pt idx="13">
                  <c:v>20.101012004665296</c:v>
                </c:pt>
                <c:pt idx="14">
                  <c:v>23.884682872360177</c:v>
                </c:pt>
                <c:pt idx="15">
                  <c:v>32.100229035884134</c:v>
                </c:pt>
                <c:pt idx="16">
                  <c:v>24.244288002071137</c:v>
                </c:pt>
                <c:pt idx="17">
                  <c:v>21.147591474682788</c:v>
                </c:pt>
                <c:pt idx="18">
                  <c:v>36.475724291626854</c:v>
                </c:pt>
              </c:numCache>
            </c:numRef>
          </c:val>
        </c:ser>
        <c:ser>
          <c:idx val="4"/>
          <c:order val="1"/>
          <c:tx>
            <c:strRef>
              <c:f>Beagleboard!$F$1</c:f>
              <c:strCache>
                <c:ptCount val="1"/>
                <c:pt idx="0">
                  <c:v>all opt</c:v>
                </c:pt>
              </c:strCache>
            </c:strRef>
          </c:tx>
          <c:cat>
            <c:strRef>
              <c:f>Beagleboard!$A$24:$A$42</c:f>
              <c:strCache>
                <c:ptCount val="19"/>
                <c:pt idx="0">
                  <c:v>./lat_syscall null</c:v>
                </c:pt>
                <c:pt idx="1">
                  <c:v>./lat_syscall read</c:v>
                </c:pt>
                <c:pt idx="2">
                  <c:v>./lat_syscall write</c:v>
                </c:pt>
                <c:pt idx="3">
                  <c:v>./lat_syscall stat /dev/zero</c:v>
                </c:pt>
                <c:pt idx="4">
                  <c:v>./lat_syscall fstat /dev/zero</c:v>
                </c:pt>
                <c:pt idx="5">
                  <c:v>./lat_syscall open /dev/zero</c:v>
                </c:pt>
                <c:pt idx="6">
                  <c:v>./lat_select -n 10 file</c:v>
                </c:pt>
                <c:pt idx="7">
                  <c:v>./lat_select -n 100 file</c:v>
                </c:pt>
                <c:pt idx="8">
                  <c:v>./lat_select -n 250 file</c:v>
                </c:pt>
                <c:pt idx="9">
                  <c:v>./lat_select -n 500 file</c:v>
                </c:pt>
                <c:pt idx="10">
                  <c:v>./lat_sig install</c:v>
                </c:pt>
                <c:pt idx="11">
                  <c:v>./lat_sig catch</c:v>
                </c:pt>
                <c:pt idx="12">
                  <c:v>./lat_sig prot /dev/zero</c:v>
                </c:pt>
                <c:pt idx="13">
                  <c:v>./lat_pipe</c:v>
                </c:pt>
                <c:pt idx="14">
                  <c:v>./lat_unix</c:v>
                </c:pt>
                <c:pt idx="15">
                  <c:v>./lat_proc fork</c:v>
                </c:pt>
                <c:pt idx="16">
                  <c:v>./lat_proc exec</c:v>
                </c:pt>
                <c:pt idx="17">
                  <c:v>./lat_proc shell</c:v>
                </c:pt>
                <c:pt idx="18">
                  <c:v>./lat_pagefault /tmp/rootfs.bin</c:v>
                </c:pt>
              </c:strCache>
            </c:strRef>
          </c:cat>
          <c:val>
            <c:numRef>
              <c:f>Beagleboard!$F$24:$F$42</c:f>
              <c:numCache>
                <c:formatCode>General</c:formatCode>
                <c:ptCount val="19"/>
                <c:pt idx="0">
                  <c:v>15.195610888373075</c:v>
                </c:pt>
                <c:pt idx="1">
                  <c:v>11.24132314246333</c:v>
                </c:pt>
                <c:pt idx="2">
                  <c:v>12.458833743307769</c:v>
                </c:pt>
                <c:pt idx="3">
                  <c:v>4.3895842713492339</c:v>
                </c:pt>
                <c:pt idx="4">
                  <c:v>9.3748844850600701</c:v>
                </c:pt>
                <c:pt idx="5">
                  <c:v>4.634701765381803</c:v>
                </c:pt>
                <c:pt idx="6">
                  <c:v>5.7830087162380304</c:v>
                </c:pt>
                <c:pt idx="7">
                  <c:v>1.8944187861245461</c:v>
                </c:pt>
                <c:pt idx="8">
                  <c:v>1.4253095434137553</c:v>
                </c:pt>
                <c:pt idx="9">
                  <c:v>1.2336280013644516</c:v>
                </c:pt>
                <c:pt idx="10">
                  <c:v>8.4492489758761931</c:v>
                </c:pt>
                <c:pt idx="11">
                  <c:v>10.809012098234772</c:v>
                </c:pt>
                <c:pt idx="12">
                  <c:v>12.173419540229895</c:v>
                </c:pt>
                <c:pt idx="13">
                  <c:v>7.1848241970813298</c:v>
                </c:pt>
                <c:pt idx="14">
                  <c:v>7.9681853227107098</c:v>
                </c:pt>
                <c:pt idx="15">
                  <c:v>8.0380458279290963</c:v>
                </c:pt>
                <c:pt idx="16">
                  <c:v>5.6627709150085055</c:v>
                </c:pt>
                <c:pt idx="17">
                  <c:v>4.4130836515954117</c:v>
                </c:pt>
                <c:pt idx="18">
                  <c:v>9.9405125756128623</c:v>
                </c:pt>
              </c:numCache>
            </c:numRef>
          </c:val>
        </c:ser>
        <c:dLbls/>
        <c:axId val="79881728"/>
        <c:axId val="79889536"/>
      </c:barChart>
      <c:catAx>
        <c:axId val="79881728"/>
        <c:scaling>
          <c:orientation val="minMax"/>
        </c:scaling>
        <c:axPos val="b"/>
        <c:numFmt formatCode="General" sourceLinked="1"/>
        <c:tickLblPos val="nextTo"/>
        <c:crossAx val="79889536"/>
        <c:crosses val="autoZero"/>
        <c:auto val="1"/>
        <c:lblAlgn val="ctr"/>
        <c:lblOffset val="100"/>
      </c:catAx>
      <c:valAx>
        <c:axId val="79889536"/>
        <c:scaling>
          <c:orientation val="minMax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altLang="zh-TW"/>
                  <a:t>times</a:t>
                </a:r>
                <a:r>
                  <a:rPr lang="en-US" altLang="zh-TW" baseline="0"/>
                  <a:t> of native run legancy</a:t>
                </a:r>
                <a:endParaRPr lang="zh-TW" altLang="en-US"/>
              </a:p>
            </c:rich>
          </c:tx>
          <c:layout/>
        </c:title>
        <c:numFmt formatCode="General" sourceLinked="1"/>
        <c:tickLblPos val="nextTo"/>
        <c:crossAx val="7988172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5352921436731224"/>
          <c:y val="0.19924773315785452"/>
          <c:w val="0.18688633331289686"/>
          <c:h val="0.19000339397230537"/>
        </c:manualLayout>
      </c:layout>
      <c:overlay val="1"/>
      <c:txPr>
        <a:bodyPr/>
        <a:lstStyle/>
        <a:p>
          <a:pPr>
            <a:defRPr sz="1600"/>
          </a:pPr>
          <a:endParaRPr lang="zh-TW"/>
        </a:p>
      </c:txPr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Mibench!$B$75</c:f>
              <c:strCache>
                <c:ptCount val="1"/>
                <c:pt idx="0">
                  <c:v>kvm slowdown</c:v>
                </c:pt>
              </c:strCache>
            </c:strRef>
          </c:tx>
          <c:cat>
            <c:strRef>
              <c:f>Mibench!$A$76:$A$83</c:f>
              <c:strCache>
                <c:ptCount val="8"/>
                <c:pt idx="0">
                  <c:v>basicmath</c:v>
                </c:pt>
                <c:pt idx="1">
                  <c:v>bitcount</c:v>
                </c:pt>
                <c:pt idx="2">
                  <c:v>qsort</c:v>
                </c:pt>
                <c:pt idx="3">
                  <c:v>susan</c:v>
                </c:pt>
                <c:pt idx="4">
                  <c:v>jpeg - encode</c:v>
                </c:pt>
                <c:pt idx="5">
                  <c:v>jpeg - decode</c:v>
                </c:pt>
                <c:pt idx="6">
                  <c:v>lame</c:v>
                </c:pt>
                <c:pt idx="7">
                  <c:v>sha</c:v>
                </c:pt>
              </c:strCache>
            </c:strRef>
          </c:cat>
          <c:val>
            <c:numRef>
              <c:f>Mibench!$B$76:$B$83</c:f>
              <c:numCache>
                <c:formatCode>0.00%</c:formatCode>
                <c:ptCount val="8"/>
                <c:pt idx="0">
                  <c:v>0.99353647276084878</c:v>
                </c:pt>
                <c:pt idx="1">
                  <c:v>0.95504902584999363</c:v>
                </c:pt>
                <c:pt idx="2">
                  <c:v>0.93427126841063968</c:v>
                </c:pt>
                <c:pt idx="3">
                  <c:v>0.8847497089639117</c:v>
                </c:pt>
                <c:pt idx="4">
                  <c:v>0.83628318584070682</c:v>
                </c:pt>
                <c:pt idx="5">
                  <c:v>0.94840720221606645</c:v>
                </c:pt>
                <c:pt idx="6">
                  <c:v>0.92520677081789349</c:v>
                </c:pt>
                <c:pt idx="7">
                  <c:v>0.82889283599763186</c:v>
                </c:pt>
              </c:numCache>
            </c:numRef>
          </c:val>
        </c:ser>
        <c:dLbls/>
        <c:gapWidth val="75"/>
        <c:overlap val="-25"/>
        <c:axId val="79931264"/>
        <c:axId val="79932800"/>
      </c:barChart>
      <c:catAx>
        <c:axId val="79931264"/>
        <c:scaling>
          <c:orientation val="minMax"/>
        </c:scaling>
        <c:axPos val="b"/>
        <c:majorTickMark val="none"/>
        <c:tickLblPos val="nextTo"/>
        <c:crossAx val="79932800"/>
        <c:crosses val="autoZero"/>
        <c:auto val="1"/>
        <c:lblAlgn val="ctr"/>
        <c:lblOffset val="100"/>
      </c:catAx>
      <c:valAx>
        <c:axId val="79932800"/>
        <c:scaling>
          <c:orientation val="minMax"/>
          <c:max val="1"/>
          <c:min val="0"/>
        </c:scaling>
        <c:axPos val="l"/>
        <c:majorGridlines/>
        <c:numFmt formatCode="0.00%" sourceLinked="1"/>
        <c:majorTickMark val="none"/>
        <c:tickLblPos val="nextTo"/>
        <c:crossAx val="79931264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zh-TW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918215B-0E82-4150-B391-26595C2309E8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A271E965-0499-45CC-A3BC-150144FFC410}">
      <dgm:prSet phldrT="[文字]"/>
      <dgm:spPr/>
      <dgm:t>
        <a:bodyPr/>
        <a:lstStyle/>
        <a:p>
          <a:r>
            <a:rPr lang="en-GB" altLang="zh-CN" b="1" i="1" dirty="0" smtClean="0">
              <a:solidFill>
                <a:schemeClr val="tx1"/>
              </a:solidFill>
              <a:latin typeface="+mn-lt"/>
              <a:ea typeface="宋体" charset="-122"/>
            </a:rPr>
            <a:t>1972 IBM VM/370  </a:t>
          </a:r>
          <a:endParaRPr lang="zh-TW" altLang="en-US" dirty="0">
            <a:solidFill>
              <a:schemeClr val="tx1"/>
            </a:solidFill>
          </a:endParaRPr>
        </a:p>
      </dgm:t>
    </dgm:pt>
    <dgm:pt modelId="{13470DEF-CA8F-4DD5-B01C-A7EE86B9BC06}" type="parTrans" cxnId="{BD237D06-901A-4F9F-AEE1-BC64719F8D23}">
      <dgm:prSet/>
      <dgm:spPr/>
      <dgm:t>
        <a:bodyPr/>
        <a:lstStyle/>
        <a:p>
          <a:endParaRPr lang="zh-TW" altLang="en-US"/>
        </a:p>
      </dgm:t>
    </dgm:pt>
    <dgm:pt modelId="{8C5D5B30-D45D-4475-AB93-0A70EA74D858}" type="sibTrans" cxnId="{BD237D06-901A-4F9F-AEE1-BC64719F8D23}">
      <dgm:prSet/>
      <dgm:spPr/>
      <dgm:t>
        <a:bodyPr/>
        <a:lstStyle/>
        <a:p>
          <a:endParaRPr lang="zh-TW" altLang="en-US"/>
        </a:p>
      </dgm:t>
    </dgm:pt>
    <dgm:pt modelId="{BC16880E-B46B-4B8C-823F-92F7C12D3EE0}">
      <dgm:prSet phldrT="[文字]"/>
      <dgm:spPr/>
      <dgm:t>
        <a:bodyPr/>
        <a:lstStyle/>
        <a:p>
          <a:r>
            <a:rPr lang="en-GB" altLang="zh-CN" b="1" dirty="0" smtClean="0">
              <a:solidFill>
                <a:schemeClr val="tx1"/>
              </a:solidFill>
              <a:latin typeface="+mn-lt"/>
              <a:ea typeface="宋体" charset="-122"/>
            </a:rPr>
            <a:t>1999 VMware </a:t>
          </a:r>
          <a:endParaRPr lang="zh-TW" altLang="en-US" dirty="0">
            <a:solidFill>
              <a:schemeClr val="tx1"/>
            </a:solidFill>
          </a:endParaRPr>
        </a:p>
      </dgm:t>
    </dgm:pt>
    <dgm:pt modelId="{A037915E-D8C3-404E-8313-C20BA8D542B8}" type="parTrans" cxnId="{0AFFC49A-ECE3-44CC-A2BA-CA994AFBBD91}">
      <dgm:prSet/>
      <dgm:spPr/>
      <dgm:t>
        <a:bodyPr/>
        <a:lstStyle/>
        <a:p>
          <a:endParaRPr lang="zh-TW" altLang="en-US"/>
        </a:p>
      </dgm:t>
    </dgm:pt>
    <dgm:pt modelId="{9A7D2680-7980-4D3E-8453-E7379CE844E0}" type="sibTrans" cxnId="{0AFFC49A-ECE3-44CC-A2BA-CA994AFBBD91}">
      <dgm:prSet/>
      <dgm:spPr/>
      <dgm:t>
        <a:bodyPr/>
        <a:lstStyle/>
        <a:p>
          <a:endParaRPr lang="zh-TW" altLang="en-US"/>
        </a:p>
      </dgm:t>
    </dgm:pt>
    <dgm:pt modelId="{F023DC48-73CD-4994-AAF4-0227B42A4510}">
      <dgm:prSet phldrT="[文字]"/>
      <dgm:spPr/>
      <dgm:t>
        <a:bodyPr/>
        <a:lstStyle/>
        <a:p>
          <a:r>
            <a:rPr lang="en-US" altLang="zh-TW" b="1" dirty="0" smtClean="0">
              <a:solidFill>
                <a:schemeClr val="tx1"/>
              </a:solidFill>
            </a:rPr>
            <a:t>2</a:t>
          </a:r>
          <a:r>
            <a:rPr lang="en-US" altLang="zh-TW" b="1" i="1" dirty="0" smtClean="0">
              <a:solidFill>
                <a:schemeClr val="tx1"/>
              </a:solidFill>
            </a:rPr>
            <a:t>003</a:t>
          </a:r>
        </a:p>
        <a:p>
          <a:r>
            <a:rPr lang="en-US" altLang="zh-TW" b="1" i="1" dirty="0" err="1" smtClean="0">
              <a:solidFill>
                <a:schemeClr val="tx1"/>
              </a:solidFill>
            </a:rPr>
            <a:t>Xen</a:t>
          </a:r>
          <a:endParaRPr lang="zh-TW" altLang="en-US" b="1" i="1" dirty="0">
            <a:solidFill>
              <a:schemeClr val="tx1"/>
            </a:solidFill>
          </a:endParaRPr>
        </a:p>
      </dgm:t>
    </dgm:pt>
    <dgm:pt modelId="{892A0A2F-DDDD-4620-A92B-928588421096}" type="parTrans" cxnId="{9C80BB7E-91E4-44C0-AF5D-43F74301385F}">
      <dgm:prSet/>
      <dgm:spPr/>
      <dgm:t>
        <a:bodyPr/>
        <a:lstStyle/>
        <a:p>
          <a:endParaRPr lang="zh-TW" altLang="en-US"/>
        </a:p>
      </dgm:t>
    </dgm:pt>
    <dgm:pt modelId="{C01D059F-6808-43F4-9011-801C4DEBA8E0}" type="sibTrans" cxnId="{9C80BB7E-91E4-44C0-AF5D-43F74301385F}">
      <dgm:prSet/>
      <dgm:spPr/>
      <dgm:t>
        <a:bodyPr/>
        <a:lstStyle/>
        <a:p>
          <a:endParaRPr lang="zh-TW" altLang="en-US"/>
        </a:p>
      </dgm:t>
    </dgm:pt>
    <dgm:pt modelId="{1CAEB4F7-8C60-47FD-8CA4-460DE2512196}">
      <dgm:prSet phldrT="[文字]"/>
      <dgm:spPr/>
      <dgm:t>
        <a:bodyPr/>
        <a:lstStyle/>
        <a:p>
          <a:r>
            <a:rPr lang="en-US" altLang="zh-TW" b="1" i="1" dirty="0" smtClean="0">
              <a:solidFill>
                <a:schemeClr val="tx1"/>
              </a:solidFill>
            </a:rPr>
            <a:t>2005 </a:t>
          </a:r>
        </a:p>
        <a:p>
          <a:r>
            <a:rPr lang="en-US" altLang="zh-TW" b="1" i="1" dirty="0" smtClean="0">
              <a:solidFill>
                <a:schemeClr val="tx1"/>
              </a:solidFill>
            </a:rPr>
            <a:t>Intel VT</a:t>
          </a:r>
          <a:endParaRPr lang="zh-TW" altLang="en-US" b="1" i="1" dirty="0">
            <a:solidFill>
              <a:schemeClr val="tx1"/>
            </a:solidFill>
          </a:endParaRPr>
        </a:p>
      </dgm:t>
    </dgm:pt>
    <dgm:pt modelId="{085C64B3-39D8-4241-A97A-2C6410144D4D}" type="parTrans" cxnId="{08D8B713-2485-44B3-8BFB-5DBF7D6AAF0E}">
      <dgm:prSet/>
      <dgm:spPr/>
      <dgm:t>
        <a:bodyPr/>
        <a:lstStyle/>
        <a:p>
          <a:endParaRPr lang="zh-TW" altLang="en-US"/>
        </a:p>
      </dgm:t>
    </dgm:pt>
    <dgm:pt modelId="{2732BC2B-35A4-4E38-A63C-C668A473091A}" type="sibTrans" cxnId="{08D8B713-2485-44B3-8BFB-5DBF7D6AAF0E}">
      <dgm:prSet/>
      <dgm:spPr/>
      <dgm:t>
        <a:bodyPr/>
        <a:lstStyle/>
        <a:p>
          <a:endParaRPr lang="zh-TW" altLang="en-US"/>
        </a:p>
      </dgm:t>
    </dgm:pt>
    <dgm:pt modelId="{5DAB5A35-F028-41AE-898E-C228545E2D04}">
      <dgm:prSet phldrT="[文字]"/>
      <dgm:spPr/>
      <dgm:t>
        <a:bodyPr/>
        <a:lstStyle/>
        <a:p>
          <a:r>
            <a:rPr lang="en-US" altLang="zh-TW" b="1" i="1" dirty="0" smtClean="0">
              <a:solidFill>
                <a:schemeClr val="tx1"/>
              </a:solidFill>
            </a:rPr>
            <a:t>2006 </a:t>
          </a:r>
        </a:p>
        <a:p>
          <a:r>
            <a:rPr lang="en-US" altLang="zh-TW" b="1" i="1" dirty="0" smtClean="0">
              <a:solidFill>
                <a:schemeClr val="tx1"/>
              </a:solidFill>
            </a:rPr>
            <a:t>AMD VT</a:t>
          </a:r>
          <a:endParaRPr lang="zh-TW" altLang="en-US" b="1" i="1" dirty="0">
            <a:solidFill>
              <a:schemeClr val="tx1"/>
            </a:solidFill>
          </a:endParaRPr>
        </a:p>
      </dgm:t>
    </dgm:pt>
    <dgm:pt modelId="{FD095EC3-9368-45BF-93FE-C40BF56357C0}" type="parTrans" cxnId="{C7E8EC53-3809-4982-A4B5-5CA781F6304F}">
      <dgm:prSet/>
      <dgm:spPr/>
      <dgm:t>
        <a:bodyPr/>
        <a:lstStyle/>
        <a:p>
          <a:endParaRPr lang="zh-TW" altLang="en-US"/>
        </a:p>
      </dgm:t>
    </dgm:pt>
    <dgm:pt modelId="{169D54D2-267F-45F9-8AF7-82C33416754A}" type="sibTrans" cxnId="{C7E8EC53-3809-4982-A4B5-5CA781F6304F}">
      <dgm:prSet/>
      <dgm:spPr/>
      <dgm:t>
        <a:bodyPr/>
        <a:lstStyle/>
        <a:p>
          <a:endParaRPr lang="zh-TW" altLang="en-US"/>
        </a:p>
      </dgm:t>
    </dgm:pt>
    <dgm:pt modelId="{B5E87D6E-655F-4E4F-BA0A-F0CFD507F465}">
      <dgm:prSet phldrT="[文字]"/>
      <dgm:spPr/>
      <dgm:t>
        <a:bodyPr/>
        <a:lstStyle/>
        <a:p>
          <a:r>
            <a:rPr lang="en-US" altLang="zh-TW" b="1" i="1" dirty="0" smtClean="0">
              <a:solidFill>
                <a:schemeClr val="tx1"/>
              </a:solidFill>
            </a:rPr>
            <a:t>2007</a:t>
          </a:r>
        </a:p>
        <a:p>
          <a:r>
            <a:rPr lang="en-US" altLang="zh-TW" b="1" i="1" dirty="0" smtClean="0">
              <a:solidFill>
                <a:schemeClr val="tx1"/>
              </a:solidFill>
            </a:rPr>
            <a:t>KVM-X86</a:t>
          </a:r>
          <a:endParaRPr lang="zh-TW" altLang="en-US" b="1" i="1" dirty="0">
            <a:solidFill>
              <a:schemeClr val="tx1"/>
            </a:solidFill>
          </a:endParaRPr>
        </a:p>
      </dgm:t>
    </dgm:pt>
    <dgm:pt modelId="{631B88A0-9FC3-4C24-A851-DCFF78EDE330}" type="parTrans" cxnId="{82F06B29-CB5C-4BDB-B90E-2BD2A9013FDA}">
      <dgm:prSet/>
      <dgm:spPr/>
      <dgm:t>
        <a:bodyPr/>
        <a:lstStyle/>
        <a:p>
          <a:endParaRPr lang="zh-TW" altLang="en-US"/>
        </a:p>
      </dgm:t>
    </dgm:pt>
    <dgm:pt modelId="{1F8D2777-BBDF-4C6A-A889-2B3E9A790B9B}" type="sibTrans" cxnId="{82F06B29-CB5C-4BDB-B90E-2BD2A9013FDA}">
      <dgm:prSet/>
      <dgm:spPr/>
      <dgm:t>
        <a:bodyPr/>
        <a:lstStyle/>
        <a:p>
          <a:endParaRPr lang="zh-TW" altLang="en-US"/>
        </a:p>
      </dgm:t>
    </dgm:pt>
    <dgm:pt modelId="{4F74ABD7-D859-4EB5-83F9-4AF332B7615C}">
      <dgm:prSet phldrT="[文字]"/>
      <dgm:spPr/>
      <dgm:t>
        <a:bodyPr/>
        <a:lstStyle/>
        <a:p>
          <a:r>
            <a:rPr lang="en-US" altLang="zh-TW" b="1" dirty="0" smtClean="0">
              <a:solidFill>
                <a:schemeClr val="tx1"/>
              </a:solidFill>
            </a:rPr>
            <a:t>1964 IBM CP-40</a:t>
          </a:r>
          <a:endParaRPr lang="zh-TW" altLang="en-US" b="1" dirty="0">
            <a:solidFill>
              <a:schemeClr val="tx1"/>
            </a:solidFill>
          </a:endParaRPr>
        </a:p>
      </dgm:t>
    </dgm:pt>
    <dgm:pt modelId="{270C5E9F-757F-4E77-9429-336527F815B2}" type="parTrans" cxnId="{E9A1E7FE-8140-410F-AC3F-1EE6D517B6E3}">
      <dgm:prSet/>
      <dgm:spPr/>
      <dgm:t>
        <a:bodyPr/>
        <a:lstStyle/>
        <a:p>
          <a:endParaRPr lang="zh-TW" altLang="en-US"/>
        </a:p>
      </dgm:t>
    </dgm:pt>
    <dgm:pt modelId="{C98C38DA-0C4C-4306-99E1-9DA1B0D760DE}" type="sibTrans" cxnId="{E9A1E7FE-8140-410F-AC3F-1EE6D517B6E3}">
      <dgm:prSet/>
      <dgm:spPr/>
      <dgm:t>
        <a:bodyPr/>
        <a:lstStyle/>
        <a:p>
          <a:endParaRPr lang="zh-TW" altLang="en-US"/>
        </a:p>
      </dgm:t>
    </dgm:pt>
    <dgm:pt modelId="{425538D1-A2C3-4117-AE13-F30ADE6EDDE8}">
      <dgm:prSet phldrT="[文字]"/>
      <dgm:spPr/>
      <dgm:t>
        <a:bodyPr/>
        <a:lstStyle/>
        <a:p>
          <a:r>
            <a:rPr lang="en-US" altLang="zh-TW" b="1" dirty="0" smtClean="0">
              <a:solidFill>
                <a:schemeClr val="tx1"/>
              </a:solidFill>
            </a:rPr>
            <a:t>1997 Virtual PC</a:t>
          </a:r>
          <a:endParaRPr lang="zh-TW" altLang="en-US" b="1" dirty="0">
            <a:solidFill>
              <a:schemeClr val="tx1"/>
            </a:solidFill>
          </a:endParaRPr>
        </a:p>
      </dgm:t>
    </dgm:pt>
    <dgm:pt modelId="{DBB8E767-6F34-42AE-93B7-9C34C5312B2F}" type="parTrans" cxnId="{4F912434-AEB8-449F-AF36-1DA52087B11D}">
      <dgm:prSet/>
      <dgm:spPr/>
      <dgm:t>
        <a:bodyPr/>
        <a:lstStyle/>
        <a:p>
          <a:endParaRPr lang="zh-TW" altLang="en-US"/>
        </a:p>
      </dgm:t>
    </dgm:pt>
    <dgm:pt modelId="{512E1212-CF4A-4C59-A974-5C1EE3E7A72F}" type="sibTrans" cxnId="{4F912434-AEB8-449F-AF36-1DA52087B11D}">
      <dgm:prSet/>
      <dgm:spPr/>
      <dgm:t>
        <a:bodyPr/>
        <a:lstStyle/>
        <a:p>
          <a:endParaRPr lang="zh-TW" altLang="en-US"/>
        </a:p>
      </dgm:t>
    </dgm:pt>
    <dgm:pt modelId="{F3CB0FEA-E2DC-421C-98C9-7929803B9905}">
      <dgm:prSet phldrT="[文字]"/>
      <dgm:spPr>
        <a:solidFill>
          <a:srgbClr val="FFFF00"/>
        </a:solidFill>
      </dgm:spPr>
      <dgm:t>
        <a:bodyPr/>
        <a:lstStyle/>
        <a:p>
          <a:r>
            <a:rPr lang="en-US" altLang="zh-TW" b="1" i="1" dirty="0" smtClean="0">
              <a:solidFill>
                <a:schemeClr val="tx1"/>
              </a:solidFill>
            </a:rPr>
            <a:t>2012</a:t>
          </a:r>
          <a:br>
            <a:rPr lang="en-US" altLang="zh-TW" b="1" i="1" dirty="0" smtClean="0">
              <a:solidFill>
                <a:schemeClr val="tx1"/>
              </a:solidFill>
            </a:rPr>
          </a:br>
          <a:r>
            <a:rPr lang="en-US" altLang="zh-TW" b="1" i="1" dirty="0" err="1" smtClean="0">
              <a:solidFill>
                <a:schemeClr val="tx1"/>
              </a:solidFill>
            </a:rPr>
            <a:t>Xen</a:t>
          </a:r>
          <a:r>
            <a:rPr lang="en-US" altLang="zh-TW" b="1" i="1" dirty="0" smtClean="0">
              <a:solidFill>
                <a:schemeClr val="tx1"/>
              </a:solidFill>
            </a:rPr>
            <a:t>-ARM</a:t>
          </a:r>
        </a:p>
        <a:p>
          <a:r>
            <a:rPr lang="en-US" altLang="zh-TW" b="1" i="1" dirty="0" smtClean="0">
              <a:solidFill>
                <a:schemeClr val="tx1"/>
              </a:solidFill>
            </a:rPr>
            <a:t>KVM-ARM</a:t>
          </a:r>
          <a:endParaRPr lang="zh-TW" altLang="en-US" b="1" i="1" dirty="0">
            <a:solidFill>
              <a:schemeClr val="tx1"/>
            </a:solidFill>
          </a:endParaRPr>
        </a:p>
      </dgm:t>
    </dgm:pt>
    <dgm:pt modelId="{D1BADA4B-2E1B-4284-A207-2B08398F53C2}" type="parTrans" cxnId="{D5CBF43E-42A7-4585-8238-793A0F79BEE6}">
      <dgm:prSet/>
      <dgm:spPr/>
      <dgm:t>
        <a:bodyPr/>
        <a:lstStyle/>
        <a:p>
          <a:endParaRPr lang="zh-TW" altLang="en-US"/>
        </a:p>
      </dgm:t>
    </dgm:pt>
    <dgm:pt modelId="{55C397EA-24AC-4803-AF9D-34A00EB342E3}" type="sibTrans" cxnId="{D5CBF43E-42A7-4585-8238-793A0F79BEE6}">
      <dgm:prSet/>
      <dgm:spPr/>
      <dgm:t>
        <a:bodyPr/>
        <a:lstStyle/>
        <a:p>
          <a:endParaRPr lang="zh-TW" altLang="en-US"/>
        </a:p>
      </dgm:t>
    </dgm:pt>
    <dgm:pt modelId="{9DC6475E-8064-4611-AA54-CB6A038D8ECD}" type="pres">
      <dgm:prSet presAssocID="{5918215B-0E82-4150-B391-26595C2309E8}" presName="CompostProcess" presStyleCnt="0">
        <dgm:presLayoutVars>
          <dgm:dir/>
          <dgm:resizeHandles val="exact"/>
        </dgm:presLayoutVars>
      </dgm:prSet>
      <dgm:spPr/>
    </dgm:pt>
    <dgm:pt modelId="{B7F5CC8C-9A45-42CE-B5F6-9ACF16182CC6}" type="pres">
      <dgm:prSet presAssocID="{5918215B-0E82-4150-B391-26595C2309E8}" presName="arrow" presStyleLbl="bgShp" presStyleIdx="0" presStyleCnt="1" custLinFactNeighborY="2273"/>
      <dgm:spPr/>
    </dgm:pt>
    <dgm:pt modelId="{CA91563B-C4AD-49F8-839F-1030D1BB9851}" type="pres">
      <dgm:prSet presAssocID="{5918215B-0E82-4150-B391-26595C2309E8}" presName="linearProcess" presStyleCnt="0"/>
      <dgm:spPr/>
    </dgm:pt>
    <dgm:pt modelId="{66618FBC-7542-4B3F-BEDC-592F578376EB}" type="pres">
      <dgm:prSet presAssocID="{4F74ABD7-D859-4EB5-83F9-4AF332B7615C}" presName="text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F98FEA5-502E-4A10-987C-C3DC3A47635D}" type="pres">
      <dgm:prSet presAssocID="{C98C38DA-0C4C-4306-99E1-9DA1B0D760DE}" presName="sibTrans" presStyleCnt="0"/>
      <dgm:spPr/>
    </dgm:pt>
    <dgm:pt modelId="{FDD0108D-F38B-42EB-835C-8443DC4CE7B6}" type="pres">
      <dgm:prSet presAssocID="{A271E965-0499-45CC-A3BC-150144FFC410}" presName="text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5682BDB-FDCC-4915-A15A-B38014FD1663}" type="pres">
      <dgm:prSet presAssocID="{8C5D5B30-D45D-4475-AB93-0A70EA74D858}" presName="sibTrans" presStyleCnt="0"/>
      <dgm:spPr/>
    </dgm:pt>
    <dgm:pt modelId="{1FECDE6B-761A-4BE5-BB3C-DBC26B9B260D}" type="pres">
      <dgm:prSet presAssocID="{425538D1-A2C3-4117-AE13-F30ADE6EDDE8}" presName="text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2519A11-97AF-4B46-92DB-E180C9B426B2}" type="pres">
      <dgm:prSet presAssocID="{512E1212-CF4A-4C59-A974-5C1EE3E7A72F}" presName="sibTrans" presStyleCnt="0"/>
      <dgm:spPr/>
    </dgm:pt>
    <dgm:pt modelId="{4122E87A-33D0-4995-9665-334432E75A0A}" type="pres">
      <dgm:prSet presAssocID="{BC16880E-B46B-4B8C-823F-92F7C12D3EE0}" presName="text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98AFEAC-FC8E-461A-855C-3C6EC8794C9B}" type="pres">
      <dgm:prSet presAssocID="{9A7D2680-7980-4D3E-8453-E7379CE844E0}" presName="sibTrans" presStyleCnt="0"/>
      <dgm:spPr/>
    </dgm:pt>
    <dgm:pt modelId="{8EC9EC69-3AA4-4A34-9820-8D47233863A1}" type="pres">
      <dgm:prSet presAssocID="{F023DC48-73CD-4994-AAF4-0227B42A4510}" presName="text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61E587F-F8BF-4176-98A4-D525DCF92EFB}" type="pres">
      <dgm:prSet presAssocID="{C01D059F-6808-43F4-9011-801C4DEBA8E0}" presName="sibTrans" presStyleCnt="0"/>
      <dgm:spPr/>
    </dgm:pt>
    <dgm:pt modelId="{8C0051DE-452F-4BAF-8031-2882E69FEDB1}" type="pres">
      <dgm:prSet presAssocID="{1CAEB4F7-8C60-47FD-8CA4-460DE2512196}" presName="text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1FBE9B1-98AD-4FD9-938B-DAD626E6E692}" type="pres">
      <dgm:prSet presAssocID="{2732BC2B-35A4-4E38-A63C-C668A473091A}" presName="sibTrans" presStyleCnt="0"/>
      <dgm:spPr/>
    </dgm:pt>
    <dgm:pt modelId="{C6AC68E4-B0D6-408B-BAC9-BC9590B7EB68}" type="pres">
      <dgm:prSet presAssocID="{5DAB5A35-F028-41AE-898E-C228545E2D04}" presName="text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9BFFD7-A07A-4191-A0B6-C8013D727057}" type="pres">
      <dgm:prSet presAssocID="{169D54D2-267F-45F9-8AF7-82C33416754A}" presName="sibTrans" presStyleCnt="0"/>
      <dgm:spPr/>
    </dgm:pt>
    <dgm:pt modelId="{DFD23191-0D90-493A-A2D1-54803126F0C9}" type="pres">
      <dgm:prSet presAssocID="{B5E87D6E-655F-4E4F-BA0A-F0CFD507F465}" presName="text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5F65D0F-1959-4EA6-8592-97229A9B0D0B}" type="pres">
      <dgm:prSet presAssocID="{1F8D2777-BBDF-4C6A-A889-2B3E9A790B9B}" presName="sibTrans" presStyleCnt="0"/>
      <dgm:spPr/>
    </dgm:pt>
    <dgm:pt modelId="{E2047CB1-DD6D-4B19-885A-B5B0563858E9}" type="pres">
      <dgm:prSet presAssocID="{F3CB0FEA-E2DC-421C-98C9-7929803B9905}" presName="textNode" presStyleLbl="node1" presStyleIdx="8" presStyleCnt="9" custScaleX="1158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63D281D-B21B-4CC1-923A-F45F7C5D139C}" type="presOf" srcId="{5DAB5A35-F028-41AE-898E-C228545E2D04}" destId="{C6AC68E4-B0D6-408B-BAC9-BC9590B7EB68}" srcOrd="0" destOrd="0" presId="urn:microsoft.com/office/officeart/2005/8/layout/hProcess9"/>
    <dgm:cxn modelId="{08D8B713-2485-44B3-8BFB-5DBF7D6AAF0E}" srcId="{5918215B-0E82-4150-B391-26595C2309E8}" destId="{1CAEB4F7-8C60-47FD-8CA4-460DE2512196}" srcOrd="5" destOrd="0" parTransId="{085C64B3-39D8-4241-A97A-2C6410144D4D}" sibTransId="{2732BC2B-35A4-4E38-A63C-C668A473091A}"/>
    <dgm:cxn modelId="{C7E8EC53-3809-4982-A4B5-5CA781F6304F}" srcId="{5918215B-0E82-4150-B391-26595C2309E8}" destId="{5DAB5A35-F028-41AE-898E-C228545E2D04}" srcOrd="6" destOrd="0" parTransId="{FD095EC3-9368-45BF-93FE-C40BF56357C0}" sibTransId="{169D54D2-267F-45F9-8AF7-82C33416754A}"/>
    <dgm:cxn modelId="{83F4D030-CDD3-4A8E-9CAA-298E0D59DC4E}" type="presOf" srcId="{B5E87D6E-655F-4E4F-BA0A-F0CFD507F465}" destId="{DFD23191-0D90-493A-A2D1-54803126F0C9}" srcOrd="0" destOrd="0" presId="urn:microsoft.com/office/officeart/2005/8/layout/hProcess9"/>
    <dgm:cxn modelId="{119D69CC-23D3-418B-BB8C-8E16C916588E}" type="presOf" srcId="{F023DC48-73CD-4994-AAF4-0227B42A4510}" destId="{8EC9EC69-3AA4-4A34-9820-8D47233863A1}" srcOrd="0" destOrd="0" presId="urn:microsoft.com/office/officeart/2005/8/layout/hProcess9"/>
    <dgm:cxn modelId="{E9A1E7FE-8140-410F-AC3F-1EE6D517B6E3}" srcId="{5918215B-0E82-4150-B391-26595C2309E8}" destId="{4F74ABD7-D859-4EB5-83F9-4AF332B7615C}" srcOrd="0" destOrd="0" parTransId="{270C5E9F-757F-4E77-9429-336527F815B2}" sibTransId="{C98C38DA-0C4C-4306-99E1-9DA1B0D760DE}"/>
    <dgm:cxn modelId="{82F06B29-CB5C-4BDB-B90E-2BD2A9013FDA}" srcId="{5918215B-0E82-4150-B391-26595C2309E8}" destId="{B5E87D6E-655F-4E4F-BA0A-F0CFD507F465}" srcOrd="7" destOrd="0" parTransId="{631B88A0-9FC3-4C24-A851-DCFF78EDE330}" sibTransId="{1F8D2777-BBDF-4C6A-A889-2B3E9A790B9B}"/>
    <dgm:cxn modelId="{8FE26BD0-9C61-4C62-90DD-3917FC012A70}" type="presOf" srcId="{A271E965-0499-45CC-A3BC-150144FFC410}" destId="{FDD0108D-F38B-42EB-835C-8443DC4CE7B6}" srcOrd="0" destOrd="0" presId="urn:microsoft.com/office/officeart/2005/8/layout/hProcess9"/>
    <dgm:cxn modelId="{D5CBF43E-42A7-4585-8238-793A0F79BEE6}" srcId="{5918215B-0E82-4150-B391-26595C2309E8}" destId="{F3CB0FEA-E2DC-421C-98C9-7929803B9905}" srcOrd="8" destOrd="0" parTransId="{D1BADA4B-2E1B-4284-A207-2B08398F53C2}" sibTransId="{55C397EA-24AC-4803-AF9D-34A00EB342E3}"/>
    <dgm:cxn modelId="{0AFFC49A-ECE3-44CC-A2BA-CA994AFBBD91}" srcId="{5918215B-0E82-4150-B391-26595C2309E8}" destId="{BC16880E-B46B-4B8C-823F-92F7C12D3EE0}" srcOrd="3" destOrd="0" parTransId="{A037915E-D8C3-404E-8313-C20BA8D542B8}" sibTransId="{9A7D2680-7980-4D3E-8453-E7379CE844E0}"/>
    <dgm:cxn modelId="{4F912434-AEB8-449F-AF36-1DA52087B11D}" srcId="{5918215B-0E82-4150-B391-26595C2309E8}" destId="{425538D1-A2C3-4117-AE13-F30ADE6EDDE8}" srcOrd="2" destOrd="0" parTransId="{DBB8E767-6F34-42AE-93B7-9C34C5312B2F}" sibTransId="{512E1212-CF4A-4C59-A974-5C1EE3E7A72F}"/>
    <dgm:cxn modelId="{C35F4F68-9EA2-4207-B34F-8A279137747A}" type="presOf" srcId="{F3CB0FEA-E2DC-421C-98C9-7929803B9905}" destId="{E2047CB1-DD6D-4B19-885A-B5B0563858E9}" srcOrd="0" destOrd="0" presId="urn:microsoft.com/office/officeart/2005/8/layout/hProcess9"/>
    <dgm:cxn modelId="{F214C39E-0035-4C24-837D-7C948FF09C78}" type="presOf" srcId="{BC16880E-B46B-4B8C-823F-92F7C12D3EE0}" destId="{4122E87A-33D0-4995-9665-334432E75A0A}" srcOrd="0" destOrd="0" presId="urn:microsoft.com/office/officeart/2005/8/layout/hProcess9"/>
    <dgm:cxn modelId="{762FAA6A-9D0E-486F-9F91-F163222E9B7F}" type="presOf" srcId="{5918215B-0E82-4150-B391-26595C2309E8}" destId="{9DC6475E-8064-4611-AA54-CB6A038D8ECD}" srcOrd="0" destOrd="0" presId="urn:microsoft.com/office/officeart/2005/8/layout/hProcess9"/>
    <dgm:cxn modelId="{9C80BB7E-91E4-44C0-AF5D-43F74301385F}" srcId="{5918215B-0E82-4150-B391-26595C2309E8}" destId="{F023DC48-73CD-4994-AAF4-0227B42A4510}" srcOrd="4" destOrd="0" parTransId="{892A0A2F-DDDD-4620-A92B-928588421096}" sibTransId="{C01D059F-6808-43F4-9011-801C4DEBA8E0}"/>
    <dgm:cxn modelId="{BD237D06-901A-4F9F-AEE1-BC64719F8D23}" srcId="{5918215B-0E82-4150-B391-26595C2309E8}" destId="{A271E965-0499-45CC-A3BC-150144FFC410}" srcOrd="1" destOrd="0" parTransId="{13470DEF-CA8F-4DD5-B01C-A7EE86B9BC06}" sibTransId="{8C5D5B30-D45D-4475-AB93-0A70EA74D858}"/>
    <dgm:cxn modelId="{AC28002D-9081-4260-9782-1D78FE1CF2E8}" type="presOf" srcId="{1CAEB4F7-8C60-47FD-8CA4-460DE2512196}" destId="{8C0051DE-452F-4BAF-8031-2882E69FEDB1}" srcOrd="0" destOrd="0" presId="urn:microsoft.com/office/officeart/2005/8/layout/hProcess9"/>
    <dgm:cxn modelId="{5B2AC5CB-E471-42FF-B51C-E54A59FABDDD}" type="presOf" srcId="{425538D1-A2C3-4117-AE13-F30ADE6EDDE8}" destId="{1FECDE6B-761A-4BE5-BB3C-DBC26B9B260D}" srcOrd="0" destOrd="0" presId="urn:microsoft.com/office/officeart/2005/8/layout/hProcess9"/>
    <dgm:cxn modelId="{092AA63F-EFD4-4E8F-9E7B-A3F2C3A559A8}" type="presOf" srcId="{4F74ABD7-D859-4EB5-83F9-4AF332B7615C}" destId="{66618FBC-7542-4B3F-BEDC-592F578376EB}" srcOrd="0" destOrd="0" presId="urn:microsoft.com/office/officeart/2005/8/layout/hProcess9"/>
    <dgm:cxn modelId="{FEAFE387-6421-4DCE-9F06-9F7067DC3571}" type="presParOf" srcId="{9DC6475E-8064-4611-AA54-CB6A038D8ECD}" destId="{B7F5CC8C-9A45-42CE-B5F6-9ACF16182CC6}" srcOrd="0" destOrd="0" presId="urn:microsoft.com/office/officeart/2005/8/layout/hProcess9"/>
    <dgm:cxn modelId="{788A95E0-C453-455E-889F-4D721F2B86A6}" type="presParOf" srcId="{9DC6475E-8064-4611-AA54-CB6A038D8ECD}" destId="{CA91563B-C4AD-49F8-839F-1030D1BB9851}" srcOrd="1" destOrd="0" presId="urn:microsoft.com/office/officeart/2005/8/layout/hProcess9"/>
    <dgm:cxn modelId="{9732F981-0D7F-4CFD-B9AE-026A4AD220D5}" type="presParOf" srcId="{CA91563B-C4AD-49F8-839F-1030D1BB9851}" destId="{66618FBC-7542-4B3F-BEDC-592F578376EB}" srcOrd="0" destOrd="0" presId="urn:microsoft.com/office/officeart/2005/8/layout/hProcess9"/>
    <dgm:cxn modelId="{A74A57B9-729F-4821-9401-B58A0BA65F7A}" type="presParOf" srcId="{CA91563B-C4AD-49F8-839F-1030D1BB9851}" destId="{DF98FEA5-502E-4A10-987C-C3DC3A47635D}" srcOrd="1" destOrd="0" presId="urn:microsoft.com/office/officeart/2005/8/layout/hProcess9"/>
    <dgm:cxn modelId="{B6B284FD-D888-4C4C-98CE-82CBD0E92E13}" type="presParOf" srcId="{CA91563B-C4AD-49F8-839F-1030D1BB9851}" destId="{FDD0108D-F38B-42EB-835C-8443DC4CE7B6}" srcOrd="2" destOrd="0" presId="urn:microsoft.com/office/officeart/2005/8/layout/hProcess9"/>
    <dgm:cxn modelId="{32381705-95EB-49C6-A6CF-B2094B1BCA79}" type="presParOf" srcId="{CA91563B-C4AD-49F8-839F-1030D1BB9851}" destId="{55682BDB-FDCC-4915-A15A-B38014FD1663}" srcOrd="3" destOrd="0" presId="urn:microsoft.com/office/officeart/2005/8/layout/hProcess9"/>
    <dgm:cxn modelId="{CCFED32D-35CA-421B-B29D-F650EB205D17}" type="presParOf" srcId="{CA91563B-C4AD-49F8-839F-1030D1BB9851}" destId="{1FECDE6B-761A-4BE5-BB3C-DBC26B9B260D}" srcOrd="4" destOrd="0" presId="urn:microsoft.com/office/officeart/2005/8/layout/hProcess9"/>
    <dgm:cxn modelId="{F13AEC2E-6E67-4D87-8EFC-9D70F18070BF}" type="presParOf" srcId="{CA91563B-C4AD-49F8-839F-1030D1BB9851}" destId="{B2519A11-97AF-4B46-92DB-E180C9B426B2}" srcOrd="5" destOrd="0" presId="urn:microsoft.com/office/officeart/2005/8/layout/hProcess9"/>
    <dgm:cxn modelId="{5DEB39DC-4836-4F74-8FD1-069B92EB0B9F}" type="presParOf" srcId="{CA91563B-C4AD-49F8-839F-1030D1BB9851}" destId="{4122E87A-33D0-4995-9665-334432E75A0A}" srcOrd="6" destOrd="0" presId="urn:microsoft.com/office/officeart/2005/8/layout/hProcess9"/>
    <dgm:cxn modelId="{4D51CCF7-9423-473C-B8FD-36E68EDD5590}" type="presParOf" srcId="{CA91563B-C4AD-49F8-839F-1030D1BB9851}" destId="{A98AFEAC-FC8E-461A-855C-3C6EC8794C9B}" srcOrd="7" destOrd="0" presId="urn:microsoft.com/office/officeart/2005/8/layout/hProcess9"/>
    <dgm:cxn modelId="{58BFCF74-8634-46CF-A792-898407636EE1}" type="presParOf" srcId="{CA91563B-C4AD-49F8-839F-1030D1BB9851}" destId="{8EC9EC69-3AA4-4A34-9820-8D47233863A1}" srcOrd="8" destOrd="0" presId="urn:microsoft.com/office/officeart/2005/8/layout/hProcess9"/>
    <dgm:cxn modelId="{4B6EB40F-1AC9-44CD-8E5A-36E4DC9421A3}" type="presParOf" srcId="{CA91563B-C4AD-49F8-839F-1030D1BB9851}" destId="{861E587F-F8BF-4176-98A4-D525DCF92EFB}" srcOrd="9" destOrd="0" presId="urn:microsoft.com/office/officeart/2005/8/layout/hProcess9"/>
    <dgm:cxn modelId="{10008FA4-1A4D-4D30-A800-0C1E2DD34443}" type="presParOf" srcId="{CA91563B-C4AD-49F8-839F-1030D1BB9851}" destId="{8C0051DE-452F-4BAF-8031-2882E69FEDB1}" srcOrd="10" destOrd="0" presId="urn:microsoft.com/office/officeart/2005/8/layout/hProcess9"/>
    <dgm:cxn modelId="{30CDB5ED-2F74-4496-92C6-2867B704FC56}" type="presParOf" srcId="{CA91563B-C4AD-49F8-839F-1030D1BB9851}" destId="{C1FBE9B1-98AD-4FD9-938B-DAD626E6E692}" srcOrd="11" destOrd="0" presId="urn:microsoft.com/office/officeart/2005/8/layout/hProcess9"/>
    <dgm:cxn modelId="{3662E441-BC2B-439A-8187-D8C71A0EAFF8}" type="presParOf" srcId="{CA91563B-C4AD-49F8-839F-1030D1BB9851}" destId="{C6AC68E4-B0D6-408B-BAC9-BC9590B7EB68}" srcOrd="12" destOrd="0" presId="urn:microsoft.com/office/officeart/2005/8/layout/hProcess9"/>
    <dgm:cxn modelId="{07F0653E-C3D2-409A-ADB5-2A887D6D926B}" type="presParOf" srcId="{CA91563B-C4AD-49F8-839F-1030D1BB9851}" destId="{3E9BFFD7-A07A-4191-A0B6-C8013D727057}" srcOrd="13" destOrd="0" presId="urn:microsoft.com/office/officeart/2005/8/layout/hProcess9"/>
    <dgm:cxn modelId="{4B0C10CB-D1AE-4552-858E-DB22DF7AB834}" type="presParOf" srcId="{CA91563B-C4AD-49F8-839F-1030D1BB9851}" destId="{DFD23191-0D90-493A-A2D1-54803126F0C9}" srcOrd="14" destOrd="0" presId="urn:microsoft.com/office/officeart/2005/8/layout/hProcess9"/>
    <dgm:cxn modelId="{447765D4-F191-4BC5-A9AF-BF3A220145D2}" type="presParOf" srcId="{CA91563B-C4AD-49F8-839F-1030D1BB9851}" destId="{95F65D0F-1959-4EA6-8592-97229A9B0D0B}" srcOrd="15" destOrd="0" presId="urn:microsoft.com/office/officeart/2005/8/layout/hProcess9"/>
    <dgm:cxn modelId="{69ABFAB2-3886-46C6-A511-352CA703BCD8}" type="presParOf" srcId="{CA91563B-C4AD-49F8-839F-1030D1BB9851}" destId="{E2047CB1-DD6D-4B19-885A-B5B0563858E9}" srcOrd="1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7F5CC8C-9A45-42CE-B5F6-9ACF16182CC6}">
      <dsp:nvSpPr>
        <dsp:cNvPr id="0" name=""/>
        <dsp:cNvSpPr/>
      </dsp:nvSpPr>
      <dsp:spPr>
        <a:xfrm>
          <a:off x="568756" y="0"/>
          <a:ext cx="6445905" cy="178595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618FBC-7542-4B3F-BEDC-592F578376EB}">
      <dsp:nvSpPr>
        <dsp:cNvPr id="0" name=""/>
        <dsp:cNvSpPr/>
      </dsp:nvSpPr>
      <dsp:spPr>
        <a:xfrm>
          <a:off x="1710" y="535785"/>
          <a:ext cx="787096" cy="7143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200" b="1" kern="1200" dirty="0" smtClean="0">
              <a:solidFill>
                <a:schemeClr val="tx1"/>
              </a:solidFill>
            </a:rPr>
            <a:t>1964 IBM CP-40</a:t>
          </a:r>
          <a:endParaRPr lang="zh-TW" altLang="en-US" sz="1200" b="1" kern="1200" dirty="0">
            <a:solidFill>
              <a:schemeClr val="tx1"/>
            </a:solidFill>
          </a:endParaRPr>
        </a:p>
      </dsp:txBody>
      <dsp:txXfrm>
        <a:off x="1710" y="535785"/>
        <a:ext cx="787096" cy="714380"/>
      </dsp:txXfrm>
    </dsp:sp>
    <dsp:sp modelId="{FDD0108D-F38B-42EB-835C-8443DC4CE7B6}">
      <dsp:nvSpPr>
        <dsp:cNvPr id="0" name=""/>
        <dsp:cNvSpPr/>
      </dsp:nvSpPr>
      <dsp:spPr>
        <a:xfrm>
          <a:off x="835278" y="535785"/>
          <a:ext cx="787096" cy="7143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altLang="zh-CN" sz="1200" b="1" i="1" kern="1200" dirty="0" smtClean="0">
              <a:solidFill>
                <a:schemeClr val="tx1"/>
              </a:solidFill>
              <a:latin typeface="+mn-lt"/>
              <a:ea typeface="宋体" charset="-122"/>
            </a:rPr>
            <a:t>1972 IBM VM/370  </a:t>
          </a:r>
          <a:endParaRPr lang="zh-TW" altLang="en-US" sz="1200" kern="1200" dirty="0">
            <a:solidFill>
              <a:schemeClr val="tx1"/>
            </a:solidFill>
          </a:endParaRPr>
        </a:p>
      </dsp:txBody>
      <dsp:txXfrm>
        <a:off x="835278" y="535785"/>
        <a:ext cx="787096" cy="714380"/>
      </dsp:txXfrm>
    </dsp:sp>
    <dsp:sp modelId="{1FECDE6B-761A-4BE5-BB3C-DBC26B9B260D}">
      <dsp:nvSpPr>
        <dsp:cNvPr id="0" name=""/>
        <dsp:cNvSpPr/>
      </dsp:nvSpPr>
      <dsp:spPr>
        <a:xfrm>
          <a:off x="1668845" y="535785"/>
          <a:ext cx="787096" cy="7143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200" b="1" kern="1200" dirty="0" smtClean="0">
              <a:solidFill>
                <a:schemeClr val="tx1"/>
              </a:solidFill>
            </a:rPr>
            <a:t>1997 Virtual PC</a:t>
          </a:r>
          <a:endParaRPr lang="zh-TW" altLang="en-US" sz="1200" b="1" kern="1200" dirty="0">
            <a:solidFill>
              <a:schemeClr val="tx1"/>
            </a:solidFill>
          </a:endParaRPr>
        </a:p>
      </dsp:txBody>
      <dsp:txXfrm>
        <a:off x="1668845" y="535785"/>
        <a:ext cx="787096" cy="714380"/>
      </dsp:txXfrm>
    </dsp:sp>
    <dsp:sp modelId="{4122E87A-33D0-4995-9665-334432E75A0A}">
      <dsp:nvSpPr>
        <dsp:cNvPr id="0" name=""/>
        <dsp:cNvSpPr/>
      </dsp:nvSpPr>
      <dsp:spPr>
        <a:xfrm>
          <a:off x="2502412" y="535785"/>
          <a:ext cx="787096" cy="7143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altLang="zh-CN" sz="1200" b="1" kern="1200" dirty="0" smtClean="0">
              <a:solidFill>
                <a:schemeClr val="tx1"/>
              </a:solidFill>
              <a:latin typeface="+mn-lt"/>
              <a:ea typeface="宋体" charset="-122"/>
            </a:rPr>
            <a:t>1999 VMware </a:t>
          </a:r>
          <a:endParaRPr lang="zh-TW" altLang="en-US" sz="1200" kern="1200" dirty="0">
            <a:solidFill>
              <a:schemeClr val="tx1"/>
            </a:solidFill>
          </a:endParaRPr>
        </a:p>
      </dsp:txBody>
      <dsp:txXfrm>
        <a:off x="2502412" y="535785"/>
        <a:ext cx="787096" cy="714380"/>
      </dsp:txXfrm>
    </dsp:sp>
    <dsp:sp modelId="{8EC9EC69-3AA4-4A34-9820-8D47233863A1}">
      <dsp:nvSpPr>
        <dsp:cNvPr id="0" name=""/>
        <dsp:cNvSpPr/>
      </dsp:nvSpPr>
      <dsp:spPr>
        <a:xfrm>
          <a:off x="3335980" y="535785"/>
          <a:ext cx="787096" cy="7143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200" b="1" kern="1200" dirty="0" smtClean="0">
              <a:solidFill>
                <a:schemeClr val="tx1"/>
              </a:solidFill>
            </a:rPr>
            <a:t>2</a:t>
          </a:r>
          <a:r>
            <a:rPr lang="en-US" altLang="zh-TW" sz="1200" b="1" i="1" kern="1200" dirty="0" smtClean="0">
              <a:solidFill>
                <a:schemeClr val="tx1"/>
              </a:solidFill>
            </a:rPr>
            <a:t>003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200" b="1" i="1" kern="1200" dirty="0" err="1" smtClean="0">
              <a:solidFill>
                <a:schemeClr val="tx1"/>
              </a:solidFill>
            </a:rPr>
            <a:t>Xen</a:t>
          </a:r>
          <a:endParaRPr lang="zh-TW" altLang="en-US" sz="1200" b="1" i="1" kern="1200" dirty="0">
            <a:solidFill>
              <a:schemeClr val="tx1"/>
            </a:solidFill>
          </a:endParaRPr>
        </a:p>
      </dsp:txBody>
      <dsp:txXfrm>
        <a:off x="3335980" y="535785"/>
        <a:ext cx="787096" cy="714380"/>
      </dsp:txXfrm>
    </dsp:sp>
    <dsp:sp modelId="{8C0051DE-452F-4BAF-8031-2882E69FEDB1}">
      <dsp:nvSpPr>
        <dsp:cNvPr id="0" name=""/>
        <dsp:cNvSpPr/>
      </dsp:nvSpPr>
      <dsp:spPr>
        <a:xfrm>
          <a:off x="4169547" y="535785"/>
          <a:ext cx="787096" cy="7143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200" b="1" i="1" kern="1200" dirty="0" smtClean="0">
              <a:solidFill>
                <a:schemeClr val="tx1"/>
              </a:solidFill>
            </a:rPr>
            <a:t>2005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200" b="1" i="1" kern="1200" dirty="0" smtClean="0">
              <a:solidFill>
                <a:schemeClr val="tx1"/>
              </a:solidFill>
            </a:rPr>
            <a:t>Intel VT</a:t>
          </a:r>
          <a:endParaRPr lang="zh-TW" altLang="en-US" sz="1200" b="1" i="1" kern="1200" dirty="0">
            <a:solidFill>
              <a:schemeClr val="tx1"/>
            </a:solidFill>
          </a:endParaRPr>
        </a:p>
      </dsp:txBody>
      <dsp:txXfrm>
        <a:off x="4169547" y="535785"/>
        <a:ext cx="787096" cy="714380"/>
      </dsp:txXfrm>
    </dsp:sp>
    <dsp:sp modelId="{C6AC68E4-B0D6-408B-BAC9-BC9590B7EB68}">
      <dsp:nvSpPr>
        <dsp:cNvPr id="0" name=""/>
        <dsp:cNvSpPr/>
      </dsp:nvSpPr>
      <dsp:spPr>
        <a:xfrm>
          <a:off x="5003114" y="535785"/>
          <a:ext cx="787096" cy="7143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200" b="1" i="1" kern="1200" dirty="0" smtClean="0">
              <a:solidFill>
                <a:schemeClr val="tx1"/>
              </a:solidFill>
            </a:rPr>
            <a:t>2006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200" b="1" i="1" kern="1200" dirty="0" smtClean="0">
              <a:solidFill>
                <a:schemeClr val="tx1"/>
              </a:solidFill>
            </a:rPr>
            <a:t>AMD VT</a:t>
          </a:r>
          <a:endParaRPr lang="zh-TW" altLang="en-US" sz="1200" b="1" i="1" kern="1200" dirty="0">
            <a:solidFill>
              <a:schemeClr val="tx1"/>
            </a:solidFill>
          </a:endParaRPr>
        </a:p>
      </dsp:txBody>
      <dsp:txXfrm>
        <a:off x="5003114" y="535785"/>
        <a:ext cx="787096" cy="714380"/>
      </dsp:txXfrm>
    </dsp:sp>
    <dsp:sp modelId="{DFD23191-0D90-493A-A2D1-54803126F0C9}">
      <dsp:nvSpPr>
        <dsp:cNvPr id="0" name=""/>
        <dsp:cNvSpPr/>
      </dsp:nvSpPr>
      <dsp:spPr>
        <a:xfrm>
          <a:off x="5836682" y="535785"/>
          <a:ext cx="787096" cy="7143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200" b="1" i="1" kern="1200" dirty="0" smtClean="0">
              <a:solidFill>
                <a:schemeClr val="tx1"/>
              </a:solidFill>
            </a:rPr>
            <a:t>2007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200" b="1" i="1" kern="1200" dirty="0" smtClean="0">
              <a:solidFill>
                <a:schemeClr val="tx1"/>
              </a:solidFill>
            </a:rPr>
            <a:t>KVM-X86</a:t>
          </a:r>
          <a:endParaRPr lang="zh-TW" altLang="en-US" sz="1200" b="1" i="1" kern="1200" dirty="0">
            <a:solidFill>
              <a:schemeClr val="tx1"/>
            </a:solidFill>
          </a:endParaRPr>
        </a:p>
      </dsp:txBody>
      <dsp:txXfrm>
        <a:off x="5836682" y="535785"/>
        <a:ext cx="787096" cy="714380"/>
      </dsp:txXfrm>
    </dsp:sp>
    <dsp:sp modelId="{E2047CB1-DD6D-4B19-885A-B5B0563858E9}">
      <dsp:nvSpPr>
        <dsp:cNvPr id="0" name=""/>
        <dsp:cNvSpPr/>
      </dsp:nvSpPr>
      <dsp:spPr>
        <a:xfrm>
          <a:off x="6670249" y="535785"/>
          <a:ext cx="911457" cy="714380"/>
        </a:xfrm>
        <a:prstGeom prst="roundRect">
          <a:avLst/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200" b="1" i="1" kern="1200" dirty="0" smtClean="0">
              <a:solidFill>
                <a:schemeClr val="tx1"/>
              </a:solidFill>
            </a:rPr>
            <a:t>2012</a:t>
          </a:r>
          <a:br>
            <a:rPr lang="en-US" altLang="zh-TW" sz="1200" b="1" i="1" kern="1200" dirty="0" smtClean="0">
              <a:solidFill>
                <a:schemeClr val="tx1"/>
              </a:solidFill>
            </a:rPr>
          </a:br>
          <a:r>
            <a:rPr lang="en-US" altLang="zh-TW" sz="1200" b="1" i="1" kern="1200" dirty="0" err="1" smtClean="0">
              <a:solidFill>
                <a:schemeClr val="tx1"/>
              </a:solidFill>
            </a:rPr>
            <a:t>Xen</a:t>
          </a:r>
          <a:r>
            <a:rPr lang="en-US" altLang="zh-TW" sz="1200" b="1" i="1" kern="1200" dirty="0" smtClean="0">
              <a:solidFill>
                <a:schemeClr val="tx1"/>
              </a:solidFill>
            </a:rPr>
            <a:t>-ARM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200" b="1" i="1" kern="1200" dirty="0" smtClean="0">
              <a:solidFill>
                <a:schemeClr val="tx1"/>
              </a:solidFill>
            </a:rPr>
            <a:t>KVM-ARM</a:t>
          </a:r>
          <a:endParaRPr lang="zh-TW" altLang="en-US" sz="1200" b="1" i="1" kern="1200" dirty="0">
            <a:solidFill>
              <a:schemeClr val="tx1"/>
            </a:solidFill>
          </a:endParaRPr>
        </a:p>
      </dsp:txBody>
      <dsp:txXfrm>
        <a:off x="6670249" y="535785"/>
        <a:ext cx="911457" cy="714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613541-18C9-4929-A382-28B22D56B1A8}" type="datetimeFigureOut">
              <a:rPr lang="zh-TW" altLang="en-US" smtClean="0"/>
              <a:pPr/>
              <a:t>2012/2/29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BBAFB9-4A50-426D-AC7E-575357C19AC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894933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B7FD68-8FC1-4A65-949D-996CD3B60D65}" type="slidenum">
              <a:rPr lang="zh-TW" altLang="en-US" smtClean="0"/>
              <a:pPr/>
              <a:t>7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14654F-0D7B-4F4A-B7C8-73B4AE4FE9A6}" type="slidenum">
              <a:rPr lang="zh-TW" altLang="en-US" smtClean="0"/>
              <a:pPr/>
              <a:t>17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14654F-0D7B-4F4A-B7C8-73B4AE4FE9A6}" type="slidenum">
              <a:rPr lang="zh-TW" altLang="en-US" smtClean="0"/>
              <a:pPr/>
              <a:t>23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14654F-0D7B-4F4A-B7C8-73B4AE4FE9A6}" type="slidenum">
              <a:rPr lang="zh-TW" altLang="en-US" smtClean="0"/>
              <a:pPr/>
              <a:t>24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14654F-0D7B-4F4A-B7C8-73B4AE4FE9A6}" type="slidenum">
              <a:rPr lang="zh-TW" altLang="en-US" smtClean="0"/>
              <a:pPr/>
              <a:t>25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473D1B-32F3-4E90-9B78-E908B4F19033}" type="slidenum">
              <a:rPr lang="zh-TW" altLang="en-US" smtClean="0"/>
              <a:pPr/>
              <a:t>33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473D1B-32F3-4E90-9B78-E908B4F19033}" type="slidenum">
              <a:rPr lang="zh-TW" altLang="en-US" smtClean="0"/>
              <a:pPr/>
              <a:t>34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14654F-0D7B-4F4A-B7C8-73B4AE4FE9A6}" type="slidenum">
              <a:rPr lang="zh-TW" altLang="en-US" smtClean="0"/>
              <a:pPr/>
              <a:t>36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contributed by Citrix</a:t>
            </a:r>
          </a:p>
          <a:p>
            <a:r>
              <a:rPr lang="en-US" altLang="zh-TW" dirty="0" smtClean="0"/>
              <a:t>https://lkml.org/lkml/2011/11/29/265</a:t>
            </a:r>
          </a:p>
          <a:p>
            <a:r>
              <a:rPr lang="en-US" altLang="zh-TW" dirty="0" smtClean="0"/>
              <a:t>ARM Cortex-A15</a:t>
            </a:r>
            <a:endParaRPr lang="zh-TW" altLang="en-US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BBAFB9-4A50-426D-AC7E-575357C19AC1}" type="slidenum">
              <a:rPr lang="zh-TW" altLang="en-US" smtClean="0"/>
              <a:pPr/>
              <a:t>57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1453379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71000"/>
              <a:buFont typeface="Gill Sans" charset="0"/>
              <a:buNone/>
              <a:tabLst>
                <a:tab pos="914400" algn="l"/>
              </a:tabLst>
            </a:pPr>
            <a:r>
              <a:rPr kumimoji="0" lang="en-US" altLang="zh-TW" sz="1200" u="none" strike="noStrike" cap="none" normalizeH="0" baseline="0" dirty="0" smtClean="0">
                <a:ln>
                  <a:noFill/>
                </a:ln>
                <a:effectLst/>
                <a:sym typeface="Gill Sans" charset="0"/>
              </a:rPr>
              <a:t>HP Energy-core ECX-1000</a:t>
            </a:r>
            <a:endParaRPr kumimoji="0" lang="en-US" altLang="zh-TW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ill Sans" charset="0"/>
              <a:ea typeface="Heiti TC Light" charset="0"/>
              <a:cs typeface="Heiti TC Light" charset="0"/>
              <a:sym typeface="Gill Sans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ill Sans" charset="0"/>
              <a:ea typeface="Heiti TC Light" charset="0"/>
              <a:cs typeface="Heiti TC Light" charset="0"/>
              <a:sym typeface="Gill Sans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200" u="none" strike="noStrike" cap="none" normalizeH="0" baseline="0" dirty="0" smtClean="0">
                <a:ln>
                  <a:noFill/>
                </a:ln>
                <a:effectLst/>
                <a:sym typeface="Gill Sans" charset="0"/>
              </a:rPr>
              <a:t>HP </a:t>
            </a:r>
            <a:r>
              <a:rPr kumimoji="0" lang="en-US" altLang="zh-TW" sz="1200" u="none" strike="noStrike" cap="none" normalizeH="0" baseline="0" dirty="0" err="1" smtClean="0">
                <a:ln>
                  <a:noFill/>
                </a:ln>
                <a:effectLst/>
                <a:sym typeface="Gill Sans" charset="0"/>
              </a:rPr>
              <a:t>ProLiant</a:t>
            </a:r>
            <a:r>
              <a:rPr kumimoji="0" lang="en-US" altLang="zh-TW" sz="1200" u="none" strike="noStrike" cap="none" normalizeH="0" baseline="0" dirty="0" smtClean="0">
                <a:ln>
                  <a:noFill/>
                </a:ln>
                <a:effectLst/>
                <a:sym typeface="Gill Sans" charset="0"/>
              </a:rPr>
              <a:t> BL460c G6</a:t>
            </a:r>
            <a:endParaRPr kumimoji="0" lang="en-US" altLang="zh-TW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ill Sans" charset="0"/>
              <a:ea typeface="Heiti TC Light" charset="0"/>
              <a:cs typeface="Heiti TC Light" charset="0"/>
              <a:sym typeface="Gill Sans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ill Sans" charset="0"/>
              <a:ea typeface="Heiti TC Light" charset="0"/>
              <a:cs typeface="Heiti TC Light" charset="0"/>
              <a:sym typeface="Gill Sans" charset="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BBAFB9-4A50-426D-AC7E-575357C19AC1}" type="slidenum">
              <a:rPr lang="zh-TW" altLang="en-US" smtClean="0"/>
              <a:pPr/>
              <a:t>75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0301815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721E7B64-6EFC-4224-8F76-99B4A3EF6513}" type="datetime1">
              <a:rPr lang="zh-TW" altLang="en-US" smtClean="0"/>
              <a:pPr/>
              <a:t>2012/2/29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5EFBBDCD-BE1C-445D-9ACB-E463BDA7C68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11D57-E29A-4F89-84B0-1F393F4CB886}" type="datetime1">
              <a:rPr lang="zh-TW" altLang="en-US" smtClean="0"/>
              <a:pPr/>
              <a:t>2012/2/29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BDCD-BE1C-445D-9ACB-E463BDA7C68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A8B1E-4D7F-4BF7-84E1-604E9A4C6712}" type="datetime1">
              <a:rPr lang="zh-TW" altLang="en-US" smtClean="0"/>
              <a:pPr/>
              <a:t>2012/2/29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BDCD-BE1C-445D-9ACB-E463BDA7C68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2499C-1245-4A9A-8D5E-12FCF4A7CDA4}" type="datetime1">
              <a:rPr lang="zh-TW" altLang="en-US" smtClean="0"/>
              <a:pPr/>
              <a:t>2012/2/29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BDCD-BE1C-445D-9ACB-E463BDA7C683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345FA-87F1-4B8E-A23C-1BA6DB261A8B}" type="datetime1">
              <a:rPr lang="zh-TW" altLang="en-US" smtClean="0"/>
              <a:pPr/>
              <a:t>2012/2/29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BDCD-BE1C-445D-9ACB-E463BDA7C683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BD589-76E8-45DD-AF83-6A00A2D7B203}" type="datetime1">
              <a:rPr lang="zh-TW" altLang="en-US" smtClean="0"/>
              <a:pPr/>
              <a:t>2012/2/29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BDCD-BE1C-445D-9ACB-E463BDA7C68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F5127-E825-41CE-A4DE-D1061F27629E}" type="datetime1">
              <a:rPr lang="zh-TW" altLang="en-US" smtClean="0"/>
              <a:pPr/>
              <a:t>2012/2/29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BDCD-BE1C-445D-9ACB-E463BDA7C68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2206E04B-3CAB-4D6D-8C65-271F559397D9}" type="datetime1">
              <a:rPr lang="zh-TW" altLang="en-US" smtClean="0"/>
              <a:pPr/>
              <a:t>2012/2/29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5EFBBDCD-BE1C-445D-9ACB-E463BDA7C68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F66CA5E7-E703-4A90-9F49-A04B783A4D3B}" type="datetime1">
              <a:rPr lang="zh-TW" altLang="en-US" smtClean="0"/>
              <a:pPr/>
              <a:t>2012/2/29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5EFBBDCD-BE1C-445D-9ACB-E463BDA7C68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96F5F-0397-45DE-BD81-9A3C029ED5DB}" type="datetime1">
              <a:rPr lang="zh-TW" altLang="en-US" smtClean="0"/>
              <a:pPr/>
              <a:t>2012/2/29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BDCD-BE1C-445D-9ACB-E463BDA7C68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12D6B-AEFD-42EA-8A03-0EECAED39408}" type="datetime1">
              <a:rPr lang="zh-TW" altLang="en-US" smtClean="0"/>
              <a:pPr/>
              <a:t>2012/2/29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BBDCD-BE1C-445D-9ACB-E463BDA7C68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813202E3-EF4B-48BE-85C9-34748AAD2890}" type="datetime1">
              <a:rPr lang="zh-TW" altLang="en-US" smtClean="0"/>
              <a:pPr/>
              <a:t>2012/2/29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5EFBBDCD-BE1C-445D-9ACB-E463BDA7C68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hyperlink" Target="http://b-labs.com/" TargetMode="Externa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hyperlink" Target="http://tinyurl.com/3oba5ax" TargetMode="External"/><Relationship Id="rId2" Type="http://schemas.openxmlformats.org/officeDocument/2006/relationships/hyperlink" Target="http://tinyurl.com/6cxb4cs" TargetMode="Externa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727201" y="1556792"/>
            <a:ext cx="5723468" cy="2066233"/>
          </a:xfrm>
        </p:spPr>
        <p:txBody>
          <a:bodyPr>
            <a:normAutofit fontScale="90000"/>
          </a:bodyPr>
          <a:lstStyle/>
          <a:p>
            <a:r>
              <a:rPr lang="en-US" altLang="zh-TW" b="1" dirty="0" err="1" smtClean="0"/>
              <a:t>ARMvisor</a:t>
            </a:r>
            <a:r>
              <a:rPr lang="en-US" altLang="zh-TW" b="1" dirty="0" smtClean="0"/>
              <a:t> -  </a:t>
            </a:r>
            <a:r>
              <a:rPr lang="en-US" altLang="zh-TW" b="1" dirty="0" smtClean="0"/>
              <a:t>A</a:t>
            </a:r>
            <a:r>
              <a:rPr lang="zh-TW" altLang="en-US" b="1" dirty="0" smtClean="0"/>
              <a:t> </a:t>
            </a:r>
            <a:r>
              <a:rPr lang="en-US" altLang="zh-TW" b="1" dirty="0" smtClean="0"/>
              <a:t>KVM Based Hypervisor for </a:t>
            </a:r>
            <a:r>
              <a:rPr lang="en-US" altLang="zh-TW" b="1" dirty="0" smtClean="0"/>
              <a:t>ARM</a:t>
            </a:r>
            <a:endParaRPr lang="zh-TW" altLang="en-US" b="1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鍾葉青教授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國立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清華大學資訊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工程學系</a:t>
            </a:r>
            <a:endParaRPr lang="en-US" altLang="zh-TW" dirty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系統軟體實驗室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A6F16C7F-608C-4C88-896F-D4F2165F97A5}" type="datetime1">
              <a:rPr lang="zh-TW" altLang="en-US" smtClean="0"/>
              <a:pPr/>
              <a:t>2012/2/29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240394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Outline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35048" y="2119257"/>
            <a:ext cx="6493336" cy="3603812"/>
          </a:xfrm>
        </p:spPr>
        <p:txBody>
          <a:bodyPr/>
          <a:lstStyle/>
          <a:p>
            <a:r>
              <a:rPr lang="en-US" altLang="zh-TW" dirty="0"/>
              <a:t>The </a:t>
            </a:r>
            <a:r>
              <a:rPr lang="en-US" altLang="zh-TW" dirty="0" smtClean="0"/>
              <a:t>Trend </a:t>
            </a:r>
            <a:r>
              <a:rPr lang="en-US" altLang="zh-TW" dirty="0"/>
              <a:t>of Mobile </a:t>
            </a:r>
            <a:r>
              <a:rPr lang="en-US" altLang="zh-TW" dirty="0" smtClean="0"/>
              <a:t>Virtualization</a:t>
            </a:r>
          </a:p>
          <a:p>
            <a:r>
              <a:rPr lang="en-US" altLang="zh-TW" dirty="0" smtClean="0"/>
              <a:t>Design and Implementation of </a:t>
            </a:r>
            <a:r>
              <a:rPr lang="en-US" altLang="zh-TW" dirty="0" err="1" smtClean="0"/>
              <a:t>ARMvisor</a:t>
            </a:r>
            <a:endParaRPr lang="en-US" altLang="zh-TW" dirty="0" smtClean="0"/>
          </a:p>
          <a:p>
            <a:r>
              <a:rPr lang="en-US" altLang="zh-TW" dirty="0" smtClean="0"/>
              <a:t>Mobile Virtualization Examples</a:t>
            </a:r>
          </a:p>
          <a:p>
            <a:r>
              <a:rPr lang="en-US" altLang="zh-TW" dirty="0" smtClean="0"/>
              <a:t>ARM-based Server for Cloud Computing</a:t>
            </a:r>
          </a:p>
          <a:p>
            <a:r>
              <a:rPr lang="en-US" altLang="zh-TW" dirty="0" smtClean="0"/>
              <a:t>Conclusions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528334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03648" y="2708920"/>
            <a:ext cx="6254044" cy="1362075"/>
          </a:xfrm>
        </p:spPr>
        <p:txBody>
          <a:bodyPr/>
          <a:lstStyle/>
          <a:p>
            <a:r>
              <a:rPr lang="en-US" altLang="zh-TW" dirty="0" smtClean="0"/>
              <a:t>The Trend of Mobile Virtualization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36199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標題 1"/>
          <p:cNvSpPr>
            <a:spLocks noGrp="1"/>
          </p:cNvSpPr>
          <p:nvPr>
            <p:ph type="title"/>
          </p:nvPr>
        </p:nvSpPr>
        <p:spPr>
          <a:xfrm>
            <a:off x="902371" y="764704"/>
            <a:ext cx="7498080" cy="706090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/>
              <a:t>The Timeline of Virtualization</a:t>
            </a:r>
            <a:endParaRPr lang="zh-TW" altLang="en-US" dirty="0" smtClean="0"/>
          </a:p>
        </p:txBody>
      </p:sp>
      <p:sp>
        <p:nvSpPr>
          <p:cNvPr id="4099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7384903" y="5773020"/>
            <a:ext cx="554023" cy="365125"/>
          </a:xfrm>
          <a:noFill/>
        </p:spPr>
        <p:txBody>
          <a:bodyPr/>
          <a:lstStyle/>
          <a:p>
            <a:fld id="{2924D435-F5CA-40C3-BC2E-70E22381CA9F}" type="slidenum">
              <a:rPr lang="en-US" altLang="zh-TW" smtClean="0">
                <a:ea typeface="新細明體" charset="-120"/>
              </a:rPr>
              <a:pPr/>
              <a:t>4</a:t>
            </a:fld>
            <a:endParaRPr lang="en-US" altLang="zh-TW" smtClean="0">
              <a:ea typeface="新細明體" charset="-120"/>
            </a:endParaRPr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xmlns="" val="935424224"/>
              </p:ext>
            </p:extLst>
          </p:nvPr>
        </p:nvGraphicFramePr>
        <p:xfrm>
          <a:off x="738243" y="2441020"/>
          <a:ext cx="7583418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101" name="文字方塊 6"/>
          <p:cNvSpPr txBox="1">
            <a:spLocks noChangeArrowheads="1"/>
          </p:cNvSpPr>
          <p:nvPr/>
        </p:nvSpPr>
        <p:spPr bwMode="auto">
          <a:xfrm>
            <a:off x="904254" y="4821619"/>
            <a:ext cx="112761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TW" sz="1400" i="1" dirty="0"/>
              <a:t>Time  Sharing</a:t>
            </a:r>
            <a:endParaRPr lang="zh-TW" altLang="en-US" sz="1400" i="1" dirty="0"/>
          </a:p>
        </p:txBody>
      </p:sp>
      <p:sp>
        <p:nvSpPr>
          <p:cNvPr id="4102" name="文字方塊 7"/>
          <p:cNvSpPr txBox="1">
            <a:spLocks noChangeArrowheads="1"/>
          </p:cNvSpPr>
          <p:nvPr/>
        </p:nvSpPr>
        <p:spPr bwMode="auto">
          <a:xfrm>
            <a:off x="837175" y="5083557"/>
            <a:ext cx="1244187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TW" sz="1400" i="1" dirty="0"/>
              <a:t>Virtual Memory</a:t>
            </a:r>
            <a:endParaRPr lang="zh-TW" altLang="en-US" sz="1400" i="1" dirty="0"/>
          </a:p>
        </p:txBody>
      </p:sp>
      <p:sp>
        <p:nvSpPr>
          <p:cNvPr id="10" name="文字方塊 9"/>
          <p:cNvSpPr txBox="1"/>
          <p:nvPr/>
        </p:nvSpPr>
        <p:spPr>
          <a:xfrm>
            <a:off x="869089" y="4154869"/>
            <a:ext cx="1254639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TW" sz="1400" b="1" i="1" dirty="0">
                <a:ea typeface="新細明體" pitchFamily="18" charset="-120"/>
              </a:rPr>
              <a:t>Mainframe </a:t>
            </a:r>
          </a:p>
          <a:p>
            <a:pPr algn="ctr">
              <a:defRPr/>
            </a:pPr>
            <a:r>
              <a:rPr lang="en-US" altLang="zh-TW" sz="1400" b="1" i="1" dirty="0">
                <a:ea typeface="新細明體" pitchFamily="18" charset="-120"/>
              </a:rPr>
              <a:t>Virtualization</a:t>
            </a:r>
            <a:endParaRPr lang="zh-TW" altLang="en-US" sz="1400" b="1" i="1" dirty="0">
              <a:ea typeface="新細明體" pitchFamily="18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2525273" y="4151694"/>
            <a:ext cx="1254639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TW" sz="1400" b="1" i="1" dirty="0">
                <a:ea typeface="新細明體" pitchFamily="18" charset="-120"/>
              </a:rPr>
              <a:t>Desktop</a:t>
            </a:r>
          </a:p>
          <a:p>
            <a:pPr algn="ctr">
              <a:defRPr/>
            </a:pPr>
            <a:r>
              <a:rPr lang="en-US" altLang="zh-TW" sz="1400" b="1" i="1" dirty="0">
                <a:ea typeface="新細明體" pitchFamily="18" charset="-120"/>
              </a:rPr>
              <a:t>Virtualization</a:t>
            </a:r>
            <a:endParaRPr lang="zh-TW" altLang="en-US" sz="1400" b="1" i="1" dirty="0">
              <a:ea typeface="新細明體" pitchFamily="18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4276306" y="4151694"/>
            <a:ext cx="1254639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TW" sz="1400" b="1" i="1" dirty="0">
                <a:ea typeface="新細明體" pitchFamily="18" charset="-120"/>
              </a:rPr>
              <a:t>Server</a:t>
            </a:r>
          </a:p>
          <a:p>
            <a:pPr algn="ctr">
              <a:defRPr/>
            </a:pPr>
            <a:r>
              <a:rPr lang="en-US" altLang="zh-TW" sz="1400" b="1" i="1" dirty="0">
                <a:ea typeface="新細明體" pitchFamily="18" charset="-120"/>
              </a:rPr>
              <a:t>Virtualization</a:t>
            </a:r>
            <a:endParaRPr lang="zh-TW" altLang="en-US" sz="1400" b="1" i="1" dirty="0">
              <a:ea typeface="新細明體" pitchFamily="18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6007576" y="4154869"/>
            <a:ext cx="1059906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TW" sz="1400" b="1" i="1" dirty="0">
                <a:ea typeface="新細明體" pitchFamily="18" charset="-120"/>
              </a:rPr>
              <a:t>Cloud </a:t>
            </a:r>
          </a:p>
          <a:p>
            <a:pPr algn="ctr">
              <a:defRPr/>
            </a:pPr>
            <a:r>
              <a:rPr lang="en-US" altLang="zh-TW" sz="1400" b="1" i="1" dirty="0">
                <a:ea typeface="新細明體" pitchFamily="18" charset="-120"/>
              </a:rPr>
              <a:t>Computing</a:t>
            </a:r>
            <a:endParaRPr lang="zh-TW" altLang="en-US" sz="1400" b="1" i="1" dirty="0">
              <a:ea typeface="新細明體" pitchFamily="18" charset="-120"/>
            </a:endParaRPr>
          </a:p>
        </p:txBody>
      </p:sp>
      <p:sp>
        <p:nvSpPr>
          <p:cNvPr id="15" name="向右箭號 14"/>
          <p:cNvSpPr/>
          <p:nvPr/>
        </p:nvSpPr>
        <p:spPr>
          <a:xfrm>
            <a:off x="2123728" y="4226307"/>
            <a:ext cx="329711" cy="357187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6" name="向右箭號 15"/>
          <p:cNvSpPr/>
          <p:nvPr/>
        </p:nvSpPr>
        <p:spPr>
          <a:xfrm>
            <a:off x="3837558" y="4226307"/>
            <a:ext cx="329712" cy="357187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7" name="向右箭號 16"/>
          <p:cNvSpPr/>
          <p:nvPr/>
        </p:nvSpPr>
        <p:spPr>
          <a:xfrm>
            <a:off x="5618001" y="4226307"/>
            <a:ext cx="329711" cy="357187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8" name="向右箭號 17"/>
          <p:cNvSpPr/>
          <p:nvPr/>
        </p:nvSpPr>
        <p:spPr>
          <a:xfrm rot="2663256">
            <a:off x="7200760" y="4404901"/>
            <a:ext cx="329712" cy="357187"/>
          </a:xfrm>
          <a:prstGeom prst="rightArrow">
            <a:avLst/>
          </a:prstGeom>
          <a:solidFill>
            <a:srgbClr val="FFC00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grpSp>
        <p:nvGrpSpPr>
          <p:cNvPr id="2" name="群組 28"/>
          <p:cNvGrpSpPr>
            <a:grpSpLocks/>
          </p:cNvGrpSpPr>
          <p:nvPr/>
        </p:nvGrpSpPr>
        <p:grpSpPr bwMode="auto">
          <a:xfrm>
            <a:off x="1015735" y="2166289"/>
            <a:ext cx="2836033" cy="964204"/>
            <a:chOff x="1181689" y="2202501"/>
            <a:chExt cx="3071646" cy="964879"/>
          </a:xfrm>
        </p:grpSpPr>
        <p:sp>
          <p:nvSpPr>
            <p:cNvPr id="4125" name="文字方塊 19"/>
            <p:cNvSpPr txBox="1">
              <a:spLocks noChangeArrowheads="1"/>
            </p:cNvSpPr>
            <p:nvPr/>
          </p:nvSpPr>
          <p:spPr bwMode="auto">
            <a:xfrm>
              <a:off x="1181689" y="2202501"/>
              <a:ext cx="3071646" cy="3695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TW" i="1" dirty="0" smtClean="0"/>
                <a:t>Traditional-virtualization</a:t>
              </a:r>
              <a:endParaRPr lang="zh-TW" altLang="en-US" i="1" dirty="0"/>
            </a:p>
          </p:txBody>
        </p:sp>
        <p:sp>
          <p:nvSpPr>
            <p:cNvPr id="25" name="向上箭號 24"/>
            <p:cNvSpPr/>
            <p:nvPr/>
          </p:nvSpPr>
          <p:spPr>
            <a:xfrm rot="19065647">
              <a:off x="3569176" y="2519007"/>
              <a:ext cx="428524" cy="648373"/>
            </a:xfrm>
            <a:prstGeom prst="upArrow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</p:grpSp>
      <p:grpSp>
        <p:nvGrpSpPr>
          <p:cNvPr id="3" name="群組 29"/>
          <p:cNvGrpSpPr>
            <a:grpSpLocks/>
          </p:cNvGrpSpPr>
          <p:nvPr/>
        </p:nvGrpSpPr>
        <p:grpSpPr bwMode="auto">
          <a:xfrm>
            <a:off x="3399796" y="1721658"/>
            <a:ext cx="1739259" cy="1143000"/>
            <a:chOff x="3667116" y="1643050"/>
            <a:chExt cx="1884601" cy="1143008"/>
          </a:xfrm>
        </p:grpSpPr>
        <p:sp>
          <p:nvSpPr>
            <p:cNvPr id="4123" name="文字方塊 20"/>
            <p:cNvSpPr txBox="1">
              <a:spLocks noChangeArrowheads="1"/>
            </p:cNvSpPr>
            <p:nvPr/>
          </p:nvSpPr>
          <p:spPr bwMode="auto">
            <a:xfrm>
              <a:off x="3667116" y="1643050"/>
              <a:ext cx="1884601" cy="3693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TW" i="1"/>
                <a:t>Para-virtualization</a:t>
              </a:r>
              <a:endParaRPr lang="zh-TW" altLang="en-US" i="1"/>
            </a:p>
          </p:txBody>
        </p:sp>
        <p:sp>
          <p:nvSpPr>
            <p:cNvPr id="26" name="向上箭號 25"/>
            <p:cNvSpPr/>
            <p:nvPr/>
          </p:nvSpPr>
          <p:spPr>
            <a:xfrm>
              <a:off x="4667456" y="2000239"/>
              <a:ext cx="428717" cy="785819"/>
            </a:xfrm>
            <a:prstGeom prst="upArrow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</p:grpSp>
      <p:grpSp>
        <p:nvGrpSpPr>
          <p:cNvPr id="4" name="群組 30"/>
          <p:cNvGrpSpPr>
            <a:grpSpLocks/>
          </p:cNvGrpSpPr>
          <p:nvPr/>
        </p:nvGrpSpPr>
        <p:grpSpPr bwMode="auto">
          <a:xfrm>
            <a:off x="5100721" y="2178432"/>
            <a:ext cx="1125886" cy="866775"/>
            <a:chOff x="5607198" y="2214554"/>
            <a:chExt cx="1219594" cy="866780"/>
          </a:xfrm>
        </p:grpSpPr>
        <p:sp>
          <p:nvSpPr>
            <p:cNvPr id="4121" name="矩形 23"/>
            <p:cNvSpPr>
              <a:spLocks noChangeArrowheads="1"/>
            </p:cNvSpPr>
            <p:nvPr/>
          </p:nvSpPr>
          <p:spPr bwMode="auto">
            <a:xfrm>
              <a:off x="5607198" y="2214554"/>
              <a:ext cx="1219594" cy="369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TW" i="1" dirty="0"/>
                <a:t>HW-assist </a:t>
              </a:r>
              <a:endParaRPr lang="zh-TW" altLang="en-US" i="1" dirty="0"/>
            </a:p>
          </p:txBody>
        </p:sp>
        <p:sp>
          <p:nvSpPr>
            <p:cNvPr id="27" name="向上箭號 26"/>
            <p:cNvSpPr/>
            <p:nvPr/>
          </p:nvSpPr>
          <p:spPr>
            <a:xfrm>
              <a:off x="6096102" y="2571743"/>
              <a:ext cx="428584" cy="509591"/>
            </a:xfrm>
            <a:prstGeom prst="upArrow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</p:grpSp>
      <p:sp>
        <p:nvSpPr>
          <p:cNvPr id="31" name="雲朵形 30"/>
          <p:cNvSpPr/>
          <p:nvPr/>
        </p:nvSpPr>
        <p:spPr>
          <a:xfrm>
            <a:off x="5789861" y="4884057"/>
            <a:ext cx="2637692" cy="1285875"/>
          </a:xfrm>
          <a:prstGeom prst="cloud">
            <a:avLst/>
          </a:prstGeom>
          <a:solidFill>
            <a:srgbClr val="FFC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TW" b="1" i="1" dirty="0" smtClean="0">
                <a:solidFill>
                  <a:schemeClr val="tx1"/>
                </a:solidFill>
              </a:rPr>
              <a:t>Mobile</a:t>
            </a:r>
            <a:endParaRPr lang="en-US" altLang="zh-TW" b="1" i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n-US" altLang="zh-TW" b="1" i="1" dirty="0" smtClean="0">
                <a:solidFill>
                  <a:schemeClr val="tx1"/>
                </a:solidFill>
              </a:rPr>
              <a:t>Virtualization</a:t>
            </a:r>
            <a:endParaRPr lang="zh-TW" altLang="en-US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1412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Mobile Virtualization Trend</a:t>
            </a:r>
            <a:endParaRPr lang="zh-TW" altLang="en-US" dirty="0"/>
          </a:p>
        </p:txBody>
      </p:sp>
      <p:grpSp>
        <p:nvGrpSpPr>
          <p:cNvPr id="8" name="群組 8"/>
          <p:cNvGrpSpPr/>
          <p:nvPr/>
        </p:nvGrpSpPr>
        <p:grpSpPr>
          <a:xfrm>
            <a:off x="971600" y="2127945"/>
            <a:ext cx="7150447" cy="2279457"/>
            <a:chOff x="481385" y="1293559"/>
            <a:chExt cx="7150447" cy="2279457"/>
          </a:xfrm>
        </p:grpSpPr>
        <p:sp>
          <p:nvSpPr>
            <p:cNvPr id="4" name="矩形 3"/>
            <p:cNvSpPr/>
            <p:nvPr/>
          </p:nvSpPr>
          <p:spPr>
            <a:xfrm>
              <a:off x="3059832" y="1793079"/>
              <a:ext cx="4572000" cy="92333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US" altLang="zh-TW" i="1" dirty="0"/>
                <a:t>Gartner predict that by 2012, more than </a:t>
              </a:r>
              <a:r>
                <a:rPr lang="en-US" altLang="zh-TW" i="1" dirty="0">
                  <a:solidFill>
                    <a:srgbClr val="FF0000"/>
                  </a:solidFill>
                </a:rPr>
                <a:t>50%</a:t>
              </a:r>
              <a:r>
                <a:rPr lang="en-US" altLang="zh-TW" i="1" dirty="0"/>
                <a:t> of new </a:t>
              </a:r>
              <a:r>
                <a:rPr lang="en-US" altLang="zh-TW" i="1" dirty="0">
                  <a:solidFill>
                    <a:srgbClr val="FF0000"/>
                  </a:solidFill>
                </a:rPr>
                <a:t>smart phones </a:t>
              </a:r>
              <a:r>
                <a:rPr lang="en-US" altLang="zh-TW" i="1" dirty="0"/>
                <a:t>shipped will be </a:t>
              </a:r>
              <a:r>
                <a:rPr lang="en-US" altLang="zh-TW" i="1" dirty="0">
                  <a:solidFill>
                    <a:srgbClr val="FF0000"/>
                  </a:solidFill>
                </a:rPr>
                <a:t>virtualized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  <p:grpSp>
          <p:nvGrpSpPr>
            <p:cNvPr id="9" name="群組 7"/>
            <p:cNvGrpSpPr/>
            <p:nvPr/>
          </p:nvGrpSpPr>
          <p:grpSpPr>
            <a:xfrm>
              <a:off x="481385" y="1293559"/>
              <a:ext cx="2365995" cy="2279457"/>
              <a:chOff x="481385" y="1293559"/>
              <a:chExt cx="2365995" cy="2279457"/>
            </a:xfrm>
          </p:grpSpPr>
          <p:pic>
            <p:nvPicPr>
              <p:cNvPr id="3" name="Picture 2" descr="C:\Documents and Settings\Doya\桌面\vmware02.jp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81385" y="1293559"/>
                <a:ext cx="2365995" cy="19223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" name="文字方塊 4"/>
              <p:cNvSpPr txBox="1"/>
              <p:nvPr/>
            </p:nvSpPr>
            <p:spPr>
              <a:xfrm>
                <a:off x="821185" y="3203684"/>
                <a:ext cx="1686394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altLang="zh-TW" dirty="0" smtClean="0"/>
                  <a:t>VMware MVP</a:t>
                </a:r>
                <a:endParaRPr lang="zh-TW" altLang="en-US" dirty="0"/>
              </a:p>
            </p:txBody>
          </p:sp>
        </p:grpSp>
      </p:grpSp>
      <p:grpSp>
        <p:nvGrpSpPr>
          <p:cNvPr id="10" name="群組 9"/>
          <p:cNvGrpSpPr/>
          <p:nvPr/>
        </p:nvGrpSpPr>
        <p:grpSpPr>
          <a:xfrm>
            <a:off x="899592" y="4250705"/>
            <a:ext cx="7489417" cy="1927242"/>
            <a:chOff x="564100" y="3661998"/>
            <a:chExt cx="7489417" cy="1927242"/>
          </a:xfrm>
        </p:grpSpPr>
        <p:pic>
          <p:nvPicPr>
            <p:cNvPr id="6" name="Picture 2" descr="C:\Users\zaza\Desktop\New-smart-phone-processor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8104" y="3661998"/>
              <a:ext cx="2545413" cy="19272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矩形 6"/>
            <p:cNvSpPr/>
            <p:nvPr/>
          </p:nvSpPr>
          <p:spPr>
            <a:xfrm>
              <a:off x="564100" y="4163954"/>
              <a:ext cx="4572000" cy="92333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US" altLang="zh-TW" dirty="0" smtClean="0"/>
                <a:t>ARM</a:t>
              </a:r>
              <a:r>
                <a:rPr lang="en-US" altLang="zh-TW" dirty="0"/>
                <a:t> </a:t>
              </a:r>
              <a:r>
                <a:rPr lang="en-US" altLang="zh-TW" dirty="0" smtClean="0">
                  <a:solidFill>
                    <a:srgbClr val="FF0000"/>
                  </a:solidFill>
                </a:rPr>
                <a:t>Cortex-A15 </a:t>
              </a:r>
              <a:r>
                <a:rPr lang="en-US" altLang="zh-TW" dirty="0" smtClean="0"/>
                <a:t>enables </a:t>
              </a:r>
              <a:r>
                <a:rPr lang="en-US" altLang="zh-TW" dirty="0"/>
                <a:t>efficient handling of the complex software environments including full </a:t>
              </a:r>
              <a:r>
                <a:rPr lang="en-US" altLang="zh-TW" b="1" dirty="0">
                  <a:solidFill>
                    <a:srgbClr val="FF0000"/>
                  </a:solidFill>
                </a:rPr>
                <a:t>hardware</a:t>
              </a:r>
              <a:r>
                <a:rPr lang="en-US" altLang="zh-TW" dirty="0">
                  <a:solidFill>
                    <a:srgbClr val="FF0000"/>
                  </a:solidFill>
                </a:rPr>
                <a:t> </a:t>
              </a:r>
              <a:r>
                <a:rPr lang="en-US" altLang="zh-TW" b="1" dirty="0">
                  <a:solidFill>
                    <a:srgbClr val="FF0000"/>
                  </a:solidFill>
                </a:rPr>
                <a:t>virtualization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1748476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標題 1"/>
          <p:cNvSpPr>
            <a:spLocks noGrp="1"/>
          </p:cNvSpPr>
          <p:nvPr>
            <p:ph type="title"/>
          </p:nvPr>
        </p:nvSpPr>
        <p:spPr>
          <a:xfrm>
            <a:off x="827584" y="548680"/>
            <a:ext cx="7498080" cy="1143000"/>
          </a:xfrm>
        </p:spPr>
        <p:txBody>
          <a:bodyPr/>
          <a:lstStyle/>
          <a:p>
            <a:r>
              <a:rPr lang="en-US" altLang="zh-TW" dirty="0" smtClean="0"/>
              <a:t>Use Cases</a:t>
            </a:r>
            <a:endParaRPr lang="zh-TW" altLang="en-US" dirty="0" smtClean="0"/>
          </a:p>
        </p:txBody>
      </p:sp>
      <p:sp>
        <p:nvSpPr>
          <p:cNvPr id="6147" name="內容版面配置區 2"/>
          <p:cNvSpPr>
            <a:spLocks noGrp="1"/>
          </p:cNvSpPr>
          <p:nvPr>
            <p:ph idx="1"/>
          </p:nvPr>
        </p:nvSpPr>
        <p:spPr>
          <a:xfrm>
            <a:off x="1475656" y="1434233"/>
            <a:ext cx="6376752" cy="4529118"/>
          </a:xfrm>
        </p:spPr>
        <p:txBody>
          <a:bodyPr/>
          <a:lstStyle/>
          <a:p>
            <a:r>
              <a:rPr lang="en-US" altLang="zh-TW" sz="1800" dirty="0" smtClean="0"/>
              <a:t>Portability</a:t>
            </a:r>
          </a:p>
          <a:p>
            <a:r>
              <a:rPr lang="en-US" altLang="zh-TW" sz="1800" dirty="0" smtClean="0"/>
              <a:t>Multiple </a:t>
            </a:r>
            <a:r>
              <a:rPr lang="en-US" altLang="zh-TW" sz="1800" dirty="0" err="1" smtClean="0"/>
              <a:t>OSes</a:t>
            </a:r>
            <a:r>
              <a:rPr lang="en-US" altLang="zh-TW" sz="1800" dirty="0" smtClean="0"/>
              <a:t> on a single chip</a:t>
            </a:r>
          </a:p>
          <a:p>
            <a:r>
              <a:rPr lang="en-US" altLang="zh-TW" sz="1800" dirty="0" smtClean="0"/>
              <a:t>Security</a:t>
            </a:r>
          </a:p>
          <a:p>
            <a:r>
              <a:rPr lang="en-US" altLang="zh-TW" sz="1800" dirty="0" smtClean="0"/>
              <a:t>Dynamic Update of System Software</a:t>
            </a:r>
          </a:p>
          <a:p>
            <a:r>
              <a:rPr lang="en-US" altLang="zh-TW" sz="1800" dirty="0" smtClean="0"/>
              <a:t>Legacy Code re-use</a:t>
            </a:r>
          </a:p>
          <a:p>
            <a:r>
              <a:rPr lang="en-US" altLang="zh-TW" sz="1800" dirty="0" smtClean="0"/>
              <a:t>IP Protection</a:t>
            </a:r>
          </a:p>
          <a:p>
            <a:r>
              <a:rPr lang="en-US" altLang="zh-TW" sz="1800" dirty="0"/>
              <a:t>M</a:t>
            </a:r>
            <a:r>
              <a:rPr lang="en-US" altLang="zh-TW" sz="1800" dirty="0" smtClean="0"/>
              <a:t>obile </a:t>
            </a:r>
            <a:r>
              <a:rPr lang="en-US" altLang="zh-TW" sz="1800" dirty="0"/>
              <a:t>M</a:t>
            </a:r>
            <a:r>
              <a:rPr lang="en-US" altLang="zh-TW" sz="1800" dirty="0" smtClean="0"/>
              <a:t>anageability</a:t>
            </a:r>
          </a:p>
        </p:txBody>
      </p:sp>
      <p:sp>
        <p:nvSpPr>
          <p:cNvPr id="6148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9882814-B011-4987-8C00-5F8CCBDD1189}" type="slidenum">
              <a:rPr lang="en-US" altLang="zh-TW" smtClean="0">
                <a:ea typeface="新細明體" charset="-120"/>
              </a:rPr>
              <a:pPr/>
              <a:t>6</a:t>
            </a:fld>
            <a:endParaRPr lang="en-US" altLang="zh-TW" smtClean="0">
              <a:ea typeface="新細明體" charset="-120"/>
            </a:endParaRPr>
          </a:p>
        </p:txBody>
      </p:sp>
      <p:sp>
        <p:nvSpPr>
          <p:cNvPr id="6149" name="矩形 4"/>
          <p:cNvSpPr>
            <a:spLocks noChangeArrowheads="1"/>
          </p:cNvSpPr>
          <p:nvPr/>
        </p:nvSpPr>
        <p:spPr bwMode="auto">
          <a:xfrm>
            <a:off x="2548365" y="5949279"/>
            <a:ext cx="485311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TW" sz="1200" dirty="0"/>
              <a:t>Reference : http://en.wikipedia.org/wiki/Embedded_Hypervisor</a:t>
            </a:r>
            <a:endParaRPr lang="zh-TW" altLang="en-US" sz="1200" dirty="0"/>
          </a:p>
        </p:txBody>
      </p:sp>
      <p:grpSp>
        <p:nvGrpSpPr>
          <p:cNvPr id="2" name="群組 23"/>
          <p:cNvGrpSpPr>
            <a:grpSpLocks/>
          </p:cNvGrpSpPr>
          <p:nvPr/>
        </p:nvGrpSpPr>
        <p:grpSpPr bwMode="auto">
          <a:xfrm>
            <a:off x="2263256" y="4110943"/>
            <a:ext cx="2017988" cy="1673649"/>
            <a:chOff x="7483083" y="1692463"/>
            <a:chExt cx="2185702" cy="1673468"/>
          </a:xfrm>
        </p:grpSpPr>
        <p:grpSp>
          <p:nvGrpSpPr>
            <p:cNvPr id="3" name="群組 14"/>
            <p:cNvGrpSpPr>
              <a:grpSpLocks/>
            </p:cNvGrpSpPr>
            <p:nvPr/>
          </p:nvGrpSpPr>
          <p:grpSpPr bwMode="auto">
            <a:xfrm>
              <a:off x="7791887" y="1692463"/>
              <a:ext cx="1550667" cy="1350791"/>
              <a:chOff x="7764213" y="2631040"/>
              <a:chExt cx="1550667" cy="1350791"/>
            </a:xfrm>
          </p:grpSpPr>
          <p:sp>
            <p:nvSpPr>
              <p:cNvPr id="6161" name="文字方塊 6"/>
              <p:cNvSpPr txBox="1">
                <a:spLocks noChangeArrowheads="1"/>
              </p:cNvSpPr>
              <p:nvPr/>
            </p:nvSpPr>
            <p:spPr bwMode="auto">
              <a:xfrm>
                <a:off x="7826152" y="3643314"/>
                <a:ext cx="713394" cy="338517"/>
              </a:xfrm>
              <a:prstGeom prst="rect">
                <a:avLst/>
              </a:prstGeom>
              <a:solidFill>
                <a:srgbClr val="FF99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TW" sz="1600" dirty="0" smtClean="0"/>
                  <a:t>P1</a:t>
                </a:r>
                <a:endParaRPr lang="zh-TW" altLang="en-US" sz="1600" dirty="0"/>
              </a:p>
            </p:txBody>
          </p:sp>
          <p:sp>
            <p:nvSpPr>
              <p:cNvPr id="6162" name="文字方塊 7"/>
              <p:cNvSpPr txBox="1">
                <a:spLocks noChangeArrowheads="1"/>
              </p:cNvSpPr>
              <p:nvPr/>
            </p:nvSpPr>
            <p:spPr bwMode="auto">
              <a:xfrm>
                <a:off x="8611970" y="3643314"/>
                <a:ext cx="702910" cy="338517"/>
              </a:xfrm>
              <a:prstGeom prst="rect">
                <a:avLst/>
              </a:prstGeom>
              <a:solidFill>
                <a:srgbClr val="FF99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TW" sz="1600" dirty="0" smtClean="0"/>
                  <a:t>P2</a:t>
                </a:r>
                <a:endParaRPr lang="zh-TW" altLang="en-US" sz="1600" dirty="0"/>
              </a:p>
            </p:txBody>
          </p:sp>
          <p:sp>
            <p:nvSpPr>
              <p:cNvPr id="6163" name="文字方塊 8"/>
              <p:cNvSpPr txBox="1">
                <a:spLocks noChangeArrowheads="1"/>
              </p:cNvSpPr>
              <p:nvPr/>
            </p:nvSpPr>
            <p:spPr bwMode="auto">
              <a:xfrm>
                <a:off x="7764213" y="3000372"/>
                <a:ext cx="1550667" cy="584712"/>
              </a:xfrm>
              <a:prstGeom prst="rect">
                <a:avLst/>
              </a:prstGeom>
              <a:solidFill>
                <a:srgbClr val="FFD7CD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TW" sz="1600" dirty="0"/>
                  <a:t>Embedded</a:t>
                </a:r>
              </a:p>
              <a:p>
                <a:pPr algn="ctr"/>
                <a:r>
                  <a:rPr lang="en-US" altLang="zh-TW" sz="1600" dirty="0"/>
                  <a:t>Hypervisor</a:t>
                </a:r>
                <a:endParaRPr lang="zh-TW" altLang="en-US" sz="1600" dirty="0"/>
              </a:p>
            </p:txBody>
          </p:sp>
          <p:sp>
            <p:nvSpPr>
              <p:cNvPr id="11" name="文字方塊 10"/>
              <p:cNvSpPr txBox="1"/>
              <p:nvPr/>
            </p:nvSpPr>
            <p:spPr>
              <a:xfrm>
                <a:off x="7764213" y="2631040"/>
                <a:ext cx="689213" cy="338517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altLang="zh-TW" sz="1600" dirty="0">
                    <a:ea typeface="新細明體" pitchFamily="18" charset="-120"/>
                  </a:rPr>
                  <a:t>Linux</a:t>
                </a:r>
                <a:endParaRPr lang="zh-TW" altLang="en-US" sz="1600" dirty="0">
                  <a:ea typeface="新細明體" pitchFamily="18" charset="-120"/>
                </a:endParaRPr>
              </a:p>
            </p:txBody>
          </p:sp>
          <p:sp>
            <p:nvSpPr>
              <p:cNvPr id="12" name="文字方塊 11"/>
              <p:cNvSpPr txBox="1"/>
              <p:nvPr/>
            </p:nvSpPr>
            <p:spPr>
              <a:xfrm>
                <a:off x="8568909" y="2631040"/>
                <a:ext cx="745971" cy="338101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altLang="zh-TW" sz="1600" dirty="0">
                    <a:ea typeface="新細明體" pitchFamily="18" charset="-120"/>
                  </a:rPr>
                  <a:t>RTOS</a:t>
                </a:r>
                <a:endParaRPr lang="zh-TW" altLang="en-US" sz="1600" dirty="0">
                  <a:ea typeface="新細明體" pitchFamily="18" charset="-120"/>
                </a:endParaRPr>
              </a:p>
            </p:txBody>
          </p:sp>
        </p:grpSp>
        <p:sp>
          <p:nvSpPr>
            <p:cNvPr id="6160" name="矩形 21"/>
            <p:cNvSpPr>
              <a:spLocks noChangeArrowheads="1"/>
            </p:cNvSpPr>
            <p:nvPr/>
          </p:nvSpPr>
          <p:spPr bwMode="auto">
            <a:xfrm>
              <a:off x="7483083" y="3058187"/>
              <a:ext cx="2185702" cy="3077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TW" sz="1400" i="1" dirty="0"/>
                <a:t>multiple operating systems </a:t>
              </a:r>
              <a:endParaRPr lang="zh-TW" altLang="en-US" sz="1400" i="1" dirty="0"/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5503616" y="4110943"/>
            <a:ext cx="1606450" cy="1653439"/>
            <a:chOff x="5477239" y="3789040"/>
            <a:chExt cx="1606450" cy="1653439"/>
          </a:xfrm>
        </p:grpSpPr>
        <p:sp>
          <p:nvSpPr>
            <p:cNvPr id="6156" name="文字方塊 18"/>
            <p:cNvSpPr txBox="1">
              <a:spLocks noChangeArrowheads="1"/>
            </p:cNvSpPr>
            <p:nvPr/>
          </p:nvSpPr>
          <p:spPr bwMode="auto">
            <a:xfrm>
              <a:off x="5503615" y="4158412"/>
              <a:ext cx="1580073" cy="584775"/>
            </a:xfrm>
            <a:prstGeom prst="rect">
              <a:avLst/>
            </a:prstGeom>
            <a:solidFill>
              <a:srgbClr val="FFD7CD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1600" dirty="0"/>
                <a:t>Embedded</a:t>
              </a:r>
            </a:p>
            <a:p>
              <a:pPr algn="ctr"/>
              <a:r>
                <a:rPr lang="en-US" altLang="zh-TW" sz="1600" dirty="0"/>
                <a:t>Hypervisor</a:t>
              </a:r>
              <a:endParaRPr lang="zh-TW" altLang="en-US" sz="1600" dirty="0"/>
            </a:p>
          </p:txBody>
        </p:sp>
        <p:sp>
          <p:nvSpPr>
            <p:cNvPr id="20" name="文字方塊 19"/>
            <p:cNvSpPr txBox="1"/>
            <p:nvPr/>
          </p:nvSpPr>
          <p:spPr bwMode="auto">
            <a:xfrm>
              <a:off x="5503616" y="3789040"/>
              <a:ext cx="636328" cy="338554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TW" sz="1600" dirty="0">
                  <a:ea typeface="新細明體" pitchFamily="18" charset="-120"/>
                </a:rPr>
                <a:t>Linux</a:t>
              </a:r>
              <a:endParaRPr lang="zh-TW" altLang="en-US" sz="1600" dirty="0">
                <a:ea typeface="新細明體" pitchFamily="18" charset="-120"/>
              </a:endParaRPr>
            </a:p>
          </p:txBody>
        </p:sp>
        <p:sp>
          <p:nvSpPr>
            <p:cNvPr id="6158" name="文字方塊 20"/>
            <p:cNvSpPr txBox="1">
              <a:spLocks noChangeArrowheads="1"/>
            </p:cNvSpPr>
            <p:nvPr/>
          </p:nvSpPr>
          <p:spPr bwMode="auto">
            <a:xfrm>
              <a:off x="6228969" y="3789040"/>
              <a:ext cx="854720" cy="338554"/>
            </a:xfrm>
            <a:prstGeom prst="rect">
              <a:avLst/>
            </a:prstGeom>
            <a:solidFill>
              <a:srgbClr val="EA6242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TW" sz="1600" dirty="0"/>
                <a:t>Security</a:t>
              </a:r>
              <a:endParaRPr lang="zh-TW" altLang="en-US" sz="1600" dirty="0"/>
            </a:p>
          </p:txBody>
        </p:sp>
        <p:sp>
          <p:nvSpPr>
            <p:cNvPr id="6153" name="矩形 22"/>
            <p:cNvSpPr>
              <a:spLocks noChangeArrowheads="1"/>
            </p:cNvSpPr>
            <p:nvPr/>
          </p:nvSpPr>
          <p:spPr bwMode="auto">
            <a:xfrm>
              <a:off x="5477239" y="5134702"/>
              <a:ext cx="156607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TW" sz="1400" i="1" dirty="0"/>
                <a:t>security environment</a:t>
              </a:r>
              <a:endParaRPr lang="zh-TW" altLang="en-US" sz="1400" i="1" dirty="0"/>
            </a:p>
          </p:txBody>
        </p:sp>
        <p:sp>
          <p:nvSpPr>
            <p:cNvPr id="22" name="文字方塊 6"/>
            <p:cNvSpPr txBox="1">
              <a:spLocks noChangeArrowheads="1"/>
            </p:cNvSpPr>
            <p:nvPr/>
          </p:nvSpPr>
          <p:spPr bwMode="auto">
            <a:xfrm>
              <a:off x="5606321" y="4801423"/>
              <a:ext cx="658654" cy="338554"/>
            </a:xfrm>
            <a:prstGeom prst="rect">
              <a:avLst/>
            </a:prstGeom>
            <a:solidFill>
              <a:srgbClr val="FF9900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1600" dirty="0" smtClean="0"/>
                <a:t>P1</a:t>
              </a:r>
              <a:endParaRPr lang="zh-TW" altLang="en-US" sz="1600" dirty="0"/>
            </a:p>
          </p:txBody>
        </p:sp>
        <p:sp>
          <p:nvSpPr>
            <p:cNvPr id="23" name="文字方塊 7"/>
            <p:cNvSpPr txBox="1">
              <a:spLocks noChangeArrowheads="1"/>
            </p:cNvSpPr>
            <p:nvPr/>
          </p:nvSpPr>
          <p:spPr bwMode="auto">
            <a:xfrm>
              <a:off x="6331842" y="4801423"/>
              <a:ext cx="648974" cy="338554"/>
            </a:xfrm>
            <a:prstGeom prst="rect">
              <a:avLst/>
            </a:prstGeom>
            <a:solidFill>
              <a:srgbClr val="FF9900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1600" dirty="0" smtClean="0"/>
                <a:t>P2</a:t>
              </a:r>
              <a:endParaRPr lang="zh-TW" altLang="en-US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4089773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58733" y="620688"/>
            <a:ext cx="7240848" cy="710952"/>
          </a:xfrm>
        </p:spPr>
        <p:txBody>
          <a:bodyPr>
            <a:noAutofit/>
          </a:bodyPr>
          <a:lstStyle/>
          <a:p>
            <a:r>
              <a:rPr lang="en-US" altLang="zh-TW" sz="3600" dirty="0" smtClean="0"/>
              <a:t>Example: VMware </a:t>
            </a:r>
            <a:r>
              <a:rPr lang="en-US" altLang="zh-TW" sz="3600" dirty="0"/>
              <a:t>D</a:t>
            </a:r>
            <a:r>
              <a:rPr lang="en-US" altLang="zh-TW" sz="3600" dirty="0" smtClean="0"/>
              <a:t>emo</a:t>
            </a:r>
            <a:endParaRPr lang="zh-TW" altLang="en-US" sz="3600" dirty="0"/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7" y="1476838"/>
            <a:ext cx="5952154" cy="4719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弧形接點 7"/>
          <p:cNvCxnSpPr/>
          <p:nvPr/>
        </p:nvCxnSpPr>
        <p:spPr>
          <a:xfrm rot="10800000">
            <a:off x="866432" y="3501008"/>
            <a:ext cx="1633869" cy="785250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文字方塊 9"/>
          <p:cNvSpPr txBox="1"/>
          <p:nvPr/>
        </p:nvSpPr>
        <p:spPr>
          <a:xfrm>
            <a:off x="298968" y="2790434"/>
            <a:ext cx="1134927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zh-TW" b="1" i="1" dirty="0" smtClean="0"/>
              <a:t>Windows </a:t>
            </a:r>
          </a:p>
          <a:p>
            <a:pPr algn="ctr"/>
            <a:r>
              <a:rPr lang="en-US" altLang="zh-TW" b="1" i="1" dirty="0" smtClean="0"/>
              <a:t>Mobile</a:t>
            </a:r>
            <a:endParaRPr lang="zh-TW" altLang="en-US" b="1" i="1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8051858" y="2928934"/>
            <a:ext cx="949298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zh-TW" b="1" i="1" dirty="0" smtClean="0"/>
              <a:t>Android</a:t>
            </a:r>
            <a:endParaRPr lang="zh-TW" altLang="en-US" b="1" i="1" dirty="0"/>
          </a:p>
        </p:txBody>
      </p:sp>
      <p:cxnSp>
        <p:nvCxnSpPr>
          <p:cNvPr id="12" name="弧形接點 11"/>
          <p:cNvCxnSpPr>
            <a:endCxn id="11" idx="1"/>
          </p:cNvCxnSpPr>
          <p:nvPr/>
        </p:nvCxnSpPr>
        <p:spPr>
          <a:xfrm flipV="1">
            <a:off x="6551660" y="3113600"/>
            <a:ext cx="1500198" cy="958342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80053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/>
              <a:t>ARM Virtualization Challenges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Non-</a:t>
            </a:r>
            <a:r>
              <a:rPr lang="en-US" altLang="zh-TW" dirty="0" err="1" smtClean="0"/>
              <a:t>virtualizable</a:t>
            </a:r>
            <a:r>
              <a:rPr lang="en-US" altLang="zh-TW" dirty="0" smtClean="0"/>
              <a:t> ISA</a:t>
            </a:r>
          </a:p>
          <a:p>
            <a:r>
              <a:rPr lang="en-US" altLang="zh-TW" dirty="0" smtClean="0"/>
              <a:t>No hardware virtualization support</a:t>
            </a:r>
          </a:p>
          <a:p>
            <a:r>
              <a:rPr lang="en-US" altLang="zh-TW" dirty="0" smtClean="0"/>
              <a:t>Resource limitations </a:t>
            </a:r>
            <a:r>
              <a:rPr lang="en-US" altLang="zh-TW" dirty="0"/>
              <a:t>of mobile devices</a:t>
            </a: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845104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Challenge 1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b="1" dirty="0" smtClean="0"/>
              <a:t>Non-</a:t>
            </a:r>
            <a:r>
              <a:rPr lang="en-US" altLang="zh-TW" b="1" dirty="0" err="1" smtClean="0"/>
              <a:t>virtualizable</a:t>
            </a:r>
            <a:r>
              <a:rPr lang="en-US" altLang="zh-TW" b="1" dirty="0" smtClean="0"/>
              <a:t> ISA</a:t>
            </a:r>
          </a:p>
          <a:p>
            <a:pPr lvl="1"/>
            <a:r>
              <a:rPr lang="en-US" altLang="zh-TW" dirty="0"/>
              <a:t>Virtualization theory really started with a paper from Gerald </a:t>
            </a:r>
            <a:r>
              <a:rPr lang="en-US" altLang="zh-TW" dirty="0" err="1"/>
              <a:t>Popek</a:t>
            </a:r>
            <a:r>
              <a:rPr lang="en-US" altLang="zh-TW" dirty="0"/>
              <a:t> and Robert Goldberg called Formal Requirements for Virtualizable Third Generation Architectures. (1974</a:t>
            </a:r>
            <a:r>
              <a:rPr lang="en-US" altLang="zh-TW" dirty="0" smtClean="0"/>
              <a:t>)</a:t>
            </a:r>
            <a:endParaRPr lang="en-US" altLang="zh-TW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724026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Solution of Challenge 1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b="1" dirty="0" smtClean="0"/>
              <a:t>Non-</a:t>
            </a:r>
            <a:r>
              <a:rPr lang="en-US" altLang="zh-TW" b="1" dirty="0" err="1" smtClean="0"/>
              <a:t>virtualizable</a:t>
            </a:r>
            <a:r>
              <a:rPr lang="en-US" altLang="zh-TW" b="1" dirty="0" smtClean="0"/>
              <a:t> ISA</a:t>
            </a:r>
          </a:p>
          <a:p>
            <a:pPr lvl="1"/>
            <a:r>
              <a:rPr lang="en-US" altLang="zh-TW" dirty="0" smtClean="0"/>
              <a:t>Para-virtualization</a:t>
            </a:r>
          </a:p>
          <a:p>
            <a:pPr lvl="2"/>
            <a:r>
              <a:rPr lang="en-US" altLang="zh-TW" dirty="0" smtClean="0"/>
              <a:t>E.g. VMware, </a:t>
            </a:r>
            <a:r>
              <a:rPr lang="en-US" altLang="zh-TW" dirty="0" err="1" smtClean="0"/>
              <a:t>Xen</a:t>
            </a:r>
            <a:r>
              <a:rPr lang="en-US" altLang="zh-TW" dirty="0" smtClean="0"/>
              <a:t>-ARM, and Virtual Open Systems</a:t>
            </a:r>
          </a:p>
          <a:p>
            <a:pPr lvl="1"/>
            <a:r>
              <a:rPr lang="en-US" altLang="zh-TW" dirty="0" smtClean="0"/>
              <a:t>Dynamic binary translation</a:t>
            </a:r>
          </a:p>
          <a:p>
            <a:pPr lvl="2"/>
            <a:r>
              <a:rPr lang="en-US" altLang="zh-TW" dirty="0" smtClean="0"/>
              <a:t>No enough memory space for code cache</a:t>
            </a:r>
          </a:p>
          <a:p>
            <a:pPr lvl="2"/>
            <a:r>
              <a:rPr lang="en-US" altLang="zh-TW" dirty="0" smtClean="0"/>
              <a:t>Need more powerful CPU to handle DBT</a:t>
            </a:r>
          </a:p>
          <a:p>
            <a:pPr lvl="2"/>
            <a:r>
              <a:rPr lang="en-US" altLang="zh-TW" dirty="0" smtClean="0"/>
              <a:t>No one use this solution so far</a:t>
            </a: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098316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Challenge 2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b="1" dirty="0" smtClean="0"/>
              <a:t>No </a:t>
            </a:r>
            <a:r>
              <a:rPr lang="en-US" altLang="zh-TW" b="1" dirty="0"/>
              <a:t>hardware virtualization support</a:t>
            </a:r>
          </a:p>
          <a:p>
            <a:pPr lvl="1"/>
            <a:r>
              <a:rPr lang="en-US" altLang="zh-TW" dirty="0" smtClean="0"/>
              <a:t>In x86 architecture (Intel </a:t>
            </a:r>
            <a:r>
              <a:rPr lang="en-US" altLang="zh-TW" dirty="0"/>
              <a:t>and </a:t>
            </a:r>
            <a:r>
              <a:rPr lang="en-US" altLang="zh-TW" dirty="0" smtClean="0"/>
              <a:t>AMD) </a:t>
            </a:r>
            <a:r>
              <a:rPr lang="en-US" altLang="zh-TW" dirty="0"/>
              <a:t>have provided their hardware support for </a:t>
            </a:r>
            <a:r>
              <a:rPr lang="en-US" altLang="zh-TW" dirty="0" smtClean="0"/>
              <a:t>virtualization several </a:t>
            </a:r>
            <a:r>
              <a:rPr lang="en-US" altLang="zh-TW" dirty="0"/>
              <a:t>years ago</a:t>
            </a:r>
            <a:r>
              <a:rPr lang="en-US" altLang="zh-TW" dirty="0" smtClean="0"/>
              <a:t>.</a:t>
            </a:r>
          </a:p>
          <a:p>
            <a:pPr lvl="1"/>
            <a:r>
              <a:rPr lang="en-US" altLang="zh-TW" dirty="0" smtClean="0"/>
              <a:t>The maintenance of Para-virtualization is quite difficult because of frequent  OS upgrade.</a:t>
            </a:r>
          </a:p>
          <a:p>
            <a:pPr lvl="1"/>
            <a:r>
              <a:rPr lang="en-US" altLang="zh-TW" dirty="0" smtClean="0"/>
              <a:t>Dynamic binary translation reduces run-time performance. </a:t>
            </a: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084910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Solution of Challenge 2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b="1" dirty="0" smtClean="0"/>
              <a:t>No </a:t>
            </a:r>
            <a:r>
              <a:rPr lang="en-US" altLang="zh-TW" b="1" dirty="0"/>
              <a:t>hardware virtualization support</a:t>
            </a:r>
          </a:p>
          <a:p>
            <a:pPr lvl="1"/>
            <a:r>
              <a:rPr lang="en-US" altLang="zh-TW" dirty="0" smtClean="0"/>
              <a:t>ARM-architecture </a:t>
            </a:r>
            <a:r>
              <a:rPr lang="en-US" altLang="zh-TW" dirty="0"/>
              <a:t>will provide hardware </a:t>
            </a:r>
            <a:r>
              <a:rPr lang="en-US" altLang="zh-TW" dirty="0" smtClean="0"/>
              <a:t>virtualization support </a:t>
            </a:r>
            <a:r>
              <a:rPr lang="en-US" altLang="zh-TW" dirty="0"/>
              <a:t>from Cortex-A15(ARMv7).</a:t>
            </a:r>
          </a:p>
          <a:p>
            <a:pPr lvl="2"/>
            <a:r>
              <a:rPr lang="en-US" altLang="zh-TW" dirty="0" smtClean="0"/>
              <a:t>Will </a:t>
            </a:r>
            <a:r>
              <a:rPr lang="en-US" altLang="zh-TW" dirty="0"/>
              <a:t>show in customer market in the end of 2012.</a:t>
            </a:r>
          </a:p>
          <a:p>
            <a:pPr lvl="1"/>
            <a:r>
              <a:rPr lang="en-US" altLang="zh-TW" dirty="0"/>
              <a:t>Furthermore, ARM will provide hardware support for I/O virtualization in ARMv8.</a:t>
            </a:r>
          </a:p>
          <a:p>
            <a:pPr lvl="2"/>
            <a:r>
              <a:rPr lang="en-US" altLang="zh-TW" dirty="0"/>
              <a:t>Will appear on the market in 2014.</a:t>
            </a:r>
          </a:p>
          <a:p>
            <a:pPr lvl="1"/>
            <a:endParaRPr lang="en-US" altLang="zh-TW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421829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Challenge 3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b="1" dirty="0" smtClean="0"/>
              <a:t>Resource limitations of mobile devices</a:t>
            </a:r>
            <a:endParaRPr lang="en-US" altLang="zh-TW" b="1" dirty="0"/>
          </a:p>
          <a:p>
            <a:pPr lvl="1"/>
            <a:r>
              <a:rPr lang="en-US" altLang="zh-TW" dirty="0" smtClean="0"/>
              <a:t>Some resources need to be used to maintain virtual machine monitor.</a:t>
            </a:r>
          </a:p>
          <a:p>
            <a:pPr lvl="2"/>
            <a:r>
              <a:rPr lang="en-US" altLang="zh-TW" dirty="0" smtClean="0"/>
              <a:t>E.g. CPU computing power, memory size…etc.</a:t>
            </a:r>
          </a:p>
          <a:p>
            <a:pPr lvl="1"/>
            <a:endParaRPr lang="en-US" altLang="zh-TW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24906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Solution of Challenge 3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b="1" dirty="0" smtClean="0"/>
              <a:t>Resource limitations </a:t>
            </a:r>
            <a:r>
              <a:rPr lang="en-US" altLang="zh-TW" b="1" dirty="0"/>
              <a:t>of mobile devices</a:t>
            </a:r>
          </a:p>
          <a:p>
            <a:pPr lvl="1"/>
            <a:r>
              <a:rPr lang="en-US" altLang="zh-TW" dirty="0" smtClean="0"/>
              <a:t>Microkernel</a:t>
            </a:r>
          </a:p>
          <a:p>
            <a:pPr lvl="2"/>
            <a:r>
              <a:rPr lang="en-US" altLang="zh-TW" dirty="0"/>
              <a:t>U</a:t>
            </a:r>
            <a:r>
              <a:rPr lang="en-US" altLang="zh-TW" dirty="0" smtClean="0"/>
              <a:t>se only small amount of ROM</a:t>
            </a:r>
          </a:p>
          <a:p>
            <a:pPr lvl="2"/>
            <a:r>
              <a:rPr lang="en-US" altLang="zh-TW" dirty="0" smtClean="0"/>
              <a:t>Easy to maintain because of small code size</a:t>
            </a:r>
          </a:p>
          <a:p>
            <a:pPr lvl="2"/>
            <a:r>
              <a:rPr lang="en-US" altLang="zh-TW" dirty="0" smtClean="0"/>
              <a:t>Easy to implement </a:t>
            </a:r>
            <a:r>
              <a:rPr lang="en-US" altLang="zh-TW" dirty="0" err="1" smtClean="0"/>
              <a:t>hypercall</a:t>
            </a:r>
            <a:endParaRPr lang="en-US" altLang="zh-TW" dirty="0" smtClean="0"/>
          </a:p>
          <a:p>
            <a:pPr lvl="2"/>
            <a:r>
              <a:rPr lang="en-US" altLang="zh-TW" dirty="0" smtClean="0"/>
              <a:t>E.g. CODEZERO, and OKL4 </a:t>
            </a:r>
            <a:r>
              <a:rPr lang="en-US" altLang="zh-TW" dirty="0" err="1" smtClean="0"/>
              <a:t>Microvisor</a:t>
            </a:r>
            <a:endParaRPr lang="en-US" altLang="zh-TW" dirty="0" smtClean="0"/>
          </a:p>
          <a:p>
            <a:pPr lvl="1"/>
            <a:endParaRPr lang="en-US" altLang="zh-TW" dirty="0" smtClean="0"/>
          </a:p>
          <a:p>
            <a:pPr lvl="1"/>
            <a:endParaRPr lang="en-US" altLang="zh-TW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113023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/>
              <a:t>Design and Implementation of </a:t>
            </a:r>
            <a:r>
              <a:rPr lang="en-US" altLang="zh-TW" dirty="0" err="1" smtClean="0"/>
              <a:t>ARMvisor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NTHU SSLAB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078314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 smtClean="0"/>
              <a:t>ARMvisor</a:t>
            </a:r>
            <a:r>
              <a:rPr lang="en-US" altLang="zh-TW" dirty="0" smtClean="0"/>
              <a:t> Project</a:t>
            </a:r>
            <a:endParaRPr lang="zh-TW" altLang="en-US" dirty="0"/>
          </a:p>
        </p:txBody>
      </p:sp>
      <p:sp>
        <p:nvSpPr>
          <p:cNvPr id="6" name="內容版面配置區 5"/>
          <p:cNvSpPr>
            <a:spLocks noGrp="1"/>
          </p:cNvSpPr>
          <p:nvPr>
            <p:ph idx="1"/>
          </p:nvPr>
        </p:nvSpPr>
        <p:spPr>
          <a:xfrm>
            <a:off x="1463040" y="1988841"/>
            <a:ext cx="6196405" cy="3456384"/>
          </a:xfrm>
        </p:spPr>
        <p:txBody>
          <a:bodyPr>
            <a:normAutofit/>
          </a:bodyPr>
          <a:lstStyle/>
          <a:p>
            <a:r>
              <a:rPr lang="en-US" altLang="zh-TW" dirty="0" smtClean="0"/>
              <a:t>Project started in the middle of 2009</a:t>
            </a:r>
          </a:p>
          <a:p>
            <a:r>
              <a:rPr lang="en-US" altLang="zh-TW" dirty="0" smtClean="0"/>
              <a:t>The Sponsor: </a:t>
            </a:r>
            <a:r>
              <a:rPr lang="en-US" altLang="zh-TW" b="1" i="1" dirty="0" smtClean="0">
                <a:solidFill>
                  <a:srgbClr val="C00000"/>
                </a:solidFill>
              </a:rPr>
              <a:t>NTHU-MTK Joint Project</a:t>
            </a:r>
          </a:p>
          <a:p>
            <a:r>
              <a:rPr lang="en-US" altLang="zh-TW" dirty="0" smtClean="0"/>
              <a:t>Build up a new ARM Hypervisor based on </a:t>
            </a:r>
            <a:r>
              <a:rPr lang="en-US" altLang="zh-TW" b="1" i="1" dirty="0" smtClean="0">
                <a:solidFill>
                  <a:srgbClr val="C00000"/>
                </a:solidFill>
              </a:rPr>
              <a:t>KVM</a:t>
            </a:r>
          </a:p>
          <a:p>
            <a:r>
              <a:rPr lang="en-US" altLang="zh-TW" dirty="0" smtClean="0"/>
              <a:t>There are only two ARM-based KVM Hypervisors available:</a:t>
            </a:r>
          </a:p>
          <a:p>
            <a:pPr lvl="1"/>
            <a:r>
              <a:rPr lang="en-US" altLang="zh-TW" dirty="0" smtClean="0"/>
              <a:t>One was made by </a:t>
            </a:r>
            <a:r>
              <a:rPr lang="en-US" altLang="zh-TW" b="1" i="1" dirty="0" smtClean="0">
                <a:solidFill>
                  <a:srgbClr val="C00000"/>
                </a:solidFill>
              </a:rPr>
              <a:t>NTHU</a:t>
            </a:r>
            <a:r>
              <a:rPr lang="en-US" altLang="zh-TW" dirty="0" smtClean="0">
                <a:solidFill>
                  <a:srgbClr val="C00000"/>
                </a:solidFill>
              </a:rPr>
              <a:t> </a:t>
            </a:r>
            <a:r>
              <a:rPr lang="en-US" altLang="zh-TW" dirty="0" smtClean="0"/>
              <a:t>in Taiwan</a:t>
            </a:r>
          </a:p>
          <a:p>
            <a:pPr lvl="1"/>
            <a:r>
              <a:rPr lang="en-US" altLang="zh-TW" dirty="0" smtClean="0"/>
              <a:t>The other </a:t>
            </a:r>
            <a:r>
              <a:rPr lang="en-US" altLang="zh-TW" dirty="0"/>
              <a:t>was made </a:t>
            </a:r>
            <a:r>
              <a:rPr lang="en-US" altLang="zh-TW" dirty="0" smtClean="0"/>
              <a:t>by Columbia University</a:t>
            </a:r>
            <a:endParaRPr lang="en-US" altLang="zh-TW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24893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Goals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463040" y="1844824"/>
            <a:ext cx="6196405" cy="4176463"/>
          </a:xfrm>
        </p:spPr>
        <p:txBody>
          <a:bodyPr>
            <a:normAutofit/>
          </a:bodyPr>
          <a:lstStyle/>
          <a:p>
            <a:r>
              <a:rPr lang="en-US" altLang="zh-TW" dirty="0" smtClean="0"/>
              <a:t>Design an ARM-based KVM without hardware assisted support</a:t>
            </a:r>
          </a:p>
          <a:p>
            <a:pPr lvl="1"/>
            <a:r>
              <a:rPr lang="en-US" altLang="zh-TW" b="1" dirty="0" smtClean="0">
                <a:solidFill>
                  <a:srgbClr val="002060"/>
                </a:solidFill>
              </a:rPr>
              <a:t>CPU Virtualization</a:t>
            </a:r>
          </a:p>
          <a:p>
            <a:pPr lvl="1"/>
            <a:r>
              <a:rPr lang="en-US" altLang="zh-TW" b="1" dirty="0" smtClean="0">
                <a:solidFill>
                  <a:srgbClr val="002060"/>
                </a:solidFill>
              </a:rPr>
              <a:t>MMU Virtualization</a:t>
            </a:r>
          </a:p>
          <a:p>
            <a:pPr lvl="1"/>
            <a:r>
              <a:rPr lang="en-US" altLang="zh-TW" b="1" dirty="0" smtClean="0">
                <a:solidFill>
                  <a:srgbClr val="002060"/>
                </a:solidFill>
              </a:rPr>
              <a:t>I/O Virtualization</a:t>
            </a:r>
          </a:p>
          <a:p>
            <a:r>
              <a:rPr lang="en-US" altLang="zh-TW" dirty="0" smtClean="0"/>
              <a:t>Propose a </a:t>
            </a:r>
            <a:r>
              <a:rPr lang="en-US" altLang="zh-TW" b="1" dirty="0" smtClean="0">
                <a:solidFill>
                  <a:srgbClr val="C00000"/>
                </a:solidFill>
              </a:rPr>
              <a:t>cost model </a:t>
            </a:r>
            <a:r>
              <a:rPr lang="en-US" altLang="zh-TW" dirty="0" smtClean="0"/>
              <a:t>for evaluation</a:t>
            </a:r>
          </a:p>
        </p:txBody>
      </p:sp>
    </p:spTree>
    <p:extLst>
      <p:ext uri="{BB962C8B-B14F-4D97-AF65-F5344CB8AC3E}">
        <p14:creationId xmlns:p14="http://schemas.microsoft.com/office/powerpoint/2010/main" xmlns="" val="398251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/>
              <a:t>ARMvisor</a:t>
            </a:r>
            <a:r>
              <a:rPr lang="en-US" altLang="zh-TW" dirty="0"/>
              <a:t> Progress</a:t>
            </a:r>
            <a:endParaRPr lang="zh-TW" altLang="en-US" dirty="0"/>
          </a:p>
        </p:txBody>
      </p:sp>
      <p:cxnSp>
        <p:nvCxnSpPr>
          <p:cNvPr id="5" name="直線單箭頭接點 4"/>
          <p:cNvCxnSpPr/>
          <p:nvPr/>
        </p:nvCxnSpPr>
        <p:spPr>
          <a:xfrm>
            <a:off x="1878450" y="1720860"/>
            <a:ext cx="0" cy="40123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文字方塊 7"/>
          <p:cNvSpPr txBox="1"/>
          <p:nvPr/>
        </p:nvSpPr>
        <p:spPr>
          <a:xfrm>
            <a:off x="1014354" y="1748952"/>
            <a:ext cx="716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2009</a:t>
            </a:r>
            <a:endParaRPr lang="zh-TW" altLang="en-US" dirty="0"/>
          </a:p>
        </p:txBody>
      </p:sp>
      <p:sp>
        <p:nvSpPr>
          <p:cNvPr id="9" name="文字方塊 8"/>
          <p:cNvSpPr txBox="1"/>
          <p:nvPr/>
        </p:nvSpPr>
        <p:spPr>
          <a:xfrm>
            <a:off x="1014354" y="2751711"/>
            <a:ext cx="716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2010</a:t>
            </a:r>
            <a:endParaRPr lang="zh-TW" altLang="en-US" dirty="0"/>
          </a:p>
        </p:txBody>
      </p:sp>
      <p:sp>
        <p:nvSpPr>
          <p:cNvPr id="10" name="文字方塊 9"/>
          <p:cNvSpPr txBox="1"/>
          <p:nvPr/>
        </p:nvSpPr>
        <p:spPr>
          <a:xfrm>
            <a:off x="1014354" y="3809092"/>
            <a:ext cx="716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2011</a:t>
            </a:r>
            <a:endParaRPr lang="zh-TW" altLang="en-US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1014354" y="4793685"/>
            <a:ext cx="716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2012</a:t>
            </a:r>
            <a:endParaRPr lang="zh-TW" altLang="en-US" dirty="0"/>
          </a:p>
        </p:txBody>
      </p:sp>
      <p:sp>
        <p:nvSpPr>
          <p:cNvPr id="12" name="文字方塊 11"/>
          <p:cNvSpPr txBox="1"/>
          <p:nvPr/>
        </p:nvSpPr>
        <p:spPr>
          <a:xfrm>
            <a:off x="2060611" y="2046657"/>
            <a:ext cx="15095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Start Project</a:t>
            </a:r>
            <a:endParaRPr lang="zh-TW" altLang="en-US" dirty="0"/>
          </a:p>
        </p:txBody>
      </p:sp>
      <p:sp>
        <p:nvSpPr>
          <p:cNvPr id="13" name="文字方塊 12"/>
          <p:cNvSpPr txBox="1"/>
          <p:nvPr/>
        </p:nvSpPr>
        <p:spPr>
          <a:xfrm>
            <a:off x="2065220" y="3151728"/>
            <a:ext cx="28596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err="1"/>
              <a:t>ARMvisor</a:t>
            </a:r>
            <a:r>
              <a:rPr lang="en-US" altLang="zh-TW" dirty="0"/>
              <a:t> </a:t>
            </a:r>
            <a:r>
              <a:rPr lang="en-US" altLang="zh-TW" dirty="0" smtClean="0"/>
              <a:t>v0.1 Prototype</a:t>
            </a:r>
            <a:endParaRPr lang="zh-TW" altLang="en-US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2091243" y="4313148"/>
            <a:ext cx="28596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err="1"/>
              <a:t>ARMvisor</a:t>
            </a:r>
            <a:r>
              <a:rPr lang="en-US" altLang="zh-TW" dirty="0"/>
              <a:t> </a:t>
            </a:r>
            <a:r>
              <a:rPr lang="en-US" altLang="zh-TW" dirty="0" smtClean="0"/>
              <a:t>v0.2 Prototype</a:t>
            </a:r>
            <a:endParaRPr lang="zh-TW" altLang="en-US" dirty="0"/>
          </a:p>
        </p:txBody>
      </p:sp>
      <p:sp>
        <p:nvSpPr>
          <p:cNvPr id="18" name="文字方塊 17"/>
          <p:cNvSpPr txBox="1"/>
          <p:nvPr/>
        </p:nvSpPr>
        <p:spPr>
          <a:xfrm>
            <a:off x="5326814" y="4096123"/>
            <a:ext cx="2316340" cy="923330"/>
          </a:xfrm>
          <a:prstGeom prst="rect">
            <a:avLst/>
          </a:prstGeom>
          <a:noFill/>
          <a:ln w="28575">
            <a:solidFill>
              <a:schemeClr val="tx1"/>
            </a:solidFill>
            <a:prstDash val="solid"/>
          </a:ln>
        </p:spPr>
        <p:txBody>
          <a:bodyPr wrap="none" rtlCol="0">
            <a:spAutoFit/>
          </a:bodyPr>
          <a:lstStyle/>
          <a:p>
            <a:r>
              <a:rPr lang="en-US" altLang="zh-TW" b="1" dirty="0" smtClean="0"/>
              <a:t>Optimizations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altLang="zh-TW" dirty="0" smtClean="0"/>
              <a:t>CPU Virtualization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altLang="zh-TW" dirty="0" smtClean="0"/>
              <a:t>MMU Virtualization</a:t>
            </a:r>
          </a:p>
        </p:txBody>
      </p:sp>
      <p:sp>
        <p:nvSpPr>
          <p:cNvPr id="19" name="文字方塊 18"/>
          <p:cNvSpPr txBox="1"/>
          <p:nvPr/>
        </p:nvSpPr>
        <p:spPr>
          <a:xfrm>
            <a:off x="2080246" y="5033607"/>
            <a:ext cx="3115725" cy="1200329"/>
          </a:xfrm>
          <a:prstGeom prst="rect">
            <a:avLst/>
          </a:prstGeom>
          <a:noFill/>
          <a:ln w="6350">
            <a:solidFill>
              <a:schemeClr val="tx1"/>
            </a:solidFill>
            <a:prstDash val="dash"/>
          </a:ln>
        </p:spPr>
        <p:txBody>
          <a:bodyPr wrap="none" rtlCol="0">
            <a:spAutoFit/>
          </a:bodyPr>
          <a:lstStyle/>
          <a:p>
            <a:r>
              <a:rPr lang="en-US" altLang="zh-TW" b="1" dirty="0" smtClean="0"/>
              <a:t>Future Work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altLang="zh-TW" dirty="0" err="1" smtClean="0"/>
              <a:t>Virt</a:t>
            </a:r>
            <a:r>
              <a:rPr lang="en-US" altLang="zh-TW" dirty="0" smtClean="0"/>
              <a:t>-IO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altLang="zh-TW" dirty="0" smtClean="0"/>
              <a:t>Multi-core Virtualization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altLang="zh-TW" dirty="0" smtClean="0"/>
              <a:t>Hardware  Virtualization</a:t>
            </a:r>
            <a:endParaRPr lang="zh-TW" altLang="en-US" dirty="0"/>
          </a:p>
        </p:txBody>
      </p:sp>
      <p:sp>
        <p:nvSpPr>
          <p:cNvPr id="21" name="文字方塊 20"/>
          <p:cNvSpPr txBox="1"/>
          <p:nvPr/>
        </p:nvSpPr>
        <p:spPr>
          <a:xfrm>
            <a:off x="5200617" y="3121043"/>
            <a:ext cx="2942152" cy="369332"/>
          </a:xfrm>
          <a:prstGeom prst="rect">
            <a:avLst/>
          </a:prstGeom>
          <a:noFill/>
          <a:ln w="28575">
            <a:solidFill>
              <a:schemeClr val="tx1"/>
            </a:solidFill>
            <a:prstDash val="solid"/>
          </a:ln>
        </p:spPr>
        <p:txBody>
          <a:bodyPr wrap="none" rtlCol="0">
            <a:spAutoFit/>
          </a:bodyPr>
          <a:lstStyle/>
          <a:p>
            <a:r>
              <a:rPr lang="en-US" altLang="zh-TW" b="1" dirty="0" smtClean="0"/>
              <a:t>Support ARM11MPCore (v6)</a:t>
            </a:r>
            <a:endParaRPr lang="en-US" altLang="zh-TW" dirty="0" smtClean="0"/>
          </a:p>
        </p:txBody>
      </p:sp>
      <p:sp>
        <p:nvSpPr>
          <p:cNvPr id="22" name="文字方塊 21"/>
          <p:cNvSpPr txBox="1"/>
          <p:nvPr/>
        </p:nvSpPr>
        <p:spPr>
          <a:xfrm>
            <a:off x="5353735" y="3596917"/>
            <a:ext cx="2702150" cy="369332"/>
          </a:xfrm>
          <a:prstGeom prst="rect">
            <a:avLst/>
          </a:prstGeom>
          <a:noFill/>
          <a:ln w="28575">
            <a:solidFill>
              <a:schemeClr val="tx1"/>
            </a:solidFill>
            <a:prstDash val="solid"/>
          </a:ln>
        </p:spPr>
        <p:txBody>
          <a:bodyPr wrap="none" rtlCol="0">
            <a:spAutoFit/>
          </a:bodyPr>
          <a:lstStyle/>
          <a:p>
            <a:r>
              <a:rPr lang="en-US" altLang="zh-TW" b="1" dirty="0" smtClean="0"/>
              <a:t>Support </a:t>
            </a:r>
            <a:r>
              <a:rPr lang="en-US" altLang="zh-TW" b="1" dirty="0" err="1" smtClean="0"/>
              <a:t>BeagleBoard</a:t>
            </a:r>
            <a:r>
              <a:rPr lang="en-US" altLang="zh-TW" b="1" dirty="0" smtClean="0"/>
              <a:t> (v7)</a:t>
            </a:r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xmlns="" val="5312587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圓角矩形 9"/>
          <p:cNvSpPr/>
          <p:nvPr/>
        </p:nvSpPr>
        <p:spPr>
          <a:xfrm>
            <a:off x="1691680" y="4797442"/>
            <a:ext cx="6552728" cy="79208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Overview of </a:t>
            </a:r>
            <a:r>
              <a:rPr lang="en-US" altLang="zh-TW" dirty="0" err="1" smtClean="0"/>
              <a:t>ARMvisor</a:t>
            </a:r>
            <a:r>
              <a:rPr lang="en-US" altLang="zh-TW" dirty="0" smtClean="0"/>
              <a:t> (1)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1907704" y="4869450"/>
            <a:ext cx="1008112" cy="6480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CPU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3072825" y="4869450"/>
            <a:ext cx="1008112" cy="6480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MMU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5508104" y="4869450"/>
            <a:ext cx="1008112" cy="6480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I/O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83968" y="4869740"/>
            <a:ext cx="1008112" cy="6480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Timer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6732240" y="4869740"/>
            <a:ext cx="1224136" cy="6480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Interrupt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719030" y="5009110"/>
            <a:ext cx="12361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Hardware</a:t>
            </a:r>
            <a:endParaRPr lang="zh-TW" altLang="en-US" dirty="0"/>
          </a:p>
        </p:txBody>
      </p:sp>
      <p:sp>
        <p:nvSpPr>
          <p:cNvPr id="14" name="矩形 13"/>
          <p:cNvSpPr/>
          <p:nvPr/>
        </p:nvSpPr>
        <p:spPr>
          <a:xfrm>
            <a:off x="2612173" y="3843773"/>
            <a:ext cx="1800200" cy="64807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CPU Virtualization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348588" y="3843773"/>
            <a:ext cx="1800200" cy="64807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MMU</a:t>
            </a:r>
          </a:p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Virtualization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015716" y="2888940"/>
            <a:ext cx="1800200" cy="64807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I/O</a:t>
            </a:r>
          </a:p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Virtualization</a:t>
            </a:r>
            <a:endParaRPr lang="zh-TW" altLang="en-US" dirty="0">
              <a:solidFill>
                <a:schemeClr val="tx1"/>
              </a:solidFill>
            </a:endParaRPr>
          </a:p>
        </p:txBody>
      </p:sp>
      <p:cxnSp>
        <p:nvCxnSpPr>
          <p:cNvPr id="20" name="直線接點 19"/>
          <p:cNvCxnSpPr/>
          <p:nvPr/>
        </p:nvCxnSpPr>
        <p:spPr>
          <a:xfrm>
            <a:off x="1907704" y="2492896"/>
            <a:ext cx="0" cy="2088232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1" name="直線接點 20"/>
          <p:cNvCxnSpPr/>
          <p:nvPr/>
        </p:nvCxnSpPr>
        <p:spPr>
          <a:xfrm flipH="1">
            <a:off x="1907704" y="4581128"/>
            <a:ext cx="6120680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5" name="直線接點 24"/>
          <p:cNvCxnSpPr/>
          <p:nvPr/>
        </p:nvCxnSpPr>
        <p:spPr>
          <a:xfrm>
            <a:off x="8028384" y="3285147"/>
            <a:ext cx="0" cy="1295981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7" name="直線接點 26"/>
          <p:cNvCxnSpPr/>
          <p:nvPr/>
        </p:nvCxnSpPr>
        <p:spPr>
          <a:xfrm flipH="1">
            <a:off x="3923928" y="3290065"/>
            <a:ext cx="4104456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9" name="直線接點 28"/>
          <p:cNvCxnSpPr/>
          <p:nvPr/>
        </p:nvCxnSpPr>
        <p:spPr>
          <a:xfrm>
            <a:off x="3940079" y="2492896"/>
            <a:ext cx="0" cy="797169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" name="直線接點 30"/>
          <p:cNvCxnSpPr/>
          <p:nvPr/>
        </p:nvCxnSpPr>
        <p:spPr>
          <a:xfrm flipH="1">
            <a:off x="1907705" y="2492896"/>
            <a:ext cx="2016223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4" name="圓角矩形 33"/>
          <p:cNvSpPr/>
          <p:nvPr/>
        </p:nvSpPr>
        <p:spPr>
          <a:xfrm>
            <a:off x="4167244" y="2177615"/>
            <a:ext cx="1427167" cy="91891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VM 0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35" name="圓角矩形 34"/>
          <p:cNvSpPr/>
          <p:nvPr/>
        </p:nvSpPr>
        <p:spPr>
          <a:xfrm>
            <a:off x="5801826" y="2177615"/>
            <a:ext cx="1427167" cy="91891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VM 1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743855" y="3411815"/>
            <a:ext cx="1411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/>
              <a:t>Hypervisor</a:t>
            </a:r>
            <a:endParaRPr lang="zh-TW" altLang="en-US" b="1" dirty="0"/>
          </a:p>
        </p:txBody>
      </p:sp>
      <p:sp>
        <p:nvSpPr>
          <p:cNvPr id="36" name="文字方塊 35"/>
          <p:cNvSpPr txBox="1"/>
          <p:nvPr/>
        </p:nvSpPr>
        <p:spPr>
          <a:xfrm>
            <a:off x="2138199" y="2254856"/>
            <a:ext cx="15552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rgbClr val="C00000"/>
                </a:solidFill>
              </a:rPr>
              <a:t>QEMU-ARM</a:t>
            </a:r>
            <a:endParaRPr lang="zh-TW" altLang="en-US" b="1" dirty="0">
              <a:solidFill>
                <a:srgbClr val="C00000"/>
              </a:solidFill>
            </a:endParaRPr>
          </a:p>
        </p:txBody>
      </p:sp>
      <p:cxnSp>
        <p:nvCxnSpPr>
          <p:cNvPr id="38" name="直線單箭頭接點 37"/>
          <p:cNvCxnSpPr>
            <a:stCxn id="16" idx="0"/>
            <a:endCxn id="36" idx="2"/>
          </p:cNvCxnSpPr>
          <p:nvPr/>
        </p:nvCxnSpPr>
        <p:spPr>
          <a:xfrm flipV="1">
            <a:off x="2915816" y="2624188"/>
            <a:ext cx="0" cy="26475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2" name="文字方塊 41"/>
          <p:cNvSpPr txBox="1"/>
          <p:nvPr/>
        </p:nvSpPr>
        <p:spPr>
          <a:xfrm>
            <a:off x="4067653" y="3248509"/>
            <a:ext cx="20265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rgbClr val="C00000"/>
                </a:solidFill>
              </a:rPr>
              <a:t>KVM-ARM Linux</a:t>
            </a:r>
            <a:endParaRPr lang="zh-TW" altLang="en-US" b="1" dirty="0">
              <a:solidFill>
                <a:srgbClr val="C00000"/>
              </a:solidFill>
            </a:endParaRPr>
          </a:p>
        </p:txBody>
      </p:sp>
      <p:cxnSp>
        <p:nvCxnSpPr>
          <p:cNvPr id="56" name="直線單箭頭接點 55"/>
          <p:cNvCxnSpPr>
            <a:stCxn id="14" idx="0"/>
            <a:endCxn id="42" idx="2"/>
          </p:cNvCxnSpPr>
          <p:nvPr/>
        </p:nvCxnSpPr>
        <p:spPr>
          <a:xfrm flipV="1">
            <a:off x="3512273" y="3617841"/>
            <a:ext cx="1568639" cy="22593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1" name="直線單箭頭接點 60"/>
          <p:cNvCxnSpPr>
            <a:stCxn id="15" idx="0"/>
            <a:endCxn id="42" idx="2"/>
          </p:cNvCxnSpPr>
          <p:nvPr/>
        </p:nvCxnSpPr>
        <p:spPr>
          <a:xfrm flipH="1" flipV="1">
            <a:off x="5080912" y="3617841"/>
            <a:ext cx="1167776" cy="22593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0093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Overview of </a:t>
            </a:r>
            <a:r>
              <a:rPr lang="en-US" altLang="zh-TW" dirty="0" err="1"/>
              <a:t>ARMvisor</a:t>
            </a:r>
            <a:r>
              <a:rPr lang="en-US" altLang="zh-TW" dirty="0"/>
              <a:t> </a:t>
            </a:r>
            <a:r>
              <a:rPr lang="en-US" altLang="zh-TW" dirty="0" smtClean="0"/>
              <a:t>(2)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1215353" y="2204864"/>
            <a:ext cx="1800200" cy="64807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CPU Virtualization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215353" y="3108430"/>
            <a:ext cx="1800200" cy="64807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MMU</a:t>
            </a:r>
          </a:p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Virtualization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1216514" y="3979206"/>
            <a:ext cx="1800200" cy="64807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I/O</a:t>
            </a:r>
          </a:p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Virtualization</a:t>
            </a:r>
            <a:endParaRPr lang="zh-TW" altLang="en-US" dirty="0">
              <a:solidFill>
                <a:schemeClr val="tx1"/>
              </a:solidFill>
            </a:endParaRPr>
          </a:p>
        </p:txBody>
      </p:sp>
      <p:cxnSp>
        <p:nvCxnSpPr>
          <p:cNvPr id="10" name="直線接點 9"/>
          <p:cNvCxnSpPr/>
          <p:nvPr/>
        </p:nvCxnSpPr>
        <p:spPr>
          <a:xfrm>
            <a:off x="3203848" y="2846131"/>
            <a:ext cx="4248472" cy="0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直線接點 10"/>
          <p:cNvCxnSpPr/>
          <p:nvPr/>
        </p:nvCxnSpPr>
        <p:spPr>
          <a:xfrm>
            <a:off x="3203848" y="3717032"/>
            <a:ext cx="4248472" cy="0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直線接點 12"/>
          <p:cNvCxnSpPr/>
          <p:nvPr/>
        </p:nvCxnSpPr>
        <p:spPr>
          <a:xfrm>
            <a:off x="3203848" y="4622633"/>
            <a:ext cx="4248472" cy="0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文字方塊 13"/>
          <p:cNvSpPr txBox="1"/>
          <p:nvPr/>
        </p:nvSpPr>
        <p:spPr>
          <a:xfrm>
            <a:off x="3426449" y="2344234"/>
            <a:ext cx="34498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Methodology: Trap and Emulation</a:t>
            </a:r>
            <a:endParaRPr lang="zh-TW" altLang="en-US" dirty="0"/>
          </a:p>
        </p:txBody>
      </p:sp>
      <p:sp>
        <p:nvSpPr>
          <p:cNvPr id="19" name="文字方塊 18"/>
          <p:cNvSpPr txBox="1"/>
          <p:nvPr/>
        </p:nvSpPr>
        <p:spPr>
          <a:xfrm>
            <a:off x="3426449" y="3293096"/>
            <a:ext cx="29457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Methodology: Shadow Paging</a:t>
            </a:r>
            <a:endParaRPr lang="zh-TW" altLang="en-US" dirty="0"/>
          </a:p>
        </p:txBody>
      </p:sp>
      <p:sp>
        <p:nvSpPr>
          <p:cNvPr id="22" name="文字方塊 21"/>
          <p:cNvSpPr txBox="1"/>
          <p:nvPr/>
        </p:nvSpPr>
        <p:spPr>
          <a:xfrm>
            <a:off x="3426449" y="4106871"/>
            <a:ext cx="3737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Methodology: </a:t>
            </a:r>
            <a:r>
              <a:rPr lang="en-US" altLang="zh-TW" dirty="0" err="1" smtClean="0"/>
              <a:t>Userspace</a:t>
            </a:r>
            <a:r>
              <a:rPr lang="en-US" altLang="zh-TW" dirty="0" smtClean="0"/>
              <a:t> I/O Emulation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579146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CPU Virtualization (1)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zh-TW" dirty="0" smtClean="0"/>
              <a:t>A </a:t>
            </a:r>
            <a:r>
              <a:rPr lang="en-US" altLang="zh-TW" dirty="0"/>
              <a:t>classification of instructions of an ISA into 3 different groups</a:t>
            </a:r>
            <a:r>
              <a:rPr lang="en-US" altLang="zh-TW" dirty="0" smtClean="0"/>
              <a:t>:</a:t>
            </a:r>
          </a:p>
          <a:p>
            <a:pPr lvl="1"/>
            <a:r>
              <a:rPr lang="en-US" altLang="zh-TW" b="1" dirty="0"/>
              <a:t>Privileged instructions </a:t>
            </a:r>
            <a:endParaRPr lang="en-US" altLang="zh-TW" b="1" dirty="0" smtClean="0"/>
          </a:p>
          <a:p>
            <a:pPr lvl="2"/>
            <a:r>
              <a:rPr lang="en-US" altLang="zh-TW" dirty="0"/>
              <a:t>Those that trap if the processor is in user mode and do not trap if it is in </a:t>
            </a:r>
            <a:r>
              <a:rPr lang="en-US" altLang="zh-TW" dirty="0" smtClean="0"/>
              <a:t>kernel mode</a:t>
            </a:r>
          </a:p>
          <a:p>
            <a:pPr lvl="1"/>
            <a:r>
              <a:rPr lang="en-US" altLang="zh-TW" b="1" dirty="0"/>
              <a:t>S</a:t>
            </a:r>
            <a:r>
              <a:rPr lang="en-US" altLang="zh-TW" b="1" dirty="0" smtClean="0"/>
              <a:t>ensitive instructions</a:t>
            </a:r>
          </a:p>
          <a:p>
            <a:pPr lvl="2"/>
            <a:r>
              <a:rPr lang="en-US" altLang="zh-TW" dirty="0"/>
              <a:t>Those that attempt to </a:t>
            </a:r>
            <a:r>
              <a:rPr lang="en-US" altLang="zh-TW" dirty="0" smtClean="0"/>
              <a:t>affect the resources </a:t>
            </a:r>
            <a:r>
              <a:rPr lang="en-US" altLang="zh-TW" dirty="0"/>
              <a:t>in the system.</a:t>
            </a:r>
            <a:endParaRPr lang="en-US" altLang="zh-TW" b="1" dirty="0" smtClean="0"/>
          </a:p>
          <a:p>
            <a:pPr lvl="1"/>
            <a:r>
              <a:rPr lang="en-US" altLang="zh-TW" b="1" dirty="0" smtClean="0"/>
              <a:t>Critical instructions</a:t>
            </a:r>
            <a:endParaRPr lang="en-US" altLang="zh-TW" b="1" dirty="0"/>
          </a:p>
          <a:p>
            <a:pPr lvl="2"/>
            <a:r>
              <a:rPr lang="en-US" altLang="zh-TW" dirty="0" smtClean="0"/>
              <a:t>Those are sensitive instructions but do not trap in user mode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954112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CPU Virtualization </a:t>
            </a:r>
            <a:r>
              <a:rPr lang="en-US" altLang="zh-TW" dirty="0" smtClean="0"/>
              <a:t>(2)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橢圓 4"/>
          <p:cNvSpPr/>
          <p:nvPr/>
        </p:nvSpPr>
        <p:spPr>
          <a:xfrm>
            <a:off x="2699792" y="2564904"/>
            <a:ext cx="2952328" cy="23042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橢圓 5"/>
          <p:cNvSpPr/>
          <p:nvPr/>
        </p:nvSpPr>
        <p:spPr>
          <a:xfrm>
            <a:off x="3779912" y="2564904"/>
            <a:ext cx="2448272" cy="230425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2275974" y="3393866"/>
            <a:ext cx="15039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b="1" dirty="0">
                <a:solidFill>
                  <a:schemeClr val="accent1">
                    <a:lumMod val="50000"/>
                  </a:schemeClr>
                </a:solidFill>
              </a:rPr>
              <a:t>Privileged </a:t>
            </a:r>
            <a:endParaRPr lang="en-US" altLang="zh-TW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en-US" altLang="zh-TW" b="1" dirty="0">
                <a:solidFill>
                  <a:schemeClr val="accent1">
                    <a:lumMod val="50000"/>
                  </a:schemeClr>
                </a:solidFill>
              </a:rPr>
              <a:t>I</a:t>
            </a:r>
            <a:r>
              <a:rPr lang="en-US" altLang="zh-TW" b="1" dirty="0" smtClean="0">
                <a:solidFill>
                  <a:schemeClr val="accent1">
                    <a:lumMod val="50000"/>
                  </a:schemeClr>
                </a:solidFill>
              </a:rPr>
              <a:t>nstructions</a:t>
            </a:r>
            <a:endParaRPr lang="zh-TW" alt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4170185" y="3417875"/>
            <a:ext cx="15039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b="1" dirty="0" smtClean="0">
                <a:solidFill>
                  <a:srgbClr val="C00000"/>
                </a:solidFill>
              </a:rPr>
              <a:t>Sensitive</a:t>
            </a:r>
          </a:p>
          <a:p>
            <a:pPr algn="ctr"/>
            <a:r>
              <a:rPr lang="en-US" altLang="zh-TW" b="1" dirty="0">
                <a:solidFill>
                  <a:srgbClr val="C00000"/>
                </a:solidFill>
              </a:rPr>
              <a:t>I</a:t>
            </a:r>
            <a:r>
              <a:rPr lang="en-US" altLang="zh-TW" b="1" dirty="0" smtClean="0">
                <a:solidFill>
                  <a:srgbClr val="C00000"/>
                </a:solidFill>
              </a:rPr>
              <a:t>nstructions</a:t>
            </a:r>
            <a:endParaRPr lang="zh-TW" altLang="en-US" dirty="0">
              <a:solidFill>
                <a:srgbClr val="C00000"/>
              </a:solidFill>
            </a:endParaRPr>
          </a:p>
        </p:txBody>
      </p:sp>
      <p:cxnSp>
        <p:nvCxnSpPr>
          <p:cNvPr id="11" name="直線單箭頭接點 10"/>
          <p:cNvCxnSpPr/>
          <p:nvPr/>
        </p:nvCxnSpPr>
        <p:spPr>
          <a:xfrm flipV="1">
            <a:off x="5940152" y="3284984"/>
            <a:ext cx="720080" cy="4560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文字方塊 12"/>
          <p:cNvSpPr txBox="1"/>
          <p:nvPr/>
        </p:nvSpPr>
        <p:spPr>
          <a:xfrm>
            <a:off x="6781806" y="2852936"/>
            <a:ext cx="15039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b="1" dirty="0" smtClean="0"/>
              <a:t>Critical </a:t>
            </a:r>
          </a:p>
          <a:p>
            <a:pPr algn="ctr"/>
            <a:r>
              <a:rPr lang="en-US" altLang="zh-TW" b="1" dirty="0" smtClean="0"/>
              <a:t>Instructions</a:t>
            </a:r>
            <a:endParaRPr lang="zh-TW" altLang="en-US" b="1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1948278" y="5013176"/>
            <a:ext cx="52917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dirty="0" smtClean="0"/>
              <a:t>We need to emulate </a:t>
            </a:r>
            <a:r>
              <a:rPr lang="en-US" altLang="zh-TW" b="1" dirty="0" smtClean="0">
                <a:solidFill>
                  <a:srgbClr val="FF0000"/>
                </a:solidFill>
              </a:rPr>
              <a:t>sensitive instructions </a:t>
            </a:r>
            <a:r>
              <a:rPr lang="en-US" altLang="zh-TW" dirty="0" smtClean="0"/>
              <a:t>and </a:t>
            </a:r>
          </a:p>
          <a:p>
            <a:pPr algn="ctr"/>
            <a:r>
              <a:rPr lang="en-US" altLang="zh-TW" dirty="0" smtClean="0"/>
              <a:t>carefully handled </a:t>
            </a:r>
            <a:r>
              <a:rPr lang="en-US" altLang="zh-TW" b="1" dirty="0" smtClean="0"/>
              <a:t>critical instructions</a:t>
            </a:r>
            <a:endParaRPr lang="zh-TW" altLang="en-US" b="1" dirty="0"/>
          </a:p>
        </p:txBody>
      </p:sp>
    </p:spTree>
    <p:extLst>
      <p:ext uri="{BB962C8B-B14F-4D97-AF65-F5344CB8AC3E}">
        <p14:creationId xmlns:p14="http://schemas.microsoft.com/office/powerpoint/2010/main" xmlns="" val="1782128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/>
              <a:t>Sensitive Instruction Emulation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43608" y="2060848"/>
            <a:ext cx="7056784" cy="3960440"/>
          </a:xfrm>
        </p:spPr>
        <p:txBody>
          <a:bodyPr>
            <a:normAutofit/>
          </a:bodyPr>
          <a:lstStyle/>
          <a:p>
            <a:r>
              <a:rPr lang="en-US" altLang="zh-TW" dirty="0" smtClean="0"/>
              <a:t>Classify sensitive, privileged and critical instructions for ARM ISA</a:t>
            </a:r>
          </a:p>
          <a:p>
            <a:r>
              <a:rPr lang="en-US" altLang="zh-TW" i="1" dirty="0" smtClean="0"/>
              <a:t>Implement an sensitive instruction emulation engine</a:t>
            </a:r>
          </a:p>
          <a:p>
            <a:r>
              <a:rPr lang="en-US" altLang="zh-TW" dirty="0" smtClean="0"/>
              <a:t>How to handle critical instructions?</a:t>
            </a:r>
          </a:p>
          <a:p>
            <a:pPr lvl="1"/>
            <a:r>
              <a:rPr lang="en-US" altLang="zh-TW" b="1" i="1" dirty="0" smtClean="0">
                <a:solidFill>
                  <a:srgbClr val="0070C0"/>
                </a:solidFill>
              </a:rPr>
              <a:t>Lightweight Para-virtualization</a:t>
            </a:r>
          </a:p>
          <a:p>
            <a:pPr lvl="2"/>
            <a:r>
              <a:rPr lang="en-US" altLang="zh-TW" i="1" dirty="0" smtClean="0"/>
              <a:t>Pre-Insert </a:t>
            </a:r>
            <a:r>
              <a:rPr lang="en-US" altLang="zh-TW" i="1" dirty="0" err="1" smtClean="0"/>
              <a:t>swi</a:t>
            </a:r>
            <a:r>
              <a:rPr lang="en-US" altLang="zh-TW" i="1" dirty="0" smtClean="0"/>
              <a:t> #</a:t>
            </a:r>
          </a:p>
          <a:p>
            <a:pPr lvl="2"/>
            <a:r>
              <a:rPr lang="en-US" altLang="zh-TW" i="1" dirty="0" smtClean="0"/>
              <a:t>Few of guest kernel codes are patched</a:t>
            </a:r>
          </a:p>
        </p:txBody>
      </p:sp>
    </p:spTree>
    <p:extLst>
      <p:ext uri="{BB962C8B-B14F-4D97-AF65-F5344CB8AC3E}">
        <p14:creationId xmlns:p14="http://schemas.microsoft.com/office/powerpoint/2010/main" xmlns="" val="55364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56295670"/>
              </p:ext>
            </p:extLst>
          </p:nvPr>
        </p:nvGraphicFramePr>
        <p:xfrm>
          <a:off x="1246752" y="692696"/>
          <a:ext cx="6912769" cy="5482487"/>
        </p:xfrm>
        <a:graphic>
          <a:graphicData uri="http://schemas.openxmlformats.org/drawingml/2006/table">
            <a:tbl>
              <a:tblPr/>
              <a:tblGrid>
                <a:gridCol w="720080"/>
                <a:gridCol w="432048"/>
                <a:gridCol w="432048"/>
                <a:gridCol w="1296144"/>
                <a:gridCol w="1669444"/>
                <a:gridCol w="1399288"/>
                <a:gridCol w="963717"/>
              </a:tblGrid>
              <a:tr h="152022"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S</a:t>
                      </a:r>
                      <a:endParaRPr lang="zh-TW" sz="105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C</a:t>
                      </a:r>
                      <a:endParaRPr lang="zh-TW" sz="105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P</a:t>
                      </a:r>
                      <a:endParaRPr lang="zh-TW" sz="105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</a:rPr>
                        <a:t>Instruction Type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</a:rPr>
                        <a:t>Operation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</a:rPr>
                        <a:t>Behavior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</a:rPr>
                        <a:t>Emulation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462"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  <a:sym typeface="Wingdings"/>
                        </a:rPr>
                        <a:t></a:t>
                      </a:r>
                      <a:endParaRPr lang="zh-TW" sz="105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  <a:sym typeface="Wingdings"/>
                        </a:rPr>
                        <a:t></a:t>
                      </a:r>
                      <a:endParaRPr lang="zh-TW" sz="105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endParaRPr lang="en-US" sz="105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Data-processing</a:t>
                      </a:r>
                      <a:endParaRPr lang="zh-TW" sz="105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ADCS, ADDS, ANDS, BICS, EORS, MOVS, MVNS, ORRS, RSBS, RSCS, SBCS, SUBS</a:t>
                      </a:r>
                      <a:endParaRPr lang="zh-TW" sz="105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</a:rPr>
                        <a:t>CPSR </a:t>
                      </a: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  <a:sym typeface="Wingdings"/>
                        </a:rPr>
                        <a:t></a:t>
                      </a: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</a:rPr>
                        <a:t> SPSR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</a:rPr>
                        <a:t>Status Register Access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385">
                <a:tc rowSpan="3"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  <a:sym typeface="Wingdings"/>
                        </a:rPr>
                        <a:t>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  <a:sym typeface="Wingdings"/>
                        </a:rPr>
                        <a:t>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endParaRPr lang="en-US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Status register access</a:t>
                      </a:r>
                      <a:endParaRPr lang="zh-TW" sz="105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MRS</a:t>
                      </a:r>
                      <a:endParaRPr lang="zh-TW" sz="105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GPR </a:t>
                      </a: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  <a:sym typeface="Wingdings"/>
                        </a:rPr>
                        <a:t></a:t>
                      </a: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 CPSR/SPSR</a:t>
                      </a:r>
                      <a:endParaRPr lang="zh-TW" sz="105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4338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</a:rPr>
                        <a:t>MSR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CPSR/SPSR </a:t>
                      </a: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  <a:sym typeface="Wingdings"/>
                        </a:rPr>
                        <a:t></a:t>
                      </a: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 GPR</a:t>
                      </a:r>
                      <a:endParaRPr lang="zh-TW" sz="105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4338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</a:rPr>
                        <a:t>CPS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CPSR </a:t>
                      </a: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  <a:sym typeface="Wingdings"/>
                        </a:rPr>
                        <a:t></a:t>
                      </a: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 CPS (</a:t>
                      </a:r>
                      <a:r>
                        <a:rPr lang="en-US" sz="1050" kern="100" dirty="0" err="1">
                          <a:latin typeface="Times New Roman"/>
                          <a:ea typeface="新細明體"/>
                          <a:cs typeface="Times New Roman"/>
                        </a:rPr>
                        <a:t>A|I|F|Mode</a:t>
                      </a: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)</a:t>
                      </a:r>
                      <a:endParaRPr lang="zh-TW" sz="105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43385">
                <a:tc rowSpan="2"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  <a:sym typeface="Wingdings"/>
                        </a:rPr>
                        <a:t>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  <a:sym typeface="Wingdings"/>
                        </a:rPr>
                        <a:t>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endParaRPr lang="en-US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</a:rPr>
                        <a:t>Extended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RFE</a:t>
                      </a:r>
                      <a:endParaRPr lang="zh-TW" sz="105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(CPSR, PC) </a:t>
                      </a: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  <a:sym typeface="Wingdings"/>
                        </a:rPr>
                        <a:t></a:t>
                      </a: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 MEM</a:t>
                      </a:r>
                      <a:endParaRPr lang="zh-TW" sz="105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4338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</a:rPr>
                        <a:t>SRS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MEM </a:t>
                      </a: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  <a:sym typeface="Wingdings"/>
                        </a:rPr>
                        <a:t></a:t>
                      </a: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 (SPSR, R14)</a:t>
                      </a:r>
                      <a:endParaRPr lang="zh-TW" sz="105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71694">
                <a:tc rowSpan="3"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  <a:sym typeface="Wingdings"/>
                        </a:rPr>
                        <a:t>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  <a:sym typeface="Wingdings"/>
                        </a:rPr>
                        <a:t>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endParaRPr lang="en-US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</a:rPr>
                        <a:t>Load and Store Multiple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</a:rPr>
                        <a:t>LDM(3)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</a:rPr>
                        <a:t>CPSR </a:t>
                      </a: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  <a:sym typeface="Wingdings"/>
                        </a:rPr>
                        <a:t></a:t>
                      </a: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</a:rPr>
                        <a:t> SPSR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4338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LDM(2)</a:t>
                      </a:r>
                      <a:endParaRPr lang="zh-TW" sz="105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USR_REGS </a:t>
                      </a: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  <a:sym typeface="Wingdings"/>
                        </a:rPr>
                        <a:t></a:t>
                      </a: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 MEM</a:t>
                      </a:r>
                      <a:endParaRPr lang="zh-TW" sz="105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</a:rPr>
                        <a:t>Bank Register Access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38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</a:rPr>
                        <a:t>STM(2)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MEM </a:t>
                      </a: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  <a:sym typeface="Wingdings"/>
                        </a:rPr>
                        <a:t></a:t>
                      </a: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 USR_REGS</a:t>
                      </a:r>
                      <a:endParaRPr lang="zh-TW" sz="105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43385">
                <a:tc rowSpan="2"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  <a:sym typeface="Wingdings"/>
                        </a:rPr>
                        <a:t>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  <a:sym typeface="Wingdings"/>
                        </a:rPr>
                        <a:t>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endParaRPr lang="en-US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</a:rPr>
                        <a:t>Load and Store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</a:rPr>
                        <a:t>LDRT/LDRBT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GPR </a:t>
                      </a: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  <a:sym typeface="Wingdings"/>
                        </a:rPr>
                        <a:t></a:t>
                      </a: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 MEM</a:t>
                      </a:r>
                      <a:endParaRPr lang="zh-TW" sz="105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(User Permission)</a:t>
                      </a:r>
                      <a:endParaRPr lang="zh-TW" sz="105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User Permission Access</a:t>
                      </a:r>
                      <a:endParaRPr lang="zh-TW" sz="105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38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</a:rPr>
                        <a:t>STRT/STRBT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MEM </a:t>
                      </a: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  <a:sym typeface="Wingdings"/>
                        </a:rPr>
                        <a:t></a:t>
                      </a: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 GPR</a:t>
                      </a:r>
                      <a:endParaRPr lang="zh-TW" sz="105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(User Permission)</a:t>
                      </a:r>
                      <a:endParaRPr lang="zh-TW" sz="105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201846"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  <a:sym typeface="Wingdings"/>
                        </a:rPr>
                        <a:t></a:t>
                      </a:r>
                      <a:endParaRPr lang="zh-TW" sz="105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endParaRPr lang="en-US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  <a:sym typeface="Wingdings"/>
                        </a:rPr>
                        <a:t>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</a:rPr>
                        <a:t>Coprocessor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</a:rPr>
                        <a:t>CDP/CDP2, LDC/LDC2, MCR/MCR2, MCRR/MRRC2, MRC/MRC2, MRRC/MRRC2, STC/STC2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</a:rPr>
                        <a:t>Call CORP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</a:rPr>
                        <a:t>COPR </a:t>
                      </a: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  <a:sym typeface="Wingdings"/>
                        </a:rPr>
                        <a:t></a:t>
                      </a: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</a:rPr>
                        <a:t> MEM/GPR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</a:rPr>
                        <a:t>MEM/GPR </a:t>
                      </a: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  <a:sym typeface="Wingdings"/>
                        </a:rPr>
                        <a:t></a:t>
                      </a:r>
                      <a:r>
                        <a:rPr lang="en-US" sz="1050" kern="100">
                          <a:latin typeface="Times New Roman"/>
                          <a:ea typeface="新細明體"/>
                          <a:cs typeface="Times New Roman"/>
                        </a:rPr>
                        <a:t> CORP</a:t>
                      </a:r>
                      <a:endParaRPr lang="zh-TW" sz="1050" kern="10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latin typeface="Times New Roman"/>
                          <a:ea typeface="新細明體"/>
                          <a:cs typeface="Times New Roman"/>
                        </a:rPr>
                        <a:t>Coprocessor Access</a:t>
                      </a:r>
                      <a:endParaRPr lang="zh-TW" sz="1050" kern="100" dirty="0"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46182" marR="461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文字方塊 1"/>
          <p:cNvSpPr txBox="1"/>
          <p:nvPr/>
        </p:nvSpPr>
        <p:spPr>
          <a:xfrm>
            <a:off x="849797" y="188638"/>
            <a:ext cx="9561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b="1" dirty="0" smtClean="0">
                <a:solidFill>
                  <a:schemeClr val="bg1"/>
                </a:solidFill>
              </a:rPr>
              <a:t>Sensitive</a:t>
            </a:r>
            <a:endParaRPr lang="zh-TW" altLang="en-US" sz="1400" b="1" dirty="0">
              <a:solidFill>
                <a:schemeClr val="bg1"/>
              </a:solidFill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798838" y="188638"/>
            <a:ext cx="7857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b="1" dirty="0">
                <a:solidFill>
                  <a:schemeClr val="bg1"/>
                </a:solidFill>
              </a:rPr>
              <a:t>C</a:t>
            </a:r>
            <a:r>
              <a:rPr lang="en-US" altLang="zh-TW" sz="1400" b="1" dirty="0" smtClean="0">
                <a:solidFill>
                  <a:schemeClr val="bg1"/>
                </a:solidFill>
              </a:rPr>
              <a:t>ritical</a:t>
            </a:r>
            <a:endParaRPr lang="zh-TW" altLang="en-US" sz="1400" b="1" dirty="0">
              <a:solidFill>
                <a:schemeClr val="bg1"/>
              </a:solidFill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2555776" y="188638"/>
            <a:ext cx="10502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b="1" dirty="0" smtClean="0">
                <a:solidFill>
                  <a:schemeClr val="bg1"/>
                </a:solidFill>
              </a:rPr>
              <a:t>Privileged</a:t>
            </a:r>
            <a:endParaRPr lang="zh-TW" altLang="en-US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9365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68389121"/>
              </p:ext>
            </p:extLst>
          </p:nvPr>
        </p:nvGraphicFramePr>
        <p:xfrm>
          <a:off x="1835696" y="764704"/>
          <a:ext cx="5976663" cy="5371531"/>
        </p:xfrm>
        <a:graphic>
          <a:graphicData uri="http://schemas.openxmlformats.org/drawingml/2006/table">
            <a:tbl>
              <a:tblPr/>
              <a:tblGrid>
                <a:gridCol w="2682891"/>
                <a:gridCol w="588742"/>
                <a:gridCol w="2705030"/>
              </a:tblGrid>
              <a:tr h="319986"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Patched Souse Code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</a:txBody>
                  <a:tcPr marL="54429" marR="544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新細明體"/>
                        </a:rPr>
                        <a:t>LOC</a:t>
                      </a:r>
                      <a:endParaRPr lang="zh-TW" sz="1050">
                        <a:latin typeface="Times New Roman"/>
                        <a:ea typeface="新細明體"/>
                      </a:endParaRPr>
                    </a:p>
                  </a:txBody>
                  <a:tcPr marL="54429" marR="544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新細明體"/>
                        </a:rPr>
                        <a:t>Emulation</a:t>
                      </a:r>
                      <a:endParaRPr lang="zh-TW" sz="1050">
                        <a:latin typeface="Times New Roman"/>
                        <a:ea typeface="新細明體"/>
                      </a:endParaRPr>
                    </a:p>
                  </a:txBody>
                  <a:tcPr marL="54429" marR="5442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19879">
                <a:tc>
                  <a:txBody>
                    <a:bodyPr/>
                    <a:lstStyle/>
                    <a:p>
                      <a:pPr indent="129540" algn="l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arch/arm/boot/compressed/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head.S</a:t>
                      </a: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 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l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arch/arm/include/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asm</a:t>
                      </a: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/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assembler.h</a:t>
                      </a: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 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l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arch/arm/include/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asm</a:t>
                      </a: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/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irqflags.h</a:t>
                      </a: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 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l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arch/arm/include/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asm</a:t>
                      </a: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/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kvm-asm.h</a:t>
                      </a: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 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l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arch/arm/include/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asm</a:t>
                      </a: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/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kvmguest.h</a:t>
                      </a: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 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l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arch/arm/kernel/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asm-offsets.c</a:t>
                      </a: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 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l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arch/arm/kernel/entry-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armv.S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l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arch/arm/kernel/entry-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common.S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l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arch/arm/kernel/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head.S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l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arch/arm/kernel/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setup.c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l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arch/arm/kernel/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traps.c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l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arch/arm/mm/abort-ev6.S 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l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arch/arm/mm/proc-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macros.S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l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 arch/arm/mm/proc-v6.S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</a:txBody>
                  <a:tcPr marL="54429" marR="544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6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71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99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154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20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12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74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20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4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6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14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5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4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6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</a:txBody>
                  <a:tcPr marL="54429" marR="544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Status Register Access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Bank Register Access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Coprocessor Access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</a:txBody>
                  <a:tcPr marL="54429" marR="5442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8741">
                <a:tc>
                  <a:txBody>
                    <a:bodyPr/>
                    <a:lstStyle/>
                    <a:p>
                      <a:pPr indent="129540" algn="just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arch/arm/include/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asm</a:t>
                      </a: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/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futex.h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just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arch/arm/include/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asm</a:t>
                      </a: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/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uaccess.h</a:t>
                      </a: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 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just"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Times New Roman"/>
                          <a:ea typeface="新細明體"/>
                        </a:rPr>
                        <a:t>arch/arm/lib/</a:t>
                      </a:r>
                      <a:r>
                        <a:rPr lang="en-US" sz="1200" dirty="0" err="1" smtClean="0">
                          <a:latin typeface="Times New Roman"/>
                          <a:ea typeface="新細明體"/>
                        </a:rPr>
                        <a:t>clear_user.S</a:t>
                      </a:r>
                      <a:endParaRPr lang="en-US" sz="1200" dirty="0" smtClean="0">
                        <a:latin typeface="Times New Roman"/>
                        <a:ea typeface="新細明體"/>
                      </a:endParaRPr>
                    </a:p>
                    <a:p>
                      <a:pPr indent="129540" algn="just"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Times New Roman"/>
                          <a:ea typeface="新細明體"/>
                        </a:rPr>
                        <a:t>arch/arm/lib/</a:t>
                      </a:r>
                      <a:r>
                        <a:rPr lang="en-US" sz="1200" dirty="0" err="1" smtClean="0">
                          <a:latin typeface="Times New Roman"/>
                          <a:ea typeface="新細明體"/>
                        </a:rPr>
                        <a:t>copy_from_user.S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just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arch/arm/lib/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copy_to_user.S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just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arch/arm/lib/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csumpartialcopyuser.S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just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arch/arm/lib/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getuser.S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just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arch/arm/lib/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putuser.S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just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arch/arm/lib/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strnlen_user.S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just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arch/arm/lib/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uaccess.S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just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arch/arm/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nwfpe</a:t>
                      </a: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/</a:t>
                      </a:r>
                      <a:r>
                        <a:rPr lang="en-US" sz="1200" dirty="0" err="1">
                          <a:latin typeface="Times New Roman"/>
                          <a:ea typeface="新細明體"/>
                        </a:rPr>
                        <a:t>entry.S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</a:txBody>
                  <a:tcPr marL="54429" marR="544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3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6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8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1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1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10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4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8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1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11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1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</a:txBody>
                  <a:tcPr marL="54429" marR="544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User Permission Access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</a:txBody>
                  <a:tcPr marL="54429" marR="5442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986"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Total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</a:txBody>
                  <a:tcPr marL="54429" marR="544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Times New Roman"/>
                          <a:ea typeface="新細明體"/>
                        </a:rPr>
                        <a:t>549</a:t>
                      </a:r>
                      <a:endParaRPr lang="zh-TW" sz="1050" dirty="0">
                        <a:latin typeface="Times New Roman"/>
                        <a:ea typeface="新細明體"/>
                      </a:endParaRPr>
                    </a:p>
                  </a:txBody>
                  <a:tcPr marL="54429" marR="544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9540" algn="ctr">
                        <a:spcAft>
                          <a:spcPts val="0"/>
                        </a:spcAft>
                      </a:pPr>
                      <a:endParaRPr lang="en-US" sz="1200" dirty="0">
                        <a:latin typeface="Times New Roman"/>
                        <a:ea typeface="新細明體"/>
                      </a:endParaRPr>
                    </a:p>
                  </a:txBody>
                  <a:tcPr marL="54429" marR="5442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矩形 1"/>
          <p:cNvSpPr/>
          <p:nvPr/>
        </p:nvSpPr>
        <p:spPr>
          <a:xfrm>
            <a:off x="3131840" y="6309320"/>
            <a:ext cx="33003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 smtClean="0">
                <a:solidFill>
                  <a:srgbClr val="FFFF00"/>
                </a:solidFill>
              </a:rPr>
              <a:t>Patched Guest Kernel Codes</a:t>
            </a:r>
            <a:endParaRPr lang="zh-TW" alt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4261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/>
              <a:t>Optimizations for </a:t>
            </a:r>
            <a:br>
              <a:rPr lang="en-US" altLang="zh-TW" dirty="0" smtClean="0"/>
            </a:br>
            <a:r>
              <a:rPr lang="en-US" altLang="zh-TW" dirty="0" smtClean="0"/>
              <a:t>CPU Virtualization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463040" y="2119257"/>
            <a:ext cx="6421328" cy="3603812"/>
          </a:xfrm>
        </p:spPr>
        <p:txBody>
          <a:bodyPr>
            <a:normAutofit lnSpcReduction="10000"/>
          </a:bodyPr>
          <a:lstStyle/>
          <a:p>
            <a:r>
              <a:rPr lang="en-US" altLang="zh-TW" b="1" dirty="0">
                <a:solidFill>
                  <a:srgbClr val="FF0000"/>
                </a:solidFill>
              </a:rPr>
              <a:t>Dynamic View </a:t>
            </a:r>
          </a:p>
          <a:p>
            <a:pPr lvl="1"/>
            <a:r>
              <a:rPr lang="en-US" altLang="zh-TW" dirty="0"/>
              <a:t>Which sensitive instructions are frequently used by the guest OS in the arm architectures? </a:t>
            </a:r>
          </a:p>
          <a:p>
            <a:pPr lvl="1"/>
            <a:r>
              <a:rPr lang="en-US" altLang="zh-TW" dirty="0"/>
              <a:t>What </a:t>
            </a:r>
            <a:r>
              <a:rPr lang="en-US" altLang="zh-TW" b="1" dirty="0"/>
              <a:t>activities</a:t>
            </a:r>
            <a:r>
              <a:rPr lang="en-US" altLang="zh-TW" dirty="0"/>
              <a:t> </a:t>
            </a:r>
            <a:r>
              <a:rPr lang="en-US" altLang="zh-TW" dirty="0" smtClean="0"/>
              <a:t>are </a:t>
            </a:r>
            <a:r>
              <a:rPr lang="en-US" altLang="zh-TW" dirty="0"/>
              <a:t>these frequently-used sensitive instructions used in? </a:t>
            </a:r>
          </a:p>
          <a:p>
            <a:r>
              <a:rPr lang="en-US" altLang="zh-TW" b="1" dirty="0" smtClean="0">
                <a:solidFill>
                  <a:srgbClr val="FF0000"/>
                </a:solidFill>
              </a:rPr>
              <a:t>Optimizations</a:t>
            </a:r>
            <a:endParaRPr lang="en-US" altLang="zh-TW" b="1" dirty="0">
              <a:solidFill>
                <a:srgbClr val="FF0000"/>
              </a:solidFill>
            </a:endParaRPr>
          </a:p>
          <a:p>
            <a:pPr lvl="1"/>
            <a:r>
              <a:rPr lang="en-US" altLang="zh-TW" dirty="0" smtClean="0"/>
              <a:t>Reduce </a:t>
            </a:r>
            <a:r>
              <a:rPr lang="en-US" altLang="zh-TW" dirty="0"/>
              <a:t>instruction emulation overhead / </a:t>
            </a:r>
            <a:r>
              <a:rPr lang="en-US" altLang="zh-TW" dirty="0" smtClean="0"/>
              <a:t>traps</a:t>
            </a:r>
            <a:endParaRPr lang="en-US" altLang="zh-TW" dirty="0"/>
          </a:p>
          <a:p>
            <a:pPr lvl="2"/>
            <a:r>
              <a:rPr lang="en-US" altLang="zh-TW" dirty="0"/>
              <a:t>Shadow </a:t>
            </a:r>
            <a:r>
              <a:rPr lang="en-US" altLang="zh-TW" dirty="0" smtClean="0"/>
              <a:t>register </a:t>
            </a:r>
            <a:r>
              <a:rPr lang="en-US" altLang="zh-TW" dirty="0"/>
              <a:t>f</a:t>
            </a:r>
            <a:r>
              <a:rPr lang="en-US" altLang="zh-TW" dirty="0" smtClean="0"/>
              <a:t>ile</a:t>
            </a:r>
          </a:p>
          <a:p>
            <a:pPr lvl="2"/>
            <a:r>
              <a:rPr lang="en-US" altLang="zh-TW" dirty="0" smtClean="0"/>
              <a:t>Sensitive instruction </a:t>
            </a:r>
            <a:r>
              <a:rPr lang="en-US" altLang="zh-TW" dirty="0"/>
              <a:t>g</a:t>
            </a:r>
            <a:r>
              <a:rPr lang="en-US" altLang="zh-TW" dirty="0" smtClean="0"/>
              <a:t>rouping</a:t>
            </a:r>
            <a:endParaRPr lang="en-US" altLang="zh-TW" dirty="0"/>
          </a:p>
          <a:p>
            <a:pPr lvl="2"/>
            <a:r>
              <a:rPr lang="en-US" altLang="zh-TW" dirty="0" smtClean="0"/>
              <a:t>TLB/Cache trap overhead reduction</a:t>
            </a:r>
            <a:endParaRPr lang="en-US" altLang="zh-TW" dirty="0"/>
          </a:p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401537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/>
              <a:t>Shadow Register File Optimization (1) 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7" name="圓角矩形 6"/>
          <p:cNvSpPr/>
          <p:nvPr/>
        </p:nvSpPr>
        <p:spPr>
          <a:xfrm>
            <a:off x="1843969" y="4437112"/>
            <a:ext cx="2351148" cy="864096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/>
              <a:t>Sensitive Instruction</a:t>
            </a:r>
          </a:p>
          <a:p>
            <a:pPr algn="ctr"/>
            <a:r>
              <a:rPr lang="en-US" altLang="zh-TW" b="1" dirty="0" smtClean="0"/>
              <a:t>Emulation Engine</a:t>
            </a:r>
            <a:endParaRPr lang="zh-TW" altLang="en-US" b="1" dirty="0"/>
          </a:p>
        </p:txBody>
      </p:sp>
      <p:sp>
        <p:nvSpPr>
          <p:cNvPr id="8" name="矩形 7"/>
          <p:cNvSpPr/>
          <p:nvPr/>
        </p:nvSpPr>
        <p:spPr>
          <a:xfrm>
            <a:off x="2574937" y="2814047"/>
            <a:ext cx="1080120" cy="11521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VCPU</a:t>
            </a:r>
          </a:p>
          <a:p>
            <a:pPr algn="ctr"/>
            <a:r>
              <a:rPr lang="en-US" altLang="zh-TW" dirty="0" smtClean="0"/>
              <a:t>Register</a:t>
            </a:r>
          </a:p>
          <a:p>
            <a:pPr algn="ctr"/>
            <a:r>
              <a:rPr lang="en-US" altLang="zh-TW" dirty="0" smtClean="0"/>
              <a:t>File</a:t>
            </a:r>
            <a:endParaRPr lang="zh-TW" altLang="en-US" dirty="0"/>
          </a:p>
        </p:txBody>
      </p:sp>
      <p:sp>
        <p:nvSpPr>
          <p:cNvPr id="9" name="弧形向右箭號 8"/>
          <p:cNvSpPr/>
          <p:nvPr/>
        </p:nvSpPr>
        <p:spPr>
          <a:xfrm>
            <a:off x="1843969" y="3370022"/>
            <a:ext cx="648072" cy="100811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5627273" y="3042845"/>
            <a:ext cx="121379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b="1" dirty="0" smtClean="0"/>
              <a:t>Guest</a:t>
            </a:r>
          </a:p>
          <a:p>
            <a:pPr algn="ctr"/>
            <a:r>
              <a:rPr lang="en-US" altLang="zh-TW" b="1" dirty="0" smtClean="0"/>
              <a:t>Sensitive</a:t>
            </a:r>
          </a:p>
          <a:p>
            <a:pPr algn="ctr"/>
            <a:r>
              <a:rPr lang="en-US" altLang="zh-TW" b="1" dirty="0" smtClean="0"/>
              <a:t>Instructions</a:t>
            </a:r>
            <a:endParaRPr lang="zh-TW" altLang="en-US" b="1" dirty="0"/>
          </a:p>
        </p:txBody>
      </p:sp>
      <p:cxnSp>
        <p:nvCxnSpPr>
          <p:cNvPr id="6" name="直線接點 5"/>
          <p:cNvCxnSpPr/>
          <p:nvPr/>
        </p:nvCxnSpPr>
        <p:spPr>
          <a:xfrm>
            <a:off x="4794010" y="2564904"/>
            <a:ext cx="0" cy="288032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文字方塊 12"/>
          <p:cNvSpPr txBox="1"/>
          <p:nvPr/>
        </p:nvSpPr>
        <p:spPr>
          <a:xfrm>
            <a:off x="2490956" y="2204664"/>
            <a:ext cx="1369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u="sng" dirty="0" smtClean="0"/>
              <a:t>Hypervisor</a:t>
            </a:r>
            <a:endParaRPr lang="zh-TW" altLang="en-US" u="sng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5887761" y="2204664"/>
            <a:ext cx="814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u="sng" dirty="0" smtClean="0"/>
              <a:t>Guest</a:t>
            </a:r>
            <a:endParaRPr lang="zh-TW" altLang="en-US" u="sng" dirty="0"/>
          </a:p>
        </p:txBody>
      </p:sp>
      <p:sp>
        <p:nvSpPr>
          <p:cNvPr id="15" name="向下箭號 14"/>
          <p:cNvSpPr/>
          <p:nvPr/>
        </p:nvSpPr>
        <p:spPr>
          <a:xfrm rot="3474292">
            <a:off x="4594374" y="3495994"/>
            <a:ext cx="432048" cy="128310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文字方塊 15"/>
          <p:cNvSpPr txBox="1"/>
          <p:nvPr/>
        </p:nvSpPr>
        <p:spPr>
          <a:xfrm>
            <a:off x="5032238" y="4252446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rgbClr val="FF0000"/>
                </a:solidFill>
              </a:rPr>
              <a:t>Trap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0398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/>
              <a:t>Shadow Register File Optimization (2) 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7" name="圓角矩形 6"/>
          <p:cNvSpPr/>
          <p:nvPr/>
        </p:nvSpPr>
        <p:spPr>
          <a:xfrm>
            <a:off x="1907704" y="4437112"/>
            <a:ext cx="2287413" cy="864096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/>
              <a:t>Sensitive Instruction</a:t>
            </a:r>
          </a:p>
          <a:p>
            <a:pPr algn="ctr"/>
            <a:r>
              <a:rPr lang="en-US" altLang="zh-TW" b="1" dirty="0" smtClean="0"/>
              <a:t>Emulation Engine</a:t>
            </a:r>
            <a:endParaRPr lang="zh-TW" altLang="en-US" b="1" dirty="0"/>
          </a:p>
        </p:txBody>
      </p:sp>
      <p:sp>
        <p:nvSpPr>
          <p:cNvPr id="8" name="矩形 7"/>
          <p:cNvSpPr/>
          <p:nvPr/>
        </p:nvSpPr>
        <p:spPr>
          <a:xfrm>
            <a:off x="2574937" y="2814047"/>
            <a:ext cx="1080120" cy="11521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VCPU</a:t>
            </a:r>
          </a:p>
          <a:p>
            <a:pPr algn="ctr"/>
            <a:r>
              <a:rPr lang="en-US" altLang="zh-TW" dirty="0" smtClean="0"/>
              <a:t>Register</a:t>
            </a:r>
          </a:p>
          <a:p>
            <a:pPr algn="ctr"/>
            <a:r>
              <a:rPr lang="en-US" altLang="zh-TW" dirty="0" smtClean="0"/>
              <a:t>File</a:t>
            </a:r>
            <a:endParaRPr lang="zh-TW" altLang="en-US" dirty="0"/>
          </a:p>
        </p:txBody>
      </p:sp>
      <p:sp>
        <p:nvSpPr>
          <p:cNvPr id="9" name="弧形向右箭號 8"/>
          <p:cNvSpPr/>
          <p:nvPr/>
        </p:nvSpPr>
        <p:spPr>
          <a:xfrm>
            <a:off x="1843969" y="3370022"/>
            <a:ext cx="648072" cy="100811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6732240" y="2908357"/>
            <a:ext cx="121379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b="1" dirty="0" smtClean="0"/>
              <a:t>Guest</a:t>
            </a:r>
          </a:p>
          <a:p>
            <a:pPr algn="ctr"/>
            <a:r>
              <a:rPr lang="en-US" altLang="zh-TW" b="1" dirty="0" smtClean="0"/>
              <a:t>Sensitive</a:t>
            </a:r>
          </a:p>
          <a:p>
            <a:pPr algn="ctr"/>
            <a:r>
              <a:rPr lang="en-US" altLang="zh-TW" b="1" dirty="0" smtClean="0"/>
              <a:t>Instructions</a:t>
            </a:r>
            <a:endParaRPr lang="zh-TW" altLang="en-US" b="1" dirty="0"/>
          </a:p>
        </p:txBody>
      </p:sp>
      <p:cxnSp>
        <p:nvCxnSpPr>
          <p:cNvPr id="6" name="直線接點 5"/>
          <p:cNvCxnSpPr/>
          <p:nvPr/>
        </p:nvCxnSpPr>
        <p:spPr>
          <a:xfrm>
            <a:off x="4794010" y="2564904"/>
            <a:ext cx="0" cy="288032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文字方塊 12"/>
          <p:cNvSpPr txBox="1"/>
          <p:nvPr/>
        </p:nvSpPr>
        <p:spPr>
          <a:xfrm>
            <a:off x="2490956" y="2204664"/>
            <a:ext cx="1369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u="sng" dirty="0" smtClean="0"/>
              <a:t>Hypervisor</a:t>
            </a:r>
            <a:endParaRPr lang="zh-TW" altLang="en-US" u="sng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6091192" y="2195572"/>
            <a:ext cx="814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u="sng" dirty="0" smtClean="0"/>
              <a:t>Guest</a:t>
            </a:r>
            <a:endParaRPr lang="zh-TW" altLang="en-US" u="sng" dirty="0"/>
          </a:p>
        </p:txBody>
      </p:sp>
      <p:sp>
        <p:nvSpPr>
          <p:cNvPr id="17" name="矩形 16"/>
          <p:cNvSpPr/>
          <p:nvPr/>
        </p:nvSpPr>
        <p:spPr>
          <a:xfrm>
            <a:off x="5233973" y="2814047"/>
            <a:ext cx="1080120" cy="11521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Shadow</a:t>
            </a:r>
          </a:p>
          <a:p>
            <a:pPr algn="ctr"/>
            <a:r>
              <a:rPr lang="en-US" altLang="zh-TW" dirty="0" smtClean="0"/>
              <a:t>Register</a:t>
            </a:r>
          </a:p>
          <a:p>
            <a:pPr algn="ctr"/>
            <a:r>
              <a:rPr lang="en-US" altLang="zh-TW" dirty="0" smtClean="0"/>
              <a:t>File</a:t>
            </a:r>
            <a:endParaRPr lang="zh-TW" altLang="en-US" dirty="0"/>
          </a:p>
        </p:txBody>
      </p:sp>
      <p:sp>
        <p:nvSpPr>
          <p:cNvPr id="18" name="左-右雙向箭號 17"/>
          <p:cNvSpPr/>
          <p:nvPr/>
        </p:nvSpPr>
        <p:spPr>
          <a:xfrm>
            <a:off x="3851920" y="3212976"/>
            <a:ext cx="1382053" cy="43204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文字方塊 18"/>
          <p:cNvSpPr txBox="1"/>
          <p:nvPr/>
        </p:nvSpPr>
        <p:spPr>
          <a:xfrm>
            <a:off x="4086335" y="2858179"/>
            <a:ext cx="6998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rgbClr val="FF0000"/>
                </a:solidFill>
              </a:rPr>
              <a:t>Sync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  <p:sp>
        <p:nvSpPr>
          <p:cNvPr id="3" name="弧形向右箭號 2"/>
          <p:cNvSpPr/>
          <p:nvPr/>
        </p:nvSpPr>
        <p:spPr>
          <a:xfrm rot="15935811">
            <a:off x="6540079" y="3573183"/>
            <a:ext cx="731520" cy="15643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3006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/>
              <a:t>Sensitive Instruction </a:t>
            </a:r>
            <a:br>
              <a:rPr lang="en-US" altLang="zh-TW" dirty="0" smtClean="0"/>
            </a:br>
            <a:r>
              <a:rPr lang="en-US" altLang="zh-TW" dirty="0" smtClean="0"/>
              <a:t>Grouping Optimization (1) 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7" name="矩形 6"/>
          <p:cNvSpPr/>
          <p:nvPr/>
        </p:nvSpPr>
        <p:spPr>
          <a:xfrm>
            <a:off x="1630088" y="3374990"/>
            <a:ext cx="6187912" cy="286232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TW" dirty="0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.macro  </a:t>
            </a:r>
            <a:r>
              <a:rPr lang="en-US" altLang="zh-TW" b="1" dirty="0" err="1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vector_stub</a:t>
            </a:r>
            <a:r>
              <a:rPr lang="en-US" altLang="zh-TW" dirty="0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, name, mode, </a:t>
            </a:r>
            <a:r>
              <a:rPr lang="en-US" altLang="zh-TW" dirty="0" smtClean="0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correction=0</a:t>
            </a:r>
          </a:p>
          <a:p>
            <a:pPr lvl="1"/>
            <a:r>
              <a:rPr lang="en-US" altLang="zh-TW" dirty="0" err="1" smtClean="0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stmia</a:t>
            </a:r>
            <a:r>
              <a:rPr lang="en-US" altLang="zh-TW" dirty="0" smtClean="0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en-US" altLang="zh-TW" dirty="0" err="1" smtClean="0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sp</a:t>
            </a:r>
            <a:r>
              <a:rPr lang="en-US" altLang="zh-TW" dirty="0" smtClean="0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, {r0, </a:t>
            </a:r>
            <a:r>
              <a:rPr lang="en-US" altLang="zh-TW" dirty="0" err="1" smtClean="0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lr</a:t>
            </a:r>
            <a:r>
              <a:rPr lang="en-US" altLang="zh-TW" dirty="0" smtClean="0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}</a:t>
            </a:r>
          </a:p>
          <a:p>
            <a:pPr lvl="1"/>
            <a:r>
              <a:rPr lang="en-US" altLang="zh-TW" b="1" dirty="0" err="1" smtClean="0">
                <a:solidFill>
                  <a:srgbClr val="FF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mrs</a:t>
            </a:r>
            <a:r>
              <a:rPr lang="en-US" altLang="zh-TW" b="1" dirty="0" smtClean="0">
                <a:solidFill>
                  <a:srgbClr val="FF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en-US" altLang="zh-TW" b="1" dirty="0" err="1">
                <a:solidFill>
                  <a:srgbClr val="FF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lr</a:t>
            </a:r>
            <a:r>
              <a:rPr lang="en-US" altLang="zh-TW" b="1" dirty="0">
                <a:solidFill>
                  <a:srgbClr val="FF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, </a:t>
            </a:r>
            <a:r>
              <a:rPr lang="en-US" altLang="zh-TW" b="1" dirty="0" err="1" smtClean="0">
                <a:solidFill>
                  <a:srgbClr val="FF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spsr</a:t>
            </a:r>
            <a:endParaRPr lang="en-US" altLang="zh-TW" b="1" dirty="0" smtClean="0">
              <a:solidFill>
                <a:srgbClr val="FF0000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  <a:p>
            <a:pPr lvl="1"/>
            <a:r>
              <a:rPr lang="en-US" altLang="zh-TW" dirty="0" err="1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str</a:t>
            </a:r>
            <a:r>
              <a:rPr lang="en-US" altLang="zh-TW" dirty="0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en-US" altLang="zh-TW" dirty="0" err="1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lr</a:t>
            </a:r>
            <a:r>
              <a:rPr lang="en-US" altLang="zh-TW" dirty="0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, [</a:t>
            </a:r>
            <a:r>
              <a:rPr lang="en-US" altLang="zh-TW" dirty="0" err="1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sp</a:t>
            </a:r>
            <a:r>
              <a:rPr lang="en-US" altLang="zh-TW" dirty="0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, #8</a:t>
            </a:r>
            <a:r>
              <a:rPr lang="en-US" altLang="zh-TW" dirty="0" smtClean="0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]</a:t>
            </a:r>
          </a:p>
          <a:p>
            <a:pPr lvl="1"/>
            <a:r>
              <a:rPr lang="en-US" altLang="zh-TW" b="1" dirty="0" err="1">
                <a:solidFill>
                  <a:srgbClr val="FF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mrs</a:t>
            </a:r>
            <a:r>
              <a:rPr lang="en-US" altLang="zh-TW" b="1" dirty="0">
                <a:solidFill>
                  <a:srgbClr val="FF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r0, </a:t>
            </a:r>
            <a:r>
              <a:rPr lang="en-US" altLang="zh-TW" b="1" dirty="0" err="1" smtClean="0">
                <a:solidFill>
                  <a:srgbClr val="FF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cpsr</a:t>
            </a:r>
            <a:endParaRPr lang="en-US" altLang="zh-TW" b="1" dirty="0" smtClean="0">
              <a:solidFill>
                <a:srgbClr val="FF0000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  <a:p>
            <a:pPr lvl="1"/>
            <a:r>
              <a:rPr lang="en-US" altLang="zh-TW" dirty="0" err="1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eor</a:t>
            </a:r>
            <a:r>
              <a:rPr lang="en-US" altLang="zh-TW" dirty="0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r0, r0, #(\mode ^ SVC_MODE | PSR_ISETSTATE</a:t>
            </a:r>
            <a:r>
              <a:rPr lang="en-US" altLang="zh-TW" dirty="0" smtClean="0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)</a:t>
            </a:r>
          </a:p>
          <a:p>
            <a:pPr lvl="1"/>
            <a:r>
              <a:rPr lang="en-US" altLang="zh-TW" b="1" dirty="0" err="1">
                <a:solidFill>
                  <a:srgbClr val="FF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msr</a:t>
            </a:r>
            <a:r>
              <a:rPr lang="en-US" altLang="zh-TW" b="1" dirty="0">
                <a:solidFill>
                  <a:srgbClr val="FF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en-US" altLang="zh-TW" b="1" dirty="0" err="1">
                <a:solidFill>
                  <a:srgbClr val="FF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spsr_cxsf</a:t>
            </a:r>
            <a:r>
              <a:rPr lang="en-US" altLang="zh-TW" b="1" dirty="0">
                <a:solidFill>
                  <a:srgbClr val="FF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, </a:t>
            </a:r>
            <a:r>
              <a:rPr lang="en-US" altLang="zh-TW" b="1" dirty="0" smtClean="0">
                <a:solidFill>
                  <a:srgbClr val="FF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r0</a:t>
            </a:r>
          </a:p>
          <a:p>
            <a:pPr lvl="1"/>
            <a:r>
              <a:rPr lang="en-US" altLang="zh-TW" dirty="0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and </a:t>
            </a:r>
            <a:r>
              <a:rPr lang="en-US" altLang="zh-TW" dirty="0" err="1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lr</a:t>
            </a:r>
            <a:r>
              <a:rPr lang="en-US" altLang="zh-TW" dirty="0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, </a:t>
            </a:r>
            <a:r>
              <a:rPr lang="en-US" altLang="zh-TW" dirty="0" err="1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lr</a:t>
            </a:r>
            <a:r>
              <a:rPr lang="en-US" altLang="zh-TW" dirty="0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, #</a:t>
            </a:r>
            <a:r>
              <a:rPr lang="en-US" altLang="zh-TW" dirty="0" smtClean="0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0x0f</a:t>
            </a:r>
          </a:p>
          <a:p>
            <a:pPr lvl="1"/>
            <a:r>
              <a:rPr lang="en-US" altLang="zh-TW" dirty="0" err="1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mov</a:t>
            </a:r>
            <a:r>
              <a:rPr lang="en-US" altLang="zh-TW" dirty="0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r0, </a:t>
            </a:r>
            <a:r>
              <a:rPr lang="en-US" altLang="zh-TW" dirty="0" err="1" smtClean="0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sp</a:t>
            </a:r>
            <a:endParaRPr lang="en-US" altLang="zh-TW" dirty="0" smtClean="0">
              <a:solidFill>
                <a:schemeClr val="bg1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  <a:p>
            <a:pPr lvl="1"/>
            <a:r>
              <a:rPr lang="en-US" altLang="zh-TW" b="1" dirty="0" err="1">
                <a:solidFill>
                  <a:srgbClr val="FF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movs</a:t>
            </a:r>
            <a:r>
              <a:rPr lang="en-US" altLang="zh-TW" b="1" dirty="0">
                <a:solidFill>
                  <a:srgbClr val="FF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pc, </a:t>
            </a:r>
            <a:r>
              <a:rPr lang="en-US" altLang="zh-TW" b="1" dirty="0" err="1">
                <a:solidFill>
                  <a:srgbClr val="FF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lr</a:t>
            </a:r>
            <a:endParaRPr lang="zh-TW" altLang="en-US" b="1" dirty="0">
              <a:solidFill>
                <a:srgbClr val="FF0000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8" name="內容版面配置區 2"/>
          <p:cNvSpPr>
            <a:spLocks noGrp="1"/>
          </p:cNvSpPr>
          <p:nvPr>
            <p:ph idx="1"/>
          </p:nvPr>
        </p:nvSpPr>
        <p:spPr>
          <a:xfrm>
            <a:off x="1590745" y="2204864"/>
            <a:ext cx="6421328" cy="648072"/>
          </a:xfrm>
        </p:spPr>
        <p:txBody>
          <a:bodyPr>
            <a:normAutofit fontScale="70000" lnSpcReduction="20000"/>
          </a:bodyPr>
          <a:lstStyle/>
          <a:p>
            <a:r>
              <a:rPr lang="en-US" altLang="zh-TW" dirty="0" smtClean="0"/>
              <a:t>Guest Kernel uses the </a:t>
            </a:r>
            <a:r>
              <a:rPr lang="en-US" altLang="zh-TW" dirty="0" err="1" smtClean="0"/>
              <a:t>vector_stub</a:t>
            </a:r>
            <a:r>
              <a:rPr lang="en-US" altLang="zh-TW" dirty="0" smtClean="0"/>
              <a:t> to handle interrupt/trap</a:t>
            </a:r>
          </a:p>
          <a:p>
            <a:r>
              <a:rPr lang="en-US" altLang="zh-TW" dirty="0" smtClean="0"/>
              <a:t>Many sensitive instructions are used in the small code segment</a:t>
            </a:r>
          </a:p>
          <a:p>
            <a:endParaRPr lang="zh-TW" altLang="en-US" dirty="0"/>
          </a:p>
        </p:txBody>
      </p:sp>
      <p:sp>
        <p:nvSpPr>
          <p:cNvPr id="9" name="文字方塊 8"/>
          <p:cNvSpPr txBox="1"/>
          <p:nvPr/>
        </p:nvSpPr>
        <p:spPr>
          <a:xfrm>
            <a:off x="5076056" y="4095070"/>
            <a:ext cx="20714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rgbClr val="FFFF00"/>
                </a:solidFill>
              </a:rPr>
              <a:t>Sensitive Instructions</a:t>
            </a:r>
            <a:endParaRPr lang="zh-TW" altLang="en-US" b="1" dirty="0">
              <a:solidFill>
                <a:srgbClr val="FFFF00"/>
              </a:solidFill>
            </a:endParaRPr>
          </a:p>
        </p:txBody>
      </p:sp>
      <p:cxnSp>
        <p:nvCxnSpPr>
          <p:cNvPr id="11" name="直線單箭頭接點 10"/>
          <p:cNvCxnSpPr/>
          <p:nvPr/>
        </p:nvCxnSpPr>
        <p:spPr>
          <a:xfrm>
            <a:off x="3491880" y="4207728"/>
            <a:ext cx="144016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單箭頭接點 11"/>
          <p:cNvCxnSpPr/>
          <p:nvPr/>
        </p:nvCxnSpPr>
        <p:spPr>
          <a:xfrm flipV="1">
            <a:off x="3491880" y="4392394"/>
            <a:ext cx="1440160" cy="2787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單箭頭接點 14"/>
          <p:cNvCxnSpPr/>
          <p:nvPr/>
        </p:nvCxnSpPr>
        <p:spPr>
          <a:xfrm flipV="1">
            <a:off x="3995936" y="4531764"/>
            <a:ext cx="1152128" cy="6434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單箭頭接點 16"/>
          <p:cNvCxnSpPr/>
          <p:nvPr/>
        </p:nvCxnSpPr>
        <p:spPr>
          <a:xfrm flipV="1">
            <a:off x="3419872" y="4531764"/>
            <a:ext cx="2160240" cy="150752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1537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/>
              <a:t>Sensitive Instruction </a:t>
            </a:r>
            <a:br>
              <a:rPr lang="en-US" altLang="zh-TW" dirty="0" smtClean="0"/>
            </a:br>
            <a:r>
              <a:rPr lang="en-US" altLang="zh-TW" dirty="0" smtClean="0"/>
              <a:t>Grouping Optimization (2) 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7" name="矩形 6"/>
          <p:cNvSpPr/>
          <p:nvPr/>
        </p:nvSpPr>
        <p:spPr>
          <a:xfrm>
            <a:off x="1979712" y="3405428"/>
            <a:ext cx="5012911" cy="64633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TW" dirty="0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.macro  </a:t>
            </a:r>
            <a:r>
              <a:rPr lang="en-US" altLang="zh-TW" b="1" dirty="0" err="1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vector_stub</a:t>
            </a:r>
            <a:r>
              <a:rPr lang="en-US" altLang="zh-TW" dirty="0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, name, mode, </a:t>
            </a:r>
            <a:r>
              <a:rPr lang="en-US" altLang="zh-TW" dirty="0" smtClean="0">
                <a:solidFill>
                  <a:schemeClr val="bg1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correction=0</a:t>
            </a:r>
          </a:p>
          <a:p>
            <a:pPr lvl="1"/>
            <a:r>
              <a:rPr lang="en-US" altLang="zh-TW" dirty="0" err="1">
                <a:solidFill>
                  <a:srgbClr val="FF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h</a:t>
            </a:r>
            <a:r>
              <a:rPr lang="en-US" altLang="zh-TW" dirty="0" err="1" smtClean="0">
                <a:solidFill>
                  <a:srgbClr val="FF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ypercall</a:t>
            </a:r>
            <a:r>
              <a:rPr lang="en-US" altLang="zh-TW" dirty="0" smtClean="0">
                <a:solidFill>
                  <a:srgbClr val="FF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(</a:t>
            </a:r>
            <a:r>
              <a:rPr lang="en-US" altLang="zh-TW" dirty="0" err="1" smtClean="0">
                <a:solidFill>
                  <a:srgbClr val="FF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vector_stub</a:t>
            </a:r>
            <a:r>
              <a:rPr lang="en-US" altLang="zh-TW" dirty="0" smtClean="0">
                <a:solidFill>
                  <a:srgbClr val="FF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)</a:t>
            </a:r>
            <a:endParaRPr lang="zh-TW" altLang="en-US" b="1" dirty="0">
              <a:solidFill>
                <a:srgbClr val="FF0000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8" name="內容版面配置區 2"/>
          <p:cNvSpPr>
            <a:spLocks noGrp="1"/>
          </p:cNvSpPr>
          <p:nvPr>
            <p:ph idx="1"/>
          </p:nvPr>
        </p:nvSpPr>
        <p:spPr>
          <a:xfrm>
            <a:off x="1590745" y="2204864"/>
            <a:ext cx="6421328" cy="432048"/>
          </a:xfrm>
        </p:spPr>
        <p:txBody>
          <a:bodyPr>
            <a:normAutofit/>
          </a:bodyPr>
          <a:lstStyle/>
          <a:p>
            <a:r>
              <a:rPr lang="en-US" altLang="zh-TW" sz="2000" dirty="0" smtClean="0"/>
              <a:t>Grouping the small code segment by one </a:t>
            </a:r>
            <a:r>
              <a:rPr lang="en-US" altLang="zh-TW" sz="2000" dirty="0" err="1" smtClean="0"/>
              <a:t>hypercall</a:t>
            </a:r>
            <a:endParaRPr lang="en-US" altLang="zh-TW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3104471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直線接點 28"/>
          <p:cNvCxnSpPr/>
          <p:nvPr/>
        </p:nvCxnSpPr>
        <p:spPr>
          <a:xfrm>
            <a:off x="1835696" y="4229055"/>
            <a:ext cx="280831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95023" y="570331"/>
            <a:ext cx="6965245" cy="1202485"/>
          </a:xfrm>
        </p:spPr>
        <p:txBody>
          <a:bodyPr>
            <a:noAutofit/>
          </a:bodyPr>
          <a:lstStyle/>
          <a:p>
            <a:pPr lvl="2" algn="ctr" rtl="0">
              <a:spcBef>
                <a:spcPct val="0"/>
              </a:spcBef>
            </a:pPr>
            <a:r>
              <a:rPr lang="en-US" altLang="zh-TW" sz="4000" dirty="0" smtClean="0">
                <a:solidFill>
                  <a:schemeClr val="tx1"/>
                </a:solidFill>
              </a:rPr>
              <a:t>TLB/Cache </a:t>
            </a:r>
            <a:r>
              <a:rPr lang="en-US" altLang="zh-TW" sz="4000" dirty="0">
                <a:solidFill>
                  <a:schemeClr val="tx1"/>
                </a:solidFill>
              </a:rPr>
              <a:t>t</a:t>
            </a:r>
            <a:r>
              <a:rPr lang="en-US" altLang="zh-TW" sz="4000" dirty="0" smtClean="0">
                <a:solidFill>
                  <a:schemeClr val="tx1"/>
                </a:solidFill>
              </a:rPr>
              <a:t>rap </a:t>
            </a:r>
            <a:br>
              <a:rPr lang="en-US" altLang="zh-TW" sz="4000" dirty="0" smtClean="0">
                <a:solidFill>
                  <a:schemeClr val="tx1"/>
                </a:solidFill>
              </a:rPr>
            </a:br>
            <a:r>
              <a:rPr lang="en-US" altLang="zh-TW" sz="4000" dirty="0" smtClean="0">
                <a:solidFill>
                  <a:schemeClr val="tx1"/>
                </a:solidFill>
              </a:rPr>
              <a:t>Optimization (1) </a:t>
            </a:r>
            <a:endParaRPr lang="zh-TW" altLang="en-US" sz="4000" dirty="0">
              <a:solidFill>
                <a:schemeClr val="tx1"/>
              </a:solidFill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2027978" y="5013176"/>
            <a:ext cx="2351148" cy="864096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Sensitive Instruction</a:t>
            </a:r>
          </a:p>
          <a:p>
            <a:pPr algn="ctr"/>
            <a:r>
              <a:rPr lang="en-US" altLang="zh-TW" dirty="0" smtClean="0"/>
              <a:t>Emulation Engine</a:t>
            </a:r>
            <a:endParaRPr lang="zh-TW" altLang="en-US" dirty="0"/>
          </a:p>
        </p:txBody>
      </p:sp>
      <p:sp>
        <p:nvSpPr>
          <p:cNvPr id="8" name="文字方塊 7"/>
          <p:cNvSpPr txBox="1"/>
          <p:nvPr/>
        </p:nvSpPr>
        <p:spPr>
          <a:xfrm>
            <a:off x="5508104" y="2745794"/>
            <a:ext cx="18069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b="1" dirty="0" smtClean="0"/>
              <a:t>TLB and Cache</a:t>
            </a:r>
          </a:p>
          <a:p>
            <a:pPr algn="ctr"/>
            <a:r>
              <a:rPr lang="en-US" altLang="zh-TW" b="1" dirty="0" smtClean="0"/>
              <a:t>Instructions</a:t>
            </a:r>
            <a:endParaRPr lang="zh-TW" altLang="en-US" b="1" dirty="0"/>
          </a:p>
        </p:txBody>
      </p:sp>
      <p:cxnSp>
        <p:nvCxnSpPr>
          <p:cNvPr id="9" name="直線接點 8"/>
          <p:cNvCxnSpPr/>
          <p:nvPr/>
        </p:nvCxnSpPr>
        <p:spPr>
          <a:xfrm>
            <a:off x="4794010" y="2708920"/>
            <a:ext cx="0" cy="288032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字方塊 9"/>
          <p:cNvSpPr txBox="1"/>
          <p:nvPr/>
        </p:nvSpPr>
        <p:spPr>
          <a:xfrm>
            <a:off x="2490956" y="2348680"/>
            <a:ext cx="1369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u="sng" dirty="0" smtClean="0"/>
              <a:t>Hypervisor</a:t>
            </a:r>
            <a:endParaRPr lang="zh-TW" altLang="en-US" u="sng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5887761" y="2348680"/>
            <a:ext cx="814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u="sng" dirty="0" smtClean="0"/>
              <a:t>Guest</a:t>
            </a:r>
            <a:endParaRPr lang="zh-TW" altLang="en-US" u="sng" dirty="0"/>
          </a:p>
        </p:txBody>
      </p:sp>
      <p:sp>
        <p:nvSpPr>
          <p:cNvPr id="12" name="向下箭號 11"/>
          <p:cNvSpPr/>
          <p:nvPr/>
        </p:nvSpPr>
        <p:spPr>
          <a:xfrm rot="5400000">
            <a:off x="4577985" y="2427411"/>
            <a:ext cx="432048" cy="128310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文字方塊 12"/>
          <p:cNvSpPr txBox="1"/>
          <p:nvPr/>
        </p:nvSpPr>
        <p:spPr>
          <a:xfrm>
            <a:off x="4860032" y="3207459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rgbClr val="FF0000"/>
                </a:solidFill>
              </a:rPr>
              <a:t>Trap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  <p:sp>
        <p:nvSpPr>
          <p:cNvPr id="3" name="圓角矩形 2"/>
          <p:cNvSpPr/>
          <p:nvPr/>
        </p:nvSpPr>
        <p:spPr>
          <a:xfrm>
            <a:off x="2411725" y="2815752"/>
            <a:ext cx="1592882" cy="57606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1600" dirty="0" smtClean="0"/>
              <a:t>Enter System </a:t>
            </a:r>
            <a:r>
              <a:rPr lang="en-US" altLang="zh-TW" sz="1600" dirty="0"/>
              <a:t>M</a:t>
            </a:r>
            <a:r>
              <a:rPr lang="en-US" altLang="zh-TW" sz="1600" dirty="0" smtClean="0"/>
              <a:t>ode</a:t>
            </a:r>
            <a:endParaRPr lang="zh-TW" altLang="en-US" sz="1600" dirty="0"/>
          </a:p>
        </p:txBody>
      </p:sp>
      <p:sp>
        <p:nvSpPr>
          <p:cNvPr id="14" name="圓角矩形 13"/>
          <p:cNvSpPr/>
          <p:nvPr/>
        </p:nvSpPr>
        <p:spPr>
          <a:xfrm>
            <a:off x="2411725" y="3576791"/>
            <a:ext cx="1592882" cy="57606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1600" dirty="0" smtClean="0"/>
              <a:t>Context Switch</a:t>
            </a:r>
            <a:endParaRPr lang="zh-TW" altLang="en-US" sz="1600" dirty="0"/>
          </a:p>
        </p:txBody>
      </p:sp>
      <p:cxnSp>
        <p:nvCxnSpPr>
          <p:cNvPr id="7" name="直線單箭頭接點 6"/>
          <p:cNvCxnSpPr>
            <a:stCxn id="3" idx="2"/>
            <a:endCxn id="14" idx="0"/>
          </p:cNvCxnSpPr>
          <p:nvPr/>
        </p:nvCxnSpPr>
        <p:spPr>
          <a:xfrm>
            <a:off x="3208166" y="3391816"/>
            <a:ext cx="0" cy="1849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圓角矩形 16"/>
          <p:cNvSpPr/>
          <p:nvPr/>
        </p:nvSpPr>
        <p:spPr>
          <a:xfrm>
            <a:off x="2407111" y="4305255"/>
            <a:ext cx="1592882" cy="57606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1600" dirty="0" smtClean="0"/>
              <a:t>Handler</a:t>
            </a:r>
          </a:p>
          <a:p>
            <a:pPr algn="ctr"/>
            <a:r>
              <a:rPr lang="en-US" altLang="zh-TW" sz="1600" dirty="0" smtClean="0"/>
              <a:t>Dispatcher</a:t>
            </a:r>
            <a:endParaRPr lang="zh-TW" altLang="en-US" sz="1600" dirty="0"/>
          </a:p>
        </p:txBody>
      </p:sp>
      <p:cxnSp>
        <p:nvCxnSpPr>
          <p:cNvPr id="18" name="直線單箭頭接點 17"/>
          <p:cNvCxnSpPr>
            <a:stCxn id="14" idx="2"/>
            <a:endCxn id="17" idx="0"/>
          </p:cNvCxnSpPr>
          <p:nvPr/>
        </p:nvCxnSpPr>
        <p:spPr>
          <a:xfrm flipH="1">
            <a:off x="3203552" y="4152855"/>
            <a:ext cx="4614" cy="152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直線單箭頭接點 22"/>
          <p:cNvCxnSpPr>
            <a:stCxn id="17" idx="2"/>
            <a:endCxn id="5" idx="0"/>
          </p:cNvCxnSpPr>
          <p:nvPr/>
        </p:nvCxnSpPr>
        <p:spPr>
          <a:xfrm>
            <a:off x="3203552" y="4881319"/>
            <a:ext cx="0" cy="1318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文字方塊 25"/>
          <p:cNvSpPr txBox="1"/>
          <p:nvPr/>
        </p:nvSpPr>
        <p:spPr>
          <a:xfrm>
            <a:off x="1545677" y="5870067"/>
            <a:ext cx="3828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i="1" dirty="0" smtClean="0"/>
              <a:t>TLB/Cache Instruction Emulation</a:t>
            </a:r>
            <a:endParaRPr lang="zh-TW" altLang="en-US" b="1" i="1" dirty="0"/>
          </a:p>
        </p:txBody>
      </p:sp>
      <p:sp>
        <p:nvSpPr>
          <p:cNvPr id="27" name="內容版面配置區 2"/>
          <p:cNvSpPr>
            <a:spLocks noGrp="1"/>
          </p:cNvSpPr>
          <p:nvPr>
            <p:ph idx="1"/>
          </p:nvPr>
        </p:nvSpPr>
        <p:spPr>
          <a:xfrm>
            <a:off x="1580982" y="1952037"/>
            <a:ext cx="6421328" cy="432048"/>
          </a:xfrm>
        </p:spPr>
        <p:txBody>
          <a:bodyPr>
            <a:normAutofit/>
          </a:bodyPr>
          <a:lstStyle/>
          <a:p>
            <a:r>
              <a:rPr lang="en-US" altLang="zh-TW" sz="2000" dirty="0" smtClean="0"/>
              <a:t>Originally, the instruction emulation path is too long!</a:t>
            </a:r>
          </a:p>
        </p:txBody>
      </p:sp>
      <p:sp>
        <p:nvSpPr>
          <p:cNvPr id="31" name="文字方塊 30"/>
          <p:cNvSpPr txBox="1"/>
          <p:nvPr/>
        </p:nvSpPr>
        <p:spPr>
          <a:xfrm>
            <a:off x="988473" y="3161137"/>
            <a:ext cx="11144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dirty="0" smtClean="0"/>
              <a:t>Assembly </a:t>
            </a:r>
          </a:p>
          <a:p>
            <a:pPr algn="ctr"/>
            <a:r>
              <a:rPr lang="en-US" altLang="zh-TW" dirty="0" smtClean="0"/>
              <a:t>Code</a:t>
            </a:r>
            <a:endParaRPr lang="zh-TW" altLang="en-US" dirty="0"/>
          </a:p>
        </p:txBody>
      </p:sp>
      <p:sp>
        <p:nvSpPr>
          <p:cNvPr id="32" name="文字方塊 31"/>
          <p:cNvSpPr txBox="1"/>
          <p:nvPr/>
        </p:nvSpPr>
        <p:spPr>
          <a:xfrm>
            <a:off x="1370465" y="4624081"/>
            <a:ext cx="3289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dirty="0" smtClean="0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xmlns="" val="50939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直線接點 28"/>
          <p:cNvCxnSpPr/>
          <p:nvPr/>
        </p:nvCxnSpPr>
        <p:spPr>
          <a:xfrm>
            <a:off x="1835696" y="4415427"/>
            <a:ext cx="280831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95023" y="570331"/>
            <a:ext cx="6965245" cy="1202485"/>
          </a:xfrm>
        </p:spPr>
        <p:txBody>
          <a:bodyPr>
            <a:noAutofit/>
          </a:bodyPr>
          <a:lstStyle/>
          <a:p>
            <a:pPr lvl="2" algn="ctr" rtl="0">
              <a:spcBef>
                <a:spcPct val="0"/>
              </a:spcBef>
            </a:pPr>
            <a:r>
              <a:rPr lang="en-US" altLang="zh-TW" sz="4000" dirty="0" smtClean="0">
                <a:solidFill>
                  <a:schemeClr val="tx1"/>
                </a:solidFill>
              </a:rPr>
              <a:t>TLB/Cache </a:t>
            </a:r>
            <a:r>
              <a:rPr lang="en-US" altLang="zh-TW" sz="4000" dirty="0">
                <a:solidFill>
                  <a:schemeClr val="tx1"/>
                </a:solidFill>
              </a:rPr>
              <a:t>t</a:t>
            </a:r>
            <a:r>
              <a:rPr lang="en-US" altLang="zh-TW" sz="4000" dirty="0" smtClean="0">
                <a:solidFill>
                  <a:schemeClr val="tx1"/>
                </a:solidFill>
              </a:rPr>
              <a:t>rap </a:t>
            </a:r>
            <a:br>
              <a:rPr lang="en-US" altLang="zh-TW" sz="4000" dirty="0" smtClean="0">
                <a:solidFill>
                  <a:schemeClr val="tx1"/>
                </a:solidFill>
              </a:rPr>
            </a:br>
            <a:r>
              <a:rPr lang="en-US" altLang="zh-TW" sz="4000" dirty="0" smtClean="0">
                <a:solidFill>
                  <a:schemeClr val="tx1"/>
                </a:solidFill>
              </a:rPr>
              <a:t>Optimization (2) </a:t>
            </a:r>
            <a:endParaRPr lang="zh-TW" altLang="en-US" sz="4000" dirty="0">
              <a:solidFill>
                <a:schemeClr val="tx1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5508104" y="2932166"/>
            <a:ext cx="18069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b="1" dirty="0" smtClean="0"/>
              <a:t>TLB and Cache</a:t>
            </a:r>
          </a:p>
          <a:p>
            <a:pPr algn="ctr"/>
            <a:r>
              <a:rPr lang="en-US" altLang="zh-TW" b="1" dirty="0" smtClean="0"/>
              <a:t>Instructions</a:t>
            </a:r>
            <a:endParaRPr lang="zh-TW" altLang="en-US" b="1" dirty="0"/>
          </a:p>
        </p:txBody>
      </p:sp>
      <p:cxnSp>
        <p:nvCxnSpPr>
          <p:cNvPr id="9" name="直線接點 8"/>
          <p:cNvCxnSpPr/>
          <p:nvPr/>
        </p:nvCxnSpPr>
        <p:spPr>
          <a:xfrm>
            <a:off x="4794010" y="2895292"/>
            <a:ext cx="0" cy="288032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字方塊 9"/>
          <p:cNvSpPr txBox="1"/>
          <p:nvPr/>
        </p:nvSpPr>
        <p:spPr>
          <a:xfrm>
            <a:off x="2490956" y="2535052"/>
            <a:ext cx="1369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u="sng" dirty="0" smtClean="0"/>
              <a:t>Hypervisor</a:t>
            </a:r>
            <a:endParaRPr lang="zh-TW" altLang="en-US" u="sng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5887761" y="2535052"/>
            <a:ext cx="814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u="sng" dirty="0" smtClean="0"/>
              <a:t>Guest</a:t>
            </a:r>
            <a:endParaRPr lang="zh-TW" altLang="en-US" u="sng" dirty="0"/>
          </a:p>
        </p:txBody>
      </p:sp>
      <p:sp>
        <p:nvSpPr>
          <p:cNvPr id="12" name="向下箭號 11"/>
          <p:cNvSpPr/>
          <p:nvPr/>
        </p:nvSpPr>
        <p:spPr>
          <a:xfrm rot="5400000">
            <a:off x="4577985" y="2613783"/>
            <a:ext cx="432048" cy="128310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文字方塊 12"/>
          <p:cNvSpPr txBox="1"/>
          <p:nvPr/>
        </p:nvSpPr>
        <p:spPr>
          <a:xfrm>
            <a:off x="4860032" y="3393831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rgbClr val="FF0000"/>
                </a:solidFill>
              </a:rPr>
              <a:t>Trap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  <p:sp>
        <p:nvSpPr>
          <p:cNvPr id="3" name="圓角矩形 2"/>
          <p:cNvSpPr/>
          <p:nvPr/>
        </p:nvSpPr>
        <p:spPr>
          <a:xfrm>
            <a:off x="2411725" y="3002124"/>
            <a:ext cx="1592882" cy="57606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1600" dirty="0" smtClean="0"/>
              <a:t>Enter System </a:t>
            </a:r>
            <a:r>
              <a:rPr lang="en-US" altLang="zh-TW" sz="1600" dirty="0"/>
              <a:t>M</a:t>
            </a:r>
            <a:r>
              <a:rPr lang="en-US" altLang="zh-TW" sz="1600" dirty="0" smtClean="0"/>
              <a:t>ode</a:t>
            </a:r>
            <a:endParaRPr lang="zh-TW" altLang="en-US" sz="1600" dirty="0"/>
          </a:p>
        </p:txBody>
      </p:sp>
      <p:sp>
        <p:nvSpPr>
          <p:cNvPr id="14" name="圓角矩形 13"/>
          <p:cNvSpPr/>
          <p:nvPr/>
        </p:nvSpPr>
        <p:spPr>
          <a:xfrm>
            <a:off x="2411725" y="3763163"/>
            <a:ext cx="1592882" cy="57606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1600" dirty="0" smtClean="0"/>
              <a:t>Fast Emulation</a:t>
            </a:r>
          </a:p>
          <a:p>
            <a:pPr algn="ctr"/>
            <a:r>
              <a:rPr lang="en-US" altLang="zh-TW" sz="1600" dirty="0" smtClean="0"/>
              <a:t>Engine</a:t>
            </a:r>
            <a:endParaRPr lang="zh-TW" altLang="en-US" sz="1600" dirty="0"/>
          </a:p>
        </p:txBody>
      </p:sp>
      <p:cxnSp>
        <p:nvCxnSpPr>
          <p:cNvPr id="7" name="直線單箭頭接點 6"/>
          <p:cNvCxnSpPr>
            <a:stCxn id="3" idx="2"/>
            <a:endCxn id="14" idx="0"/>
          </p:cNvCxnSpPr>
          <p:nvPr/>
        </p:nvCxnSpPr>
        <p:spPr>
          <a:xfrm>
            <a:off x="3208166" y="3578188"/>
            <a:ext cx="0" cy="1849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內容版面配置區 2"/>
          <p:cNvSpPr>
            <a:spLocks noGrp="1"/>
          </p:cNvSpPr>
          <p:nvPr>
            <p:ph idx="1"/>
          </p:nvPr>
        </p:nvSpPr>
        <p:spPr>
          <a:xfrm>
            <a:off x="1580982" y="1952037"/>
            <a:ext cx="6421328" cy="432048"/>
          </a:xfrm>
        </p:spPr>
        <p:txBody>
          <a:bodyPr>
            <a:normAutofit fontScale="85000" lnSpcReduction="10000"/>
          </a:bodyPr>
          <a:lstStyle/>
          <a:p>
            <a:r>
              <a:rPr lang="en-US" altLang="zh-TW" sz="2000" dirty="0" smtClean="0"/>
              <a:t>After optimization, the overhead of TLB/Cache trap is reduced</a:t>
            </a:r>
          </a:p>
        </p:txBody>
      </p:sp>
      <p:sp>
        <p:nvSpPr>
          <p:cNvPr id="31" name="文字方塊 30"/>
          <p:cNvSpPr txBox="1"/>
          <p:nvPr/>
        </p:nvSpPr>
        <p:spPr>
          <a:xfrm>
            <a:off x="988473" y="3347509"/>
            <a:ext cx="11144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dirty="0" smtClean="0"/>
              <a:t>Assembly </a:t>
            </a:r>
          </a:p>
          <a:p>
            <a:pPr algn="ctr"/>
            <a:r>
              <a:rPr lang="en-US" altLang="zh-TW" dirty="0" smtClean="0"/>
              <a:t>Code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813551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CPU Optimization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463040" y="1916832"/>
            <a:ext cx="6196405" cy="3960440"/>
          </a:xfrm>
        </p:spPr>
        <p:txBody>
          <a:bodyPr>
            <a:normAutofit lnSpcReduction="10000"/>
          </a:bodyPr>
          <a:lstStyle/>
          <a:p>
            <a:r>
              <a:rPr lang="en-US" altLang="zh-TW" dirty="0" smtClean="0"/>
              <a:t>Base</a:t>
            </a:r>
          </a:p>
          <a:p>
            <a:pPr lvl="1"/>
            <a:r>
              <a:rPr lang="en-US" altLang="zh-TW" dirty="0" smtClean="0"/>
              <a:t>Trap all sensitive instructions</a:t>
            </a:r>
          </a:p>
          <a:p>
            <a:r>
              <a:rPr lang="en-US" altLang="zh-TW" dirty="0" smtClean="0"/>
              <a:t>VCPU v0.1 Model</a:t>
            </a:r>
          </a:p>
          <a:p>
            <a:pPr lvl="1"/>
            <a:r>
              <a:rPr lang="en-US" altLang="zh-TW" dirty="0" smtClean="0"/>
              <a:t>R Sharing: guest directly </a:t>
            </a:r>
            <a:r>
              <a:rPr lang="en-US" altLang="zh-TW" b="1" i="1" dirty="0" smtClean="0">
                <a:solidFill>
                  <a:srgbClr val="C00000"/>
                </a:solidFill>
              </a:rPr>
              <a:t>READ</a:t>
            </a:r>
            <a:r>
              <a:rPr lang="en-US" altLang="zh-TW" dirty="0" smtClean="0"/>
              <a:t> virtual registers </a:t>
            </a:r>
          </a:p>
          <a:p>
            <a:r>
              <a:rPr lang="en-US" altLang="zh-TW" dirty="0" smtClean="0"/>
              <a:t>VCPU v1.0 Model</a:t>
            </a:r>
          </a:p>
          <a:p>
            <a:pPr lvl="1"/>
            <a:r>
              <a:rPr lang="en-US" altLang="zh-TW" dirty="0" smtClean="0"/>
              <a:t>R/W Sharing: guest directly </a:t>
            </a:r>
            <a:r>
              <a:rPr lang="en-US" altLang="zh-TW" b="1" i="1" dirty="0" smtClean="0">
                <a:solidFill>
                  <a:srgbClr val="C00000"/>
                </a:solidFill>
              </a:rPr>
              <a:t>R/W </a:t>
            </a:r>
            <a:r>
              <a:rPr lang="en-US" altLang="zh-TW" dirty="0" smtClean="0"/>
              <a:t>virtual registers </a:t>
            </a:r>
          </a:p>
          <a:p>
            <a:pPr lvl="1"/>
            <a:r>
              <a:rPr lang="en-US" altLang="zh-TW" dirty="0" smtClean="0"/>
              <a:t>Sensitive instruction grouping </a:t>
            </a:r>
          </a:p>
          <a:p>
            <a:pPr lvl="1"/>
            <a:r>
              <a:rPr lang="en-US" altLang="zh-TW" dirty="0" smtClean="0"/>
              <a:t>TLB/Cache trap overhead reduction</a:t>
            </a:r>
          </a:p>
        </p:txBody>
      </p:sp>
    </p:spTree>
    <p:extLst>
      <p:ext uri="{BB962C8B-B14F-4D97-AF65-F5344CB8AC3E}">
        <p14:creationId xmlns:p14="http://schemas.microsoft.com/office/powerpoint/2010/main" xmlns="" val="92828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35147" y="652375"/>
            <a:ext cx="6965245" cy="1202485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/>
              <a:t>Sensitive Instr. Trap Reduction</a:t>
            </a:r>
            <a:endParaRPr lang="zh-TW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2626585"/>
              </p:ext>
            </p:extLst>
          </p:nvPr>
        </p:nvGraphicFramePr>
        <p:xfrm>
          <a:off x="1529244" y="1614280"/>
          <a:ext cx="6048672" cy="4680523"/>
        </p:xfrm>
        <a:graphic>
          <a:graphicData uri="http://schemas.openxmlformats.org/drawingml/2006/table">
            <a:tbl>
              <a:tblPr/>
              <a:tblGrid>
                <a:gridCol w="1959935"/>
                <a:gridCol w="1494867"/>
                <a:gridCol w="1254027"/>
                <a:gridCol w="1339843"/>
              </a:tblGrid>
              <a:tr h="270550">
                <a:tc>
                  <a:txBody>
                    <a:bodyPr/>
                    <a:lstStyle/>
                    <a:p>
                      <a:pPr algn="l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latin typeface="Courier New"/>
                      </a:endParaRP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base version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CPU_OPT_V0.1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CPU_OPT_V1.0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5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Guest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Courier New"/>
                        </a:rPr>
                        <a:t>sum_exits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ourier New"/>
                      </a:endParaRP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15536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8567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3788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6014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Guest </a:t>
                      </a:r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latin typeface="Courier New"/>
                        </a:rPr>
                        <a:t>light_exits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ourier New"/>
                      </a:endParaRP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15318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8396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3555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14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Guest </a:t>
                      </a:r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latin typeface="Courier New"/>
                        </a:rPr>
                        <a:t>heavy_exits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ourier New"/>
                      </a:endParaRP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218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171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233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145">
                <a:tc>
                  <a:txBody>
                    <a:bodyPr/>
                    <a:lstStyle/>
                    <a:p>
                      <a:pPr algn="l" fontAlgn="ctr"/>
                      <a:endParaRPr lang="zh-TW" altLang="en-US" sz="1200" b="0" i="0" u="none" strike="noStrike">
                        <a:solidFill>
                          <a:srgbClr val="000000"/>
                        </a:solidFill>
                        <a:latin typeface="Courier New"/>
                      </a:endParaRP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zh-TW" altLang="en-US" sz="1200" b="0" i="0" u="none" strike="noStrike">
                        <a:solidFill>
                          <a:srgbClr val="000000"/>
                        </a:solidFill>
                        <a:latin typeface="Courier New"/>
                      </a:endParaRP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zh-TW" altLang="en-US" sz="1200" b="0" i="0" u="none" strike="noStrike">
                        <a:solidFill>
                          <a:srgbClr val="000000"/>
                        </a:solidFill>
                        <a:latin typeface="Courier New"/>
                      </a:endParaRP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zh-TW" altLang="en-US" sz="1200" b="0" i="0" u="none" strike="noStrike">
                        <a:solidFill>
                          <a:srgbClr val="000000"/>
                        </a:solidFill>
                        <a:latin typeface="Courier New"/>
                      </a:endParaRP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5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sensitive inst exits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12679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5855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658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14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mls 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355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356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359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14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latin typeface="Courier New"/>
                        </a:rPr>
                        <a:t>msr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 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1567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1529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42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14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mrs 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1606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298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14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cps 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1842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1484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6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14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data 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317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318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167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14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copr 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6990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1868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84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145">
                <a:tc>
                  <a:txBody>
                    <a:bodyPr/>
                    <a:lstStyle/>
                    <a:p>
                      <a:pPr algn="l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latin typeface="Courier New"/>
                      </a:endParaRP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zh-TW" altLang="en-US" sz="1200" b="0" i="0" u="none" strike="noStrike">
                        <a:solidFill>
                          <a:srgbClr val="000000"/>
                        </a:solidFill>
                        <a:latin typeface="Courier New"/>
                      </a:endParaRP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zh-TW" altLang="en-US" sz="1200" b="0" i="0" u="none" strike="noStrike">
                        <a:solidFill>
                          <a:srgbClr val="000000"/>
                        </a:solidFill>
                        <a:latin typeface="Courier New"/>
                      </a:endParaRP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zh-TW" altLang="en-US" sz="1200" b="0" i="0" u="none" strike="noStrike">
                        <a:solidFill>
                          <a:srgbClr val="000000"/>
                        </a:solidFill>
                        <a:latin typeface="Courier New"/>
                      </a:endParaRP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5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ls 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286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171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402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14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LS (T or PT write)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68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169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14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MMIO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218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171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233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658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Total Instr Emulation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12965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latin typeface="Courier New"/>
                        </a:rPr>
                        <a:t>6026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1060</a:t>
                      </a:r>
                    </a:p>
                  </a:txBody>
                  <a:tcPr marL="8374" marR="8374" marT="8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EF3"/>
                    </a:solidFill>
                  </a:tcPr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7535441" y="3446711"/>
            <a:ext cx="80502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600" b="1" dirty="0" smtClean="0">
                <a:solidFill>
                  <a:srgbClr val="C00000"/>
                </a:solidFill>
              </a:rPr>
              <a:t>94.81%</a:t>
            </a:r>
            <a:endParaRPr lang="zh-TW" altLang="en-US" sz="1600" b="1" dirty="0">
              <a:solidFill>
                <a:srgbClr val="C0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7535441" y="3684221"/>
            <a:ext cx="6463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600" b="1" dirty="0" smtClean="0">
                <a:solidFill>
                  <a:srgbClr val="C00000"/>
                </a:solidFill>
              </a:rPr>
              <a:t>100%</a:t>
            </a:r>
            <a:endParaRPr lang="zh-TW" altLang="en-US" sz="1600" b="1" dirty="0">
              <a:solidFill>
                <a:srgbClr val="C0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7535441" y="3950767"/>
            <a:ext cx="80502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600" b="1" dirty="0" smtClean="0">
                <a:solidFill>
                  <a:srgbClr val="C00000"/>
                </a:solidFill>
              </a:rPr>
              <a:t>99.67%</a:t>
            </a:r>
            <a:endParaRPr lang="zh-TW" altLang="en-US" sz="1600" b="1" dirty="0">
              <a:solidFill>
                <a:srgbClr val="C0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7535441" y="4476309"/>
            <a:ext cx="80502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600" b="1" dirty="0" smtClean="0">
                <a:solidFill>
                  <a:srgbClr val="C00000"/>
                </a:solidFill>
              </a:rPr>
              <a:t>98.80%</a:t>
            </a:r>
            <a:endParaRPr lang="zh-TW" altLang="en-US" sz="1600" b="1" dirty="0">
              <a:solidFill>
                <a:srgbClr val="C00000"/>
              </a:solidFill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1457236" y="3486488"/>
            <a:ext cx="504056" cy="792088"/>
          </a:xfrm>
          <a:prstGeom prst="round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圓角矩形 10"/>
          <p:cNvSpPr/>
          <p:nvPr/>
        </p:nvSpPr>
        <p:spPr>
          <a:xfrm>
            <a:off x="1457236" y="4494763"/>
            <a:ext cx="504056" cy="368424"/>
          </a:xfrm>
          <a:prstGeom prst="round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 11"/>
          <p:cNvSpPr/>
          <p:nvPr/>
        </p:nvSpPr>
        <p:spPr>
          <a:xfrm>
            <a:off x="7535441" y="1835986"/>
            <a:ext cx="80502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600" b="1" dirty="0" smtClean="0">
                <a:solidFill>
                  <a:srgbClr val="C00000"/>
                </a:solidFill>
              </a:rPr>
              <a:t>75.62%</a:t>
            </a:r>
            <a:endParaRPr lang="zh-TW" altLang="en-US" sz="1600" b="1" dirty="0">
              <a:solidFill>
                <a:srgbClr val="C00000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535441" y="2124018"/>
            <a:ext cx="80502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600" b="1" dirty="0" smtClean="0">
                <a:solidFill>
                  <a:srgbClr val="C00000"/>
                </a:solidFill>
              </a:rPr>
              <a:t>76.79%</a:t>
            </a:r>
            <a:endParaRPr lang="zh-TW" altLang="en-US" sz="1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2344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MMU Virtualization </a:t>
            </a:r>
            <a:r>
              <a:rPr lang="en-US" altLang="zh-TW" dirty="0" smtClean="0"/>
              <a:t>(1)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3203848" y="2492897"/>
            <a:ext cx="1152128" cy="576064"/>
          </a:xfrm>
          <a:prstGeom prst="rect">
            <a:avLst/>
          </a:prstGeom>
          <a:ln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err="1" smtClean="0"/>
              <a:t>vCPU</a:t>
            </a:r>
            <a:endParaRPr lang="zh-TW" altLang="en-US" dirty="0"/>
          </a:p>
        </p:txBody>
      </p:sp>
      <p:sp>
        <p:nvSpPr>
          <p:cNvPr id="7" name="矩形 6"/>
          <p:cNvSpPr/>
          <p:nvPr/>
        </p:nvSpPr>
        <p:spPr>
          <a:xfrm>
            <a:off x="5425716" y="3645025"/>
            <a:ext cx="1800200" cy="102271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MMU</a:t>
            </a:r>
          </a:p>
          <a:p>
            <a:pPr algn="ctr"/>
            <a:r>
              <a:rPr lang="en-US" altLang="zh-TW" dirty="0" smtClean="0"/>
              <a:t>Virtualization</a:t>
            </a:r>
            <a:endParaRPr lang="zh-TW" altLang="en-US" dirty="0"/>
          </a:p>
        </p:txBody>
      </p:sp>
      <p:sp>
        <p:nvSpPr>
          <p:cNvPr id="8" name="矩形 7"/>
          <p:cNvSpPr/>
          <p:nvPr/>
        </p:nvSpPr>
        <p:spPr>
          <a:xfrm>
            <a:off x="3201816" y="3284984"/>
            <a:ext cx="1152128" cy="576064"/>
          </a:xfrm>
          <a:prstGeom prst="rect">
            <a:avLst/>
          </a:prstGeom>
          <a:ln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err="1" smtClean="0"/>
              <a:t>vMMU</a:t>
            </a:r>
            <a:endParaRPr lang="zh-TW" altLang="en-US" dirty="0"/>
          </a:p>
        </p:txBody>
      </p:sp>
      <p:sp>
        <p:nvSpPr>
          <p:cNvPr id="9" name="矩形 8"/>
          <p:cNvSpPr/>
          <p:nvPr/>
        </p:nvSpPr>
        <p:spPr>
          <a:xfrm>
            <a:off x="2733764" y="4091680"/>
            <a:ext cx="2088232" cy="576064"/>
          </a:xfrm>
          <a:prstGeom prst="rect">
            <a:avLst/>
          </a:prstGeom>
          <a:ln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Guest Physical Memory</a:t>
            </a:r>
            <a:endParaRPr lang="zh-TW" altLang="en-US" dirty="0"/>
          </a:p>
        </p:txBody>
      </p:sp>
      <p:sp>
        <p:nvSpPr>
          <p:cNvPr id="10" name="矩形 9"/>
          <p:cNvSpPr/>
          <p:nvPr/>
        </p:nvSpPr>
        <p:spPr>
          <a:xfrm>
            <a:off x="3201816" y="5517232"/>
            <a:ext cx="3456384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Host Physical Memory</a:t>
            </a:r>
            <a:endParaRPr lang="zh-TW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2339752" y="2348880"/>
            <a:ext cx="2736304" cy="24482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文字方塊 11"/>
          <p:cNvSpPr txBox="1"/>
          <p:nvPr/>
        </p:nvSpPr>
        <p:spPr>
          <a:xfrm>
            <a:off x="2326440" y="2401309"/>
            <a:ext cx="814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Guest</a:t>
            </a:r>
            <a:endParaRPr lang="zh-TW" altLang="en-US" dirty="0"/>
          </a:p>
        </p:txBody>
      </p:sp>
      <p:cxnSp>
        <p:nvCxnSpPr>
          <p:cNvPr id="14" name="直線單箭頭接點 13"/>
          <p:cNvCxnSpPr>
            <a:stCxn id="5" idx="2"/>
            <a:endCxn id="8" idx="0"/>
          </p:cNvCxnSpPr>
          <p:nvPr/>
        </p:nvCxnSpPr>
        <p:spPr>
          <a:xfrm flipH="1">
            <a:off x="3777880" y="3068961"/>
            <a:ext cx="2032" cy="21602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直線單箭頭接點 15"/>
          <p:cNvCxnSpPr>
            <a:stCxn id="8" idx="2"/>
            <a:endCxn id="9" idx="0"/>
          </p:cNvCxnSpPr>
          <p:nvPr/>
        </p:nvCxnSpPr>
        <p:spPr>
          <a:xfrm>
            <a:off x="3777880" y="3861048"/>
            <a:ext cx="0" cy="23063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肘形接點 20"/>
          <p:cNvCxnSpPr>
            <a:stCxn id="5" idx="3"/>
            <a:endCxn id="7" idx="0"/>
          </p:cNvCxnSpPr>
          <p:nvPr/>
        </p:nvCxnSpPr>
        <p:spPr>
          <a:xfrm>
            <a:off x="4355976" y="2780929"/>
            <a:ext cx="1969840" cy="864096"/>
          </a:xfrm>
          <a:prstGeom prst="bentConnector2">
            <a:avLst/>
          </a:prstGeom>
          <a:ln w="19050">
            <a:solidFill>
              <a:schemeClr val="accent1"/>
            </a:solidFill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24" name="肘形接點 23"/>
          <p:cNvCxnSpPr>
            <a:stCxn id="7" idx="2"/>
            <a:endCxn id="10" idx="0"/>
          </p:cNvCxnSpPr>
          <p:nvPr/>
        </p:nvCxnSpPr>
        <p:spPr>
          <a:xfrm rot="5400000">
            <a:off x="5203168" y="4394584"/>
            <a:ext cx="849488" cy="1395808"/>
          </a:xfrm>
          <a:prstGeom prst="bentConnector3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字方塊 25"/>
          <p:cNvSpPr txBox="1"/>
          <p:nvPr/>
        </p:nvSpPr>
        <p:spPr>
          <a:xfrm>
            <a:off x="4353944" y="2992306"/>
            <a:ext cx="6513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GVA</a:t>
            </a:r>
            <a:endParaRPr lang="zh-TW" altLang="en-US" dirty="0"/>
          </a:p>
        </p:txBody>
      </p:sp>
      <p:sp>
        <p:nvSpPr>
          <p:cNvPr id="27" name="文字方塊 26"/>
          <p:cNvSpPr txBox="1"/>
          <p:nvPr/>
        </p:nvSpPr>
        <p:spPr>
          <a:xfrm>
            <a:off x="4362087" y="3722348"/>
            <a:ext cx="6350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GPA</a:t>
            </a:r>
            <a:endParaRPr lang="zh-TW" altLang="en-US" dirty="0"/>
          </a:p>
        </p:txBody>
      </p:sp>
      <p:sp>
        <p:nvSpPr>
          <p:cNvPr id="28" name="文字方塊 27"/>
          <p:cNvSpPr txBox="1"/>
          <p:nvPr/>
        </p:nvSpPr>
        <p:spPr>
          <a:xfrm>
            <a:off x="5404629" y="5092488"/>
            <a:ext cx="6414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HPA</a:t>
            </a:r>
            <a:endParaRPr lang="zh-TW" altLang="en-US" dirty="0"/>
          </a:p>
        </p:txBody>
      </p:sp>
      <p:sp>
        <p:nvSpPr>
          <p:cNvPr id="18" name="內容版面配置區 2"/>
          <p:cNvSpPr>
            <a:spLocks noGrp="1"/>
          </p:cNvSpPr>
          <p:nvPr>
            <p:ph idx="1"/>
          </p:nvPr>
        </p:nvSpPr>
        <p:spPr>
          <a:xfrm>
            <a:off x="1259632" y="1831225"/>
            <a:ext cx="6421328" cy="445647"/>
          </a:xfrm>
        </p:spPr>
        <p:txBody>
          <a:bodyPr>
            <a:normAutofit lnSpcReduction="10000"/>
          </a:bodyPr>
          <a:lstStyle/>
          <a:p>
            <a:r>
              <a:rPr lang="en-US" altLang="zh-TW" dirty="0" smtClean="0"/>
              <a:t>Overview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84369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MMU Virtualization (2)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463040" y="1988840"/>
            <a:ext cx="6565344" cy="3902031"/>
          </a:xfrm>
        </p:spPr>
        <p:txBody>
          <a:bodyPr>
            <a:normAutofit/>
          </a:bodyPr>
          <a:lstStyle/>
          <a:p>
            <a:r>
              <a:rPr lang="en-US" altLang="zh-TW" dirty="0" smtClean="0"/>
              <a:t>Dynamic physical memory allocation to guest</a:t>
            </a:r>
          </a:p>
          <a:p>
            <a:r>
              <a:rPr lang="en-US" altLang="zh-TW" dirty="0"/>
              <a:t>Software MMU Virtualization </a:t>
            </a:r>
          </a:p>
          <a:p>
            <a:pPr lvl="1"/>
            <a:r>
              <a:rPr lang="en-US" altLang="zh-TW" dirty="0" smtClean="0"/>
              <a:t>Simulate a real ARMv6 MMU</a:t>
            </a:r>
          </a:p>
          <a:p>
            <a:pPr lvl="1"/>
            <a:r>
              <a:rPr lang="en-US" altLang="zh-TW" dirty="0" smtClean="0"/>
              <a:t>Build up Shadow page table</a:t>
            </a:r>
          </a:p>
          <a:p>
            <a:pPr lvl="1"/>
            <a:r>
              <a:rPr lang="en-US" altLang="zh-TW" dirty="0" smtClean="0"/>
              <a:t>Synchronization between Guest page table and Shadow page table</a:t>
            </a:r>
          </a:p>
        </p:txBody>
      </p:sp>
    </p:spTree>
    <p:extLst>
      <p:ext uri="{BB962C8B-B14F-4D97-AF65-F5344CB8AC3E}">
        <p14:creationId xmlns:p14="http://schemas.microsoft.com/office/powerpoint/2010/main" xmlns="" val="213319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/>
              <a:t>Dynamic </a:t>
            </a:r>
            <a:r>
              <a:rPr lang="en-US" altLang="zh-TW" dirty="0" smtClean="0"/>
              <a:t>Physical Memory Allocation </a:t>
            </a:r>
            <a:r>
              <a:rPr lang="en-US" altLang="zh-TW" dirty="0"/>
              <a:t>to G</a:t>
            </a:r>
            <a:r>
              <a:rPr lang="en-US" altLang="zh-TW" dirty="0" smtClean="0"/>
              <a:t>uest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1907704" y="2744924"/>
            <a:ext cx="1296144" cy="2088232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Guest</a:t>
            </a:r>
          </a:p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Physical</a:t>
            </a:r>
          </a:p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Memory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4067944" y="2348880"/>
            <a:ext cx="1296144" cy="2880320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Host</a:t>
            </a:r>
          </a:p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Virtual</a:t>
            </a:r>
          </a:p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Memory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6300192" y="2672916"/>
            <a:ext cx="1296144" cy="22322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Host</a:t>
            </a:r>
          </a:p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Physical</a:t>
            </a:r>
          </a:p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Memory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907704" y="2924944"/>
            <a:ext cx="1296144" cy="36004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4067944" y="4545124"/>
            <a:ext cx="1296144" cy="36004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6300192" y="4283424"/>
            <a:ext cx="1296144" cy="36004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2" name="直線接點 11"/>
          <p:cNvCxnSpPr/>
          <p:nvPr/>
        </p:nvCxnSpPr>
        <p:spPr>
          <a:xfrm>
            <a:off x="3203848" y="2924944"/>
            <a:ext cx="864096" cy="162018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直線接點 12"/>
          <p:cNvCxnSpPr/>
          <p:nvPr/>
        </p:nvCxnSpPr>
        <p:spPr>
          <a:xfrm>
            <a:off x="3203848" y="3284984"/>
            <a:ext cx="864096" cy="162018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直線接點 15"/>
          <p:cNvCxnSpPr/>
          <p:nvPr/>
        </p:nvCxnSpPr>
        <p:spPr>
          <a:xfrm flipV="1">
            <a:off x="5364088" y="4283424"/>
            <a:ext cx="936104" cy="2617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直線接點 18"/>
          <p:cNvCxnSpPr/>
          <p:nvPr/>
        </p:nvCxnSpPr>
        <p:spPr>
          <a:xfrm flipV="1">
            <a:off x="5364088" y="4639046"/>
            <a:ext cx="936104" cy="2617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文字方塊 19"/>
          <p:cNvSpPr txBox="1"/>
          <p:nvPr/>
        </p:nvSpPr>
        <p:spPr>
          <a:xfrm>
            <a:off x="1682511" y="5445224"/>
            <a:ext cx="6138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/>
              <a:t>G</a:t>
            </a:r>
            <a:r>
              <a:rPr lang="en-US" altLang="zh-TW" b="1" dirty="0" smtClean="0"/>
              <a:t>uest physical memory pages are allocated dynamically at runtime.</a:t>
            </a:r>
            <a:endParaRPr lang="zh-TW" altLang="en-US" b="1" dirty="0"/>
          </a:p>
        </p:txBody>
      </p:sp>
    </p:spTree>
    <p:extLst>
      <p:ext uri="{BB962C8B-B14F-4D97-AF65-F5344CB8AC3E}">
        <p14:creationId xmlns:p14="http://schemas.microsoft.com/office/powerpoint/2010/main" xmlns="" val="3220459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3600" dirty="0"/>
              <a:t>Software MMU Virtualization </a:t>
            </a:r>
            <a:r>
              <a:rPr lang="en-US" altLang="zh-TW" sz="3600" dirty="0" smtClean="0"/>
              <a:t>(1)</a:t>
            </a:r>
            <a:endParaRPr lang="en-US" altLang="zh-TW" sz="36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460980" y="1844824"/>
            <a:ext cx="6196405" cy="3603812"/>
          </a:xfrm>
        </p:spPr>
        <p:txBody>
          <a:bodyPr/>
          <a:lstStyle/>
          <a:p>
            <a:r>
              <a:rPr lang="en-US" altLang="zh-TW" dirty="0" smtClean="0"/>
              <a:t>MMU Virtualization will behave as a real MMU chip to build up page table.</a:t>
            </a:r>
            <a:endParaRPr lang="zh-TW" alt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t="-7480" b="7480"/>
          <a:stretch/>
        </p:blipFill>
        <p:spPr bwMode="auto">
          <a:xfrm>
            <a:off x="1331640" y="2492896"/>
            <a:ext cx="6721592" cy="3632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橢圓 5"/>
          <p:cNvSpPr/>
          <p:nvPr/>
        </p:nvSpPr>
        <p:spPr>
          <a:xfrm>
            <a:off x="4932040" y="2780928"/>
            <a:ext cx="1296144" cy="122413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橢圓 6"/>
          <p:cNvSpPr/>
          <p:nvPr/>
        </p:nvSpPr>
        <p:spPr>
          <a:xfrm>
            <a:off x="1187624" y="2780928"/>
            <a:ext cx="1296144" cy="122413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/>
          <p:cNvSpPr txBox="1"/>
          <p:nvPr/>
        </p:nvSpPr>
        <p:spPr>
          <a:xfrm>
            <a:off x="1048266" y="2596262"/>
            <a:ext cx="293670" cy="369332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en-US" altLang="zh-TW" b="1" dirty="0" smtClean="0"/>
              <a:t>2</a:t>
            </a:r>
            <a:endParaRPr lang="zh-TW" altLang="en-US" b="1" dirty="0"/>
          </a:p>
        </p:txBody>
      </p:sp>
      <p:sp>
        <p:nvSpPr>
          <p:cNvPr id="10" name="文字方塊 9"/>
          <p:cNvSpPr txBox="1"/>
          <p:nvPr/>
        </p:nvSpPr>
        <p:spPr>
          <a:xfrm>
            <a:off x="4743454" y="2636912"/>
            <a:ext cx="293670" cy="369332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en-US" altLang="zh-TW" b="1" dirty="0" smtClean="0"/>
              <a:t>1</a:t>
            </a:r>
            <a:endParaRPr lang="zh-TW" altLang="en-US" b="1" dirty="0"/>
          </a:p>
        </p:txBody>
      </p:sp>
      <p:sp>
        <p:nvSpPr>
          <p:cNvPr id="11" name="圓角矩形 10"/>
          <p:cNvSpPr/>
          <p:nvPr/>
        </p:nvSpPr>
        <p:spPr>
          <a:xfrm>
            <a:off x="7146070" y="3212976"/>
            <a:ext cx="792088" cy="57606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solidFill>
                  <a:schemeClr val="tx1"/>
                </a:solidFill>
              </a:rPr>
              <a:t>Page Table</a:t>
            </a:r>
            <a:endParaRPr lang="zh-TW" altLang="en-US" b="1" dirty="0">
              <a:solidFill>
                <a:schemeClr val="tx1"/>
              </a:solidFill>
            </a:endParaRPr>
          </a:p>
        </p:txBody>
      </p:sp>
      <p:sp>
        <p:nvSpPr>
          <p:cNvPr id="12" name="弧形向右箭號 11"/>
          <p:cNvSpPr/>
          <p:nvPr/>
        </p:nvSpPr>
        <p:spPr>
          <a:xfrm rot="6014317">
            <a:off x="6460397" y="2034304"/>
            <a:ext cx="504056" cy="1493248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3779912" y="5867980"/>
            <a:ext cx="16658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i="1" dirty="0" smtClean="0">
                <a:solidFill>
                  <a:srgbClr val="C00000"/>
                </a:solidFill>
              </a:rPr>
              <a:t>Real MMU Chip</a:t>
            </a:r>
            <a:endParaRPr lang="zh-TW" altLang="en-US" b="1" i="1" dirty="0">
              <a:solidFill>
                <a:srgbClr val="C00000"/>
              </a:solidFill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2699792" y="4207444"/>
            <a:ext cx="855712" cy="80817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文字方塊 14"/>
          <p:cNvSpPr txBox="1"/>
          <p:nvPr/>
        </p:nvSpPr>
        <p:spPr>
          <a:xfrm>
            <a:off x="2339752" y="4426864"/>
            <a:ext cx="293670" cy="369332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en-US" altLang="zh-TW" b="1" dirty="0"/>
              <a:t>3</a:t>
            </a:r>
            <a:endParaRPr lang="zh-TW" altLang="en-US" b="1" dirty="0"/>
          </a:p>
        </p:txBody>
      </p:sp>
    </p:spTree>
    <p:extLst>
      <p:ext uri="{BB962C8B-B14F-4D97-AF65-F5344CB8AC3E}">
        <p14:creationId xmlns:p14="http://schemas.microsoft.com/office/powerpoint/2010/main" xmlns="" val="433583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3600" dirty="0"/>
              <a:t>Software MMU Virtualization </a:t>
            </a:r>
            <a:r>
              <a:rPr lang="en-US" altLang="zh-TW" sz="3600" dirty="0" smtClean="0"/>
              <a:t>(2)</a:t>
            </a:r>
            <a:endParaRPr lang="zh-TW" altLang="en-US" sz="3600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grpSp>
        <p:nvGrpSpPr>
          <p:cNvPr id="24" name="群組 23"/>
          <p:cNvGrpSpPr/>
          <p:nvPr/>
        </p:nvGrpSpPr>
        <p:grpSpPr>
          <a:xfrm>
            <a:off x="1062835" y="2564904"/>
            <a:ext cx="7093124" cy="3124549"/>
            <a:chOff x="1856850" y="2273872"/>
            <a:chExt cx="4803382" cy="1600848"/>
          </a:xfrm>
        </p:grpSpPr>
        <p:sp>
          <p:nvSpPr>
            <p:cNvPr id="5" name="矩形 4"/>
            <p:cNvSpPr/>
            <p:nvPr/>
          </p:nvSpPr>
          <p:spPr>
            <a:xfrm>
              <a:off x="2112102" y="2852936"/>
              <a:ext cx="792088" cy="504056"/>
            </a:xfrm>
            <a:prstGeom prst="rect">
              <a:avLst/>
            </a:prstGeom>
            <a:noFill/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b="1" dirty="0" smtClean="0"/>
                <a:t>Guest  </a:t>
              </a:r>
            </a:p>
            <a:p>
              <a:pPr algn="ctr"/>
              <a:r>
                <a:rPr lang="en-US" altLang="zh-TW" sz="1400" b="1" dirty="0" smtClean="0"/>
                <a:t>Page Table</a:t>
              </a:r>
            </a:p>
            <a:p>
              <a:pPr algn="ctr"/>
              <a:r>
                <a:rPr lang="en-US" altLang="zh-TW" sz="1400" b="1" dirty="0" smtClean="0"/>
                <a:t>Walker</a:t>
              </a:r>
              <a:endParaRPr lang="zh-TW" altLang="en-US" sz="1400" b="1" dirty="0"/>
            </a:p>
          </p:txBody>
        </p:sp>
        <p:sp>
          <p:nvSpPr>
            <p:cNvPr id="6" name="矩形 5"/>
            <p:cNvSpPr/>
            <p:nvPr/>
          </p:nvSpPr>
          <p:spPr>
            <a:xfrm>
              <a:off x="3056832" y="2852936"/>
              <a:ext cx="792088" cy="504056"/>
            </a:xfrm>
            <a:prstGeom prst="rect">
              <a:avLst/>
            </a:prstGeom>
            <a:noFill/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b="1" dirty="0" smtClean="0"/>
                <a:t>Guest  </a:t>
              </a:r>
            </a:p>
            <a:p>
              <a:pPr algn="ctr"/>
              <a:r>
                <a:rPr lang="en-US" altLang="zh-TW" sz="1400" b="1" dirty="0" smtClean="0"/>
                <a:t>Permission</a:t>
              </a:r>
            </a:p>
            <a:p>
              <a:pPr algn="ctr"/>
              <a:r>
                <a:rPr lang="en-US" altLang="zh-TW" sz="1400" b="1" dirty="0" smtClean="0"/>
                <a:t>Checker</a:t>
              </a:r>
              <a:endParaRPr lang="zh-TW" altLang="en-US" sz="1400" b="1" dirty="0"/>
            </a:p>
          </p:txBody>
        </p:sp>
        <p:sp>
          <p:nvSpPr>
            <p:cNvPr id="7" name="矩形 6"/>
            <p:cNvSpPr/>
            <p:nvPr/>
          </p:nvSpPr>
          <p:spPr>
            <a:xfrm>
              <a:off x="4932040" y="2852936"/>
              <a:ext cx="792088" cy="504056"/>
            </a:xfrm>
            <a:prstGeom prst="rect">
              <a:avLst/>
            </a:prstGeom>
            <a:noFill/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b="1" dirty="0" smtClean="0"/>
                <a:t>Shadow Page Table</a:t>
              </a:r>
            </a:p>
            <a:p>
              <a:pPr algn="ctr"/>
              <a:r>
                <a:rPr lang="en-US" altLang="zh-TW" sz="1400" b="1" dirty="0" smtClean="0"/>
                <a:t>Mapping</a:t>
              </a:r>
              <a:endParaRPr lang="zh-TW" altLang="en-US" sz="1400" b="1" dirty="0"/>
            </a:p>
          </p:txBody>
        </p:sp>
        <p:sp>
          <p:nvSpPr>
            <p:cNvPr id="8" name="矩形 7"/>
            <p:cNvSpPr/>
            <p:nvPr/>
          </p:nvSpPr>
          <p:spPr>
            <a:xfrm>
              <a:off x="5868144" y="2852936"/>
              <a:ext cx="792088" cy="504056"/>
            </a:xfrm>
            <a:prstGeom prst="rect">
              <a:avLst/>
            </a:prstGeom>
            <a:noFill/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b="1" dirty="0" smtClean="0"/>
                <a:t>Shadow Page Table</a:t>
              </a:r>
            </a:p>
            <a:p>
              <a:pPr algn="ctr"/>
              <a:r>
                <a:rPr lang="en-US" altLang="zh-TW" sz="1400" b="1" dirty="0" smtClean="0"/>
                <a:t>Update</a:t>
              </a:r>
              <a:endParaRPr lang="zh-TW" altLang="en-US" sz="1400" b="1" dirty="0"/>
            </a:p>
          </p:txBody>
        </p:sp>
        <p:sp>
          <p:nvSpPr>
            <p:cNvPr id="9" name="矩形 8"/>
            <p:cNvSpPr/>
            <p:nvPr/>
          </p:nvSpPr>
          <p:spPr>
            <a:xfrm>
              <a:off x="3995936" y="2852936"/>
              <a:ext cx="792088" cy="504056"/>
            </a:xfrm>
            <a:prstGeom prst="rect">
              <a:avLst/>
            </a:prstGeom>
            <a:noFill/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b="1" dirty="0" smtClean="0"/>
                <a:t>MMIO</a:t>
              </a:r>
            </a:p>
            <a:p>
              <a:pPr algn="ctr"/>
              <a:r>
                <a:rPr lang="en-US" altLang="zh-TW" sz="1400" b="1" dirty="0" smtClean="0"/>
                <a:t>Access</a:t>
              </a:r>
            </a:p>
            <a:p>
              <a:pPr algn="ctr"/>
              <a:r>
                <a:rPr lang="en-US" altLang="zh-TW" sz="1400" b="1" dirty="0" smtClean="0"/>
                <a:t>Checker</a:t>
              </a:r>
              <a:endParaRPr lang="zh-TW" altLang="en-US" sz="1400" b="1" dirty="0"/>
            </a:p>
          </p:txBody>
        </p:sp>
        <p:cxnSp>
          <p:nvCxnSpPr>
            <p:cNvPr id="10" name="直線單箭頭接點 9"/>
            <p:cNvCxnSpPr>
              <a:stCxn id="5" idx="3"/>
              <a:endCxn id="6" idx="1"/>
            </p:cNvCxnSpPr>
            <p:nvPr/>
          </p:nvCxnSpPr>
          <p:spPr>
            <a:xfrm>
              <a:off x="2904190" y="3104964"/>
              <a:ext cx="152642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直線單箭頭接點 10"/>
            <p:cNvCxnSpPr>
              <a:stCxn id="5" idx="2"/>
              <a:endCxn id="14" idx="0"/>
            </p:cNvCxnSpPr>
            <p:nvPr/>
          </p:nvCxnSpPr>
          <p:spPr>
            <a:xfrm>
              <a:off x="2508146" y="3356992"/>
              <a:ext cx="416" cy="36004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文字方塊 11"/>
            <p:cNvSpPr txBox="1"/>
            <p:nvPr/>
          </p:nvSpPr>
          <p:spPr>
            <a:xfrm>
              <a:off x="2091673" y="2273872"/>
              <a:ext cx="833778" cy="2680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TW" sz="1400" dirty="0" smtClean="0"/>
                <a:t>PABT / DABT</a:t>
              </a:r>
            </a:p>
            <a:p>
              <a:pPr algn="ctr"/>
              <a:r>
                <a:rPr lang="en-US" altLang="zh-TW" sz="1400" dirty="0" smtClean="0"/>
                <a:t>Trap</a:t>
              </a:r>
            </a:p>
          </p:txBody>
        </p:sp>
        <p:cxnSp>
          <p:nvCxnSpPr>
            <p:cNvPr id="13" name="直線單箭頭接點 12"/>
            <p:cNvCxnSpPr>
              <a:stCxn id="12" idx="2"/>
              <a:endCxn id="5" idx="0"/>
            </p:cNvCxnSpPr>
            <p:nvPr/>
          </p:nvCxnSpPr>
          <p:spPr>
            <a:xfrm flipH="1">
              <a:off x="2508146" y="2541941"/>
              <a:ext cx="416" cy="31099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4" name="文字方塊 13"/>
            <p:cNvSpPr txBox="1"/>
            <p:nvPr/>
          </p:nvSpPr>
          <p:spPr>
            <a:xfrm>
              <a:off x="1856850" y="3717032"/>
              <a:ext cx="1303424" cy="1576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dirty="0"/>
                <a:t>T</a:t>
              </a:r>
              <a:r>
                <a:rPr lang="en-US" altLang="zh-TW" sz="1400" dirty="0" smtClean="0"/>
                <a:t>rue translation fault</a:t>
              </a:r>
            </a:p>
          </p:txBody>
        </p:sp>
        <p:sp>
          <p:nvSpPr>
            <p:cNvPr id="15" name="文字方塊 14"/>
            <p:cNvSpPr txBox="1"/>
            <p:nvPr/>
          </p:nvSpPr>
          <p:spPr>
            <a:xfrm>
              <a:off x="2792045" y="3507544"/>
              <a:ext cx="1321661" cy="1576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dirty="0"/>
                <a:t>T</a:t>
              </a:r>
              <a:r>
                <a:rPr lang="en-US" altLang="zh-TW" sz="1400" dirty="0" smtClean="0"/>
                <a:t>rue permission fault</a:t>
              </a:r>
            </a:p>
          </p:txBody>
        </p:sp>
        <p:cxnSp>
          <p:nvCxnSpPr>
            <p:cNvPr id="16" name="直線單箭頭接點 15"/>
            <p:cNvCxnSpPr>
              <a:stCxn id="6" idx="2"/>
              <a:endCxn id="15" idx="0"/>
            </p:cNvCxnSpPr>
            <p:nvPr/>
          </p:nvCxnSpPr>
          <p:spPr>
            <a:xfrm flipH="1">
              <a:off x="3452876" y="3356992"/>
              <a:ext cx="1" cy="15055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直線單箭頭接點 16"/>
            <p:cNvCxnSpPr>
              <a:stCxn id="6" idx="3"/>
              <a:endCxn id="9" idx="1"/>
            </p:cNvCxnSpPr>
            <p:nvPr/>
          </p:nvCxnSpPr>
          <p:spPr>
            <a:xfrm>
              <a:off x="3848920" y="3104964"/>
              <a:ext cx="147016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直線單箭頭接點 17"/>
            <p:cNvCxnSpPr>
              <a:stCxn id="9" idx="3"/>
              <a:endCxn id="7" idx="1"/>
            </p:cNvCxnSpPr>
            <p:nvPr/>
          </p:nvCxnSpPr>
          <p:spPr>
            <a:xfrm>
              <a:off x="4788024" y="3104964"/>
              <a:ext cx="144016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直線單箭頭接點 18"/>
            <p:cNvCxnSpPr>
              <a:stCxn id="9" idx="2"/>
              <a:endCxn id="20" idx="0"/>
            </p:cNvCxnSpPr>
            <p:nvPr/>
          </p:nvCxnSpPr>
          <p:spPr>
            <a:xfrm flipH="1">
              <a:off x="4388816" y="3356992"/>
              <a:ext cx="3164" cy="36004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文字方塊 19"/>
            <p:cNvSpPr txBox="1"/>
            <p:nvPr/>
          </p:nvSpPr>
          <p:spPr>
            <a:xfrm>
              <a:off x="3837256" y="3717032"/>
              <a:ext cx="1103121" cy="1576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dirty="0" smtClean="0"/>
                <a:t>MMIO emulation</a:t>
              </a:r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4690296" y="3501008"/>
              <a:ext cx="1276162" cy="1576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400" dirty="0"/>
                <a:t>H</a:t>
              </a:r>
              <a:r>
                <a:rPr lang="en-US" altLang="zh-TW" sz="1400" dirty="0" smtClean="0"/>
                <a:t>idden translation fault</a:t>
              </a:r>
            </a:p>
          </p:txBody>
        </p:sp>
        <p:cxnSp>
          <p:nvCxnSpPr>
            <p:cNvPr id="22" name="直線單箭頭接點 21"/>
            <p:cNvCxnSpPr>
              <a:stCxn id="7" idx="2"/>
              <a:endCxn id="21" idx="0"/>
            </p:cNvCxnSpPr>
            <p:nvPr/>
          </p:nvCxnSpPr>
          <p:spPr>
            <a:xfrm>
              <a:off x="5328084" y="3356992"/>
              <a:ext cx="293" cy="14401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直線單箭頭接點 22"/>
            <p:cNvCxnSpPr>
              <a:stCxn id="7" idx="3"/>
              <a:endCxn id="8" idx="1"/>
            </p:cNvCxnSpPr>
            <p:nvPr/>
          </p:nvCxnSpPr>
          <p:spPr>
            <a:xfrm>
              <a:off x="5724128" y="3104964"/>
              <a:ext cx="144016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5" name="內容版面配置區 2"/>
          <p:cNvSpPr>
            <a:spLocks noGrp="1"/>
          </p:cNvSpPr>
          <p:nvPr>
            <p:ph idx="1"/>
          </p:nvPr>
        </p:nvSpPr>
        <p:spPr>
          <a:xfrm>
            <a:off x="1187624" y="1759217"/>
            <a:ext cx="6912768" cy="445647"/>
          </a:xfrm>
        </p:spPr>
        <p:txBody>
          <a:bodyPr>
            <a:normAutofit lnSpcReduction="10000"/>
          </a:bodyPr>
          <a:lstStyle/>
          <a:p>
            <a:r>
              <a:rPr lang="en-US" altLang="zh-TW" dirty="0" smtClean="0"/>
              <a:t>Software MMU Virtualization Processes</a:t>
            </a:r>
            <a:endParaRPr lang="zh-TW" altLang="en-US" dirty="0"/>
          </a:p>
        </p:txBody>
      </p:sp>
      <p:sp>
        <p:nvSpPr>
          <p:cNvPr id="26" name="橢圓 25"/>
          <p:cNvSpPr/>
          <p:nvPr/>
        </p:nvSpPr>
        <p:spPr>
          <a:xfrm>
            <a:off x="1370572" y="3524516"/>
            <a:ext cx="1296144" cy="122413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文字方塊 26"/>
          <p:cNvSpPr txBox="1"/>
          <p:nvPr/>
        </p:nvSpPr>
        <p:spPr>
          <a:xfrm>
            <a:off x="1181986" y="3380500"/>
            <a:ext cx="293670" cy="369332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en-US" altLang="zh-TW" b="1" dirty="0" smtClean="0"/>
              <a:t>1</a:t>
            </a:r>
            <a:endParaRPr lang="zh-TW" altLang="en-US" b="1" dirty="0"/>
          </a:p>
        </p:txBody>
      </p:sp>
      <p:sp>
        <p:nvSpPr>
          <p:cNvPr id="28" name="橢圓 27"/>
          <p:cNvSpPr/>
          <p:nvPr/>
        </p:nvSpPr>
        <p:spPr>
          <a:xfrm>
            <a:off x="2767693" y="3524516"/>
            <a:ext cx="1296144" cy="122413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9" name="文字方塊 28"/>
          <p:cNvSpPr txBox="1"/>
          <p:nvPr/>
        </p:nvSpPr>
        <p:spPr>
          <a:xfrm>
            <a:off x="2628335" y="3339850"/>
            <a:ext cx="293670" cy="369332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en-US" altLang="zh-TW" b="1" dirty="0" smtClean="0"/>
              <a:t>2</a:t>
            </a:r>
            <a:endParaRPr lang="zh-TW" altLang="en-US" b="1" dirty="0"/>
          </a:p>
        </p:txBody>
      </p:sp>
      <p:sp>
        <p:nvSpPr>
          <p:cNvPr id="32" name="橢圓 31"/>
          <p:cNvSpPr/>
          <p:nvPr/>
        </p:nvSpPr>
        <p:spPr>
          <a:xfrm>
            <a:off x="4176535" y="3524516"/>
            <a:ext cx="1296144" cy="122413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" name="文字方塊 32"/>
          <p:cNvSpPr txBox="1"/>
          <p:nvPr/>
        </p:nvSpPr>
        <p:spPr>
          <a:xfrm>
            <a:off x="4037177" y="3339850"/>
            <a:ext cx="293670" cy="369332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en-US" altLang="zh-TW" b="1" dirty="0" smtClean="0"/>
              <a:t>3</a:t>
            </a:r>
            <a:endParaRPr lang="zh-TW" altLang="en-US" b="1" dirty="0"/>
          </a:p>
        </p:txBody>
      </p:sp>
      <p:cxnSp>
        <p:nvCxnSpPr>
          <p:cNvPr id="39" name="直線接點 38"/>
          <p:cNvCxnSpPr/>
          <p:nvPr/>
        </p:nvCxnSpPr>
        <p:spPr>
          <a:xfrm>
            <a:off x="5508104" y="2924944"/>
            <a:ext cx="0" cy="252028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0" name="文字方塊 39"/>
          <p:cNvSpPr txBox="1"/>
          <p:nvPr/>
        </p:nvSpPr>
        <p:spPr>
          <a:xfrm>
            <a:off x="5796136" y="3325794"/>
            <a:ext cx="705642" cy="369332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en-US" altLang="zh-TW" b="1" dirty="0" smtClean="0"/>
              <a:t>Initial</a:t>
            </a:r>
            <a:endParaRPr lang="zh-TW" altLang="en-US" b="1" dirty="0"/>
          </a:p>
        </p:txBody>
      </p:sp>
      <p:sp>
        <p:nvSpPr>
          <p:cNvPr id="41" name="文字方塊 40"/>
          <p:cNvSpPr txBox="1"/>
          <p:nvPr/>
        </p:nvSpPr>
        <p:spPr>
          <a:xfrm>
            <a:off x="6776269" y="3325794"/>
            <a:ext cx="1611339" cy="369332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en-US" altLang="zh-TW" b="1" dirty="0" smtClean="0"/>
              <a:t>Synchronization</a:t>
            </a:r>
            <a:endParaRPr lang="zh-TW" altLang="en-US" b="1" dirty="0"/>
          </a:p>
        </p:txBody>
      </p:sp>
      <p:sp>
        <p:nvSpPr>
          <p:cNvPr id="42" name="文字方塊 41"/>
          <p:cNvSpPr txBox="1"/>
          <p:nvPr/>
        </p:nvSpPr>
        <p:spPr>
          <a:xfrm>
            <a:off x="3017506" y="2718791"/>
            <a:ext cx="2039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i="1" u="sng" dirty="0" smtClean="0"/>
              <a:t>Real MMU Behavior</a:t>
            </a:r>
            <a:endParaRPr lang="zh-TW" altLang="en-US" b="1" i="1" u="sng" dirty="0"/>
          </a:p>
        </p:txBody>
      </p:sp>
      <p:sp>
        <p:nvSpPr>
          <p:cNvPr id="43" name="文字方塊 42"/>
          <p:cNvSpPr txBox="1"/>
          <p:nvPr/>
        </p:nvSpPr>
        <p:spPr>
          <a:xfrm>
            <a:off x="5796136" y="2718791"/>
            <a:ext cx="22990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i="1" u="sng" dirty="0" smtClean="0"/>
              <a:t>Shadow Table Behavior</a:t>
            </a:r>
            <a:endParaRPr lang="zh-TW" altLang="en-US" b="1" i="1" u="sng" dirty="0"/>
          </a:p>
        </p:txBody>
      </p:sp>
    </p:spTree>
    <p:extLst>
      <p:ext uri="{BB962C8B-B14F-4D97-AF65-F5344CB8AC3E}">
        <p14:creationId xmlns:p14="http://schemas.microsoft.com/office/powerpoint/2010/main" xmlns="" val="84517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Step 1</a:t>
            </a:r>
            <a:endParaRPr lang="zh-TW" altLang="en-US" dirty="0"/>
          </a:p>
        </p:txBody>
      </p:sp>
      <p:sp>
        <p:nvSpPr>
          <p:cNvPr id="35" name="內容版面配置區 34"/>
          <p:cNvSpPr>
            <a:spLocks noGrp="1"/>
          </p:cNvSpPr>
          <p:nvPr>
            <p:ph idx="1"/>
          </p:nvPr>
        </p:nvSpPr>
        <p:spPr>
          <a:xfrm>
            <a:off x="1463040" y="1772816"/>
            <a:ext cx="6196405" cy="3603812"/>
          </a:xfrm>
        </p:spPr>
        <p:txBody>
          <a:bodyPr/>
          <a:lstStyle/>
          <a:p>
            <a:r>
              <a:rPr lang="en-US" altLang="zh-TW" dirty="0" smtClean="0"/>
              <a:t>While</a:t>
            </a:r>
            <a:r>
              <a:rPr lang="zh-TW" altLang="en-US" dirty="0" smtClean="0"/>
              <a:t> </a:t>
            </a:r>
            <a:r>
              <a:rPr lang="en-US" altLang="zh-TW" dirty="0" smtClean="0"/>
              <a:t>page fault is </a:t>
            </a:r>
            <a:r>
              <a:rPr lang="en-US" altLang="zh-TW" dirty="0" err="1" smtClean="0"/>
              <a:t>ocurr</a:t>
            </a:r>
            <a:r>
              <a:rPr lang="en-US" altLang="zh-TW" dirty="0" err="1" smtClean="0"/>
              <a:t>ed</a:t>
            </a:r>
            <a:r>
              <a:rPr lang="en-US" altLang="zh-TW" dirty="0" smtClean="0"/>
              <a:t>, Guest Page Table Walker will walk through guest page table to check if </a:t>
            </a:r>
            <a:r>
              <a:rPr lang="en-US" altLang="zh-TW" dirty="0" smtClean="0"/>
              <a:t>the fault is from </a:t>
            </a:r>
            <a:r>
              <a:rPr lang="en-US" altLang="zh-TW" dirty="0" smtClean="0"/>
              <a:t>guest.</a:t>
            </a:r>
            <a:endParaRPr lang="zh-TW" altLang="en-US" dirty="0"/>
          </a:p>
        </p:txBody>
      </p:sp>
      <p:grpSp>
        <p:nvGrpSpPr>
          <p:cNvPr id="24" name="群組 23"/>
          <p:cNvGrpSpPr/>
          <p:nvPr/>
        </p:nvGrpSpPr>
        <p:grpSpPr>
          <a:xfrm>
            <a:off x="1223574" y="3380500"/>
            <a:ext cx="6940729" cy="2832170"/>
            <a:chOff x="1960050" y="2423670"/>
            <a:chExt cx="4700182" cy="1451049"/>
          </a:xfrm>
        </p:grpSpPr>
        <p:sp>
          <p:nvSpPr>
            <p:cNvPr id="5" name="矩形 4"/>
            <p:cNvSpPr/>
            <p:nvPr/>
          </p:nvSpPr>
          <p:spPr>
            <a:xfrm>
              <a:off x="2112102" y="2852936"/>
              <a:ext cx="792088" cy="504056"/>
            </a:xfrm>
            <a:prstGeom prst="rect">
              <a:avLst/>
            </a:prstGeom>
            <a:solidFill>
              <a:srgbClr val="FFFF99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b="1" dirty="0" smtClean="0"/>
                <a:t>Guest  </a:t>
              </a:r>
            </a:p>
            <a:p>
              <a:pPr algn="ctr"/>
              <a:r>
                <a:rPr lang="en-US" altLang="zh-TW" sz="1400" b="1" dirty="0" smtClean="0"/>
                <a:t>Page Table</a:t>
              </a:r>
            </a:p>
            <a:p>
              <a:pPr algn="ctr"/>
              <a:r>
                <a:rPr lang="en-US" altLang="zh-TW" sz="1400" b="1" dirty="0" smtClean="0"/>
                <a:t>Walker</a:t>
              </a:r>
              <a:endParaRPr lang="zh-TW" altLang="en-US" sz="1400" b="1" dirty="0"/>
            </a:p>
          </p:txBody>
        </p:sp>
        <p:sp>
          <p:nvSpPr>
            <p:cNvPr id="6" name="矩形 5"/>
            <p:cNvSpPr/>
            <p:nvPr/>
          </p:nvSpPr>
          <p:spPr>
            <a:xfrm>
              <a:off x="3056832" y="2852936"/>
              <a:ext cx="792088" cy="504056"/>
            </a:xfrm>
            <a:prstGeom prst="rect">
              <a:avLst/>
            </a:prstGeom>
            <a:noFill/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Guest  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Permission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Checker</a:t>
              </a:r>
              <a:endParaRPr lang="zh-TW" altLang="en-US" sz="1400" b="1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4932040" y="2852936"/>
              <a:ext cx="792088" cy="504056"/>
            </a:xfrm>
            <a:prstGeom prst="rect">
              <a:avLst/>
            </a:prstGeom>
            <a:noFill/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Shadow Page Table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Mapping</a:t>
              </a:r>
              <a:endParaRPr lang="zh-TW" altLang="en-US" sz="1400" b="1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5868144" y="2852936"/>
              <a:ext cx="792088" cy="504056"/>
            </a:xfrm>
            <a:prstGeom prst="rect">
              <a:avLst/>
            </a:prstGeom>
            <a:noFill/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Shadow Page Table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Update</a:t>
              </a:r>
              <a:endParaRPr lang="zh-TW" altLang="en-US" sz="1400" b="1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3995936" y="2852936"/>
              <a:ext cx="792088" cy="504056"/>
            </a:xfrm>
            <a:prstGeom prst="rect">
              <a:avLst/>
            </a:prstGeom>
            <a:noFill/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MMIO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Access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Checker</a:t>
              </a:r>
              <a:endParaRPr lang="zh-TW" altLang="en-US" sz="1400" b="1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cxnSp>
          <p:nvCxnSpPr>
            <p:cNvPr id="10" name="直線單箭頭接點 9"/>
            <p:cNvCxnSpPr>
              <a:stCxn id="5" idx="3"/>
              <a:endCxn id="6" idx="1"/>
            </p:cNvCxnSpPr>
            <p:nvPr/>
          </p:nvCxnSpPr>
          <p:spPr>
            <a:xfrm>
              <a:off x="2904190" y="3104964"/>
              <a:ext cx="152642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直線單箭頭接點 10"/>
            <p:cNvCxnSpPr>
              <a:stCxn id="5" idx="2"/>
              <a:endCxn id="14" idx="0"/>
            </p:cNvCxnSpPr>
            <p:nvPr/>
          </p:nvCxnSpPr>
          <p:spPr>
            <a:xfrm>
              <a:off x="2508146" y="3356992"/>
              <a:ext cx="208" cy="36003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文字方塊 11"/>
            <p:cNvSpPr txBox="1"/>
            <p:nvPr/>
          </p:nvSpPr>
          <p:spPr>
            <a:xfrm>
              <a:off x="2087223" y="2423670"/>
              <a:ext cx="833778" cy="2680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TW" sz="1400" b="1" dirty="0" smtClean="0"/>
                <a:t>PABT / DABT</a:t>
              </a:r>
            </a:p>
            <a:p>
              <a:pPr algn="ctr"/>
              <a:r>
                <a:rPr lang="en-US" altLang="zh-TW" sz="1400" b="1" dirty="0" smtClean="0"/>
                <a:t>Trap</a:t>
              </a:r>
            </a:p>
          </p:txBody>
        </p:sp>
        <p:cxnSp>
          <p:nvCxnSpPr>
            <p:cNvPr id="13" name="直線單箭頭接點 12"/>
            <p:cNvCxnSpPr>
              <a:stCxn id="12" idx="2"/>
              <a:endCxn id="5" idx="0"/>
            </p:cNvCxnSpPr>
            <p:nvPr/>
          </p:nvCxnSpPr>
          <p:spPr>
            <a:xfrm>
              <a:off x="2504113" y="2691739"/>
              <a:ext cx="4033" cy="16119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4" name="文字方塊 13"/>
            <p:cNvSpPr txBox="1"/>
            <p:nvPr/>
          </p:nvSpPr>
          <p:spPr>
            <a:xfrm>
              <a:off x="1960050" y="3717031"/>
              <a:ext cx="1096608" cy="1576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b="1" dirty="0"/>
                <a:t>T</a:t>
              </a:r>
              <a:r>
                <a:rPr lang="en-US" altLang="zh-TW" sz="1400" b="1" dirty="0" smtClean="0"/>
                <a:t>rue translation fault</a:t>
              </a:r>
            </a:p>
          </p:txBody>
        </p:sp>
        <p:sp>
          <p:nvSpPr>
            <p:cNvPr id="15" name="文字方塊 14"/>
            <p:cNvSpPr txBox="1"/>
            <p:nvPr/>
          </p:nvSpPr>
          <p:spPr>
            <a:xfrm>
              <a:off x="2894803" y="3512053"/>
              <a:ext cx="1116148" cy="1576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dirty="0">
                  <a:solidFill>
                    <a:schemeClr val="bg1">
                      <a:lumMod val="65000"/>
                    </a:schemeClr>
                  </a:solidFill>
                </a:rPr>
                <a:t>T</a:t>
              </a:r>
              <a:r>
                <a:rPr lang="en-US" altLang="zh-TW" sz="1400" dirty="0" smtClean="0">
                  <a:solidFill>
                    <a:schemeClr val="bg1">
                      <a:lumMod val="65000"/>
                    </a:schemeClr>
                  </a:solidFill>
                </a:rPr>
                <a:t>rue permission fault</a:t>
              </a:r>
            </a:p>
          </p:txBody>
        </p:sp>
        <p:cxnSp>
          <p:nvCxnSpPr>
            <p:cNvPr id="16" name="直線單箭頭接點 15"/>
            <p:cNvCxnSpPr>
              <a:stCxn id="6" idx="2"/>
              <a:endCxn id="15" idx="0"/>
            </p:cNvCxnSpPr>
            <p:nvPr/>
          </p:nvCxnSpPr>
          <p:spPr>
            <a:xfrm>
              <a:off x="3452876" y="3356992"/>
              <a:ext cx="1" cy="155061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直線單箭頭接點 16"/>
            <p:cNvCxnSpPr>
              <a:stCxn id="6" idx="3"/>
              <a:endCxn id="9" idx="1"/>
            </p:cNvCxnSpPr>
            <p:nvPr/>
          </p:nvCxnSpPr>
          <p:spPr>
            <a:xfrm>
              <a:off x="3848920" y="3104964"/>
              <a:ext cx="147016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直線單箭頭接點 17"/>
            <p:cNvCxnSpPr>
              <a:stCxn id="9" idx="3"/>
              <a:endCxn id="7" idx="1"/>
            </p:cNvCxnSpPr>
            <p:nvPr/>
          </p:nvCxnSpPr>
          <p:spPr>
            <a:xfrm>
              <a:off x="4788024" y="3104964"/>
              <a:ext cx="144016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直線單箭頭接點 18"/>
            <p:cNvCxnSpPr>
              <a:stCxn id="9" idx="2"/>
              <a:endCxn id="20" idx="0"/>
            </p:cNvCxnSpPr>
            <p:nvPr/>
          </p:nvCxnSpPr>
          <p:spPr>
            <a:xfrm flipH="1">
              <a:off x="4391980" y="3356992"/>
              <a:ext cx="1" cy="36003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文字方塊 19"/>
            <p:cNvSpPr txBox="1"/>
            <p:nvPr/>
          </p:nvSpPr>
          <p:spPr>
            <a:xfrm>
              <a:off x="3922377" y="3717030"/>
              <a:ext cx="939205" cy="1576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dirty="0" smtClean="0">
                  <a:solidFill>
                    <a:schemeClr val="bg1">
                      <a:lumMod val="65000"/>
                    </a:schemeClr>
                  </a:solidFill>
                </a:rPr>
                <a:t>MMIO emulation</a:t>
              </a:r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4690296" y="3501008"/>
              <a:ext cx="1276162" cy="1576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400" dirty="0">
                  <a:solidFill>
                    <a:schemeClr val="bg1">
                      <a:lumMod val="65000"/>
                    </a:schemeClr>
                  </a:solidFill>
                </a:rPr>
                <a:t>H</a:t>
              </a:r>
              <a:r>
                <a:rPr lang="en-US" altLang="zh-TW" sz="1400" dirty="0" smtClean="0">
                  <a:solidFill>
                    <a:schemeClr val="bg1">
                      <a:lumMod val="65000"/>
                    </a:schemeClr>
                  </a:solidFill>
                </a:rPr>
                <a:t>idden translation fault</a:t>
              </a:r>
            </a:p>
          </p:txBody>
        </p:sp>
        <p:cxnSp>
          <p:nvCxnSpPr>
            <p:cNvPr id="22" name="直線單箭頭接點 21"/>
            <p:cNvCxnSpPr>
              <a:stCxn id="7" idx="2"/>
              <a:endCxn id="21" idx="0"/>
            </p:cNvCxnSpPr>
            <p:nvPr/>
          </p:nvCxnSpPr>
          <p:spPr>
            <a:xfrm>
              <a:off x="5328084" y="3356992"/>
              <a:ext cx="293" cy="14401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直線單箭頭接點 22"/>
            <p:cNvCxnSpPr>
              <a:stCxn id="7" idx="3"/>
              <a:endCxn id="8" idx="1"/>
            </p:cNvCxnSpPr>
            <p:nvPr/>
          </p:nvCxnSpPr>
          <p:spPr>
            <a:xfrm>
              <a:off x="5724128" y="3104964"/>
              <a:ext cx="144016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6" name="橢圓 25"/>
          <p:cNvSpPr/>
          <p:nvPr/>
        </p:nvSpPr>
        <p:spPr>
          <a:xfrm>
            <a:off x="1378916" y="4047735"/>
            <a:ext cx="1296144" cy="122413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文字方塊 26"/>
          <p:cNvSpPr txBox="1"/>
          <p:nvPr/>
        </p:nvSpPr>
        <p:spPr>
          <a:xfrm>
            <a:off x="1190330" y="3903719"/>
            <a:ext cx="293670" cy="369332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en-US" altLang="zh-TW" b="1" dirty="0" smtClean="0"/>
              <a:t>1</a:t>
            </a:r>
            <a:endParaRPr lang="zh-TW" altLang="en-US" b="1" dirty="0"/>
          </a:p>
        </p:txBody>
      </p:sp>
      <p:cxnSp>
        <p:nvCxnSpPr>
          <p:cNvPr id="39" name="直線接點 38"/>
          <p:cNvCxnSpPr/>
          <p:nvPr/>
        </p:nvCxnSpPr>
        <p:spPr>
          <a:xfrm>
            <a:off x="5516448" y="3448163"/>
            <a:ext cx="0" cy="252028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0672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Step </a:t>
            </a:r>
            <a:r>
              <a:rPr lang="en-US" altLang="zh-TW" dirty="0" smtClean="0"/>
              <a:t>2</a:t>
            </a:r>
            <a:endParaRPr lang="zh-TW" altLang="en-US" dirty="0"/>
          </a:p>
        </p:txBody>
      </p:sp>
      <p:grpSp>
        <p:nvGrpSpPr>
          <p:cNvPr id="24" name="群組 23"/>
          <p:cNvGrpSpPr/>
          <p:nvPr/>
        </p:nvGrpSpPr>
        <p:grpSpPr>
          <a:xfrm>
            <a:off x="1223574" y="3387312"/>
            <a:ext cx="6940729" cy="2825360"/>
            <a:chOff x="1960050" y="2427160"/>
            <a:chExt cx="4700182" cy="1447560"/>
          </a:xfrm>
        </p:grpSpPr>
        <p:sp>
          <p:nvSpPr>
            <p:cNvPr id="5" name="矩形 4"/>
            <p:cNvSpPr/>
            <p:nvPr/>
          </p:nvSpPr>
          <p:spPr>
            <a:xfrm>
              <a:off x="2112102" y="2852936"/>
              <a:ext cx="792088" cy="504056"/>
            </a:xfrm>
            <a:prstGeom prst="rect">
              <a:avLst/>
            </a:prstGeom>
            <a:noFill/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Guest  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Page Table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Walker</a:t>
              </a:r>
              <a:endParaRPr lang="zh-TW" altLang="en-US" sz="1400" b="1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3056832" y="2852936"/>
              <a:ext cx="792088" cy="504056"/>
            </a:xfrm>
            <a:prstGeom prst="rect">
              <a:avLst/>
            </a:prstGeom>
            <a:solidFill>
              <a:srgbClr val="FFFF99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b="1" dirty="0" smtClean="0"/>
                <a:t>Guest  </a:t>
              </a:r>
            </a:p>
            <a:p>
              <a:pPr algn="ctr"/>
              <a:r>
                <a:rPr lang="en-US" altLang="zh-TW" sz="1400" b="1" dirty="0" smtClean="0"/>
                <a:t>Permission</a:t>
              </a:r>
            </a:p>
            <a:p>
              <a:pPr algn="ctr"/>
              <a:r>
                <a:rPr lang="en-US" altLang="zh-TW" sz="1400" b="1" dirty="0" smtClean="0"/>
                <a:t>Checker</a:t>
              </a:r>
              <a:endParaRPr lang="zh-TW" altLang="en-US" sz="1400" b="1" dirty="0"/>
            </a:p>
          </p:txBody>
        </p:sp>
        <p:sp>
          <p:nvSpPr>
            <p:cNvPr id="7" name="矩形 6"/>
            <p:cNvSpPr/>
            <p:nvPr/>
          </p:nvSpPr>
          <p:spPr>
            <a:xfrm>
              <a:off x="4932040" y="2852936"/>
              <a:ext cx="792088" cy="504056"/>
            </a:xfrm>
            <a:prstGeom prst="rect">
              <a:avLst/>
            </a:prstGeom>
            <a:noFill/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Shadow Page Table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Mapping</a:t>
              </a:r>
              <a:endParaRPr lang="zh-TW" altLang="en-US" sz="1400" b="1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5868144" y="2852936"/>
              <a:ext cx="792088" cy="504056"/>
            </a:xfrm>
            <a:prstGeom prst="rect">
              <a:avLst/>
            </a:prstGeom>
            <a:noFill/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Shadow Page Table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Update</a:t>
              </a:r>
              <a:endParaRPr lang="zh-TW" altLang="en-US" sz="1400" b="1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3995936" y="2852936"/>
              <a:ext cx="792088" cy="504056"/>
            </a:xfrm>
            <a:prstGeom prst="rect">
              <a:avLst/>
            </a:prstGeom>
            <a:noFill/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MMIO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Access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Checker</a:t>
              </a:r>
              <a:endParaRPr lang="zh-TW" altLang="en-US" sz="1400" b="1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cxnSp>
          <p:nvCxnSpPr>
            <p:cNvPr id="10" name="直線單箭頭接點 9"/>
            <p:cNvCxnSpPr>
              <a:stCxn id="5" idx="3"/>
              <a:endCxn id="6" idx="1"/>
            </p:cNvCxnSpPr>
            <p:nvPr/>
          </p:nvCxnSpPr>
          <p:spPr>
            <a:xfrm>
              <a:off x="2904190" y="3104964"/>
              <a:ext cx="152642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直線單箭頭接點 10"/>
            <p:cNvCxnSpPr>
              <a:stCxn id="5" idx="2"/>
              <a:endCxn id="14" idx="0"/>
            </p:cNvCxnSpPr>
            <p:nvPr/>
          </p:nvCxnSpPr>
          <p:spPr>
            <a:xfrm>
              <a:off x="2508146" y="3356992"/>
              <a:ext cx="208" cy="36003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文字方塊 11"/>
            <p:cNvSpPr txBox="1"/>
            <p:nvPr/>
          </p:nvSpPr>
          <p:spPr>
            <a:xfrm>
              <a:off x="2091673" y="2427160"/>
              <a:ext cx="833778" cy="2680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PABT / DABT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Trap</a:t>
              </a:r>
            </a:p>
          </p:txBody>
        </p:sp>
        <p:cxnSp>
          <p:nvCxnSpPr>
            <p:cNvPr id="13" name="直線單箭頭接點 12"/>
            <p:cNvCxnSpPr>
              <a:stCxn id="12" idx="2"/>
              <a:endCxn id="5" idx="0"/>
            </p:cNvCxnSpPr>
            <p:nvPr/>
          </p:nvCxnSpPr>
          <p:spPr>
            <a:xfrm flipH="1">
              <a:off x="2508146" y="2695229"/>
              <a:ext cx="416" cy="15770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4" name="文字方塊 13"/>
            <p:cNvSpPr txBox="1"/>
            <p:nvPr/>
          </p:nvSpPr>
          <p:spPr>
            <a:xfrm>
              <a:off x="1960050" y="3717031"/>
              <a:ext cx="1096608" cy="1576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b="1" dirty="0">
                  <a:solidFill>
                    <a:schemeClr val="bg1">
                      <a:lumMod val="65000"/>
                    </a:schemeClr>
                  </a:solidFill>
                </a:rPr>
                <a:t>T</a:t>
              </a:r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rue translation fault</a:t>
              </a:r>
            </a:p>
          </p:txBody>
        </p:sp>
        <p:sp>
          <p:nvSpPr>
            <p:cNvPr id="15" name="文字方塊 14"/>
            <p:cNvSpPr txBox="1"/>
            <p:nvPr/>
          </p:nvSpPr>
          <p:spPr>
            <a:xfrm>
              <a:off x="2894801" y="3509402"/>
              <a:ext cx="1116148" cy="1576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b="1" dirty="0"/>
                <a:t>T</a:t>
              </a:r>
              <a:r>
                <a:rPr lang="en-US" altLang="zh-TW" sz="1400" b="1" dirty="0" smtClean="0"/>
                <a:t>rue permission fault</a:t>
              </a:r>
            </a:p>
          </p:txBody>
        </p:sp>
        <p:cxnSp>
          <p:nvCxnSpPr>
            <p:cNvPr id="16" name="直線單箭頭接點 15"/>
            <p:cNvCxnSpPr>
              <a:stCxn id="6" idx="2"/>
              <a:endCxn id="15" idx="0"/>
            </p:cNvCxnSpPr>
            <p:nvPr/>
          </p:nvCxnSpPr>
          <p:spPr>
            <a:xfrm flipH="1">
              <a:off x="3452876" y="3356992"/>
              <a:ext cx="1" cy="15241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直線單箭頭接點 16"/>
            <p:cNvCxnSpPr>
              <a:stCxn id="6" idx="3"/>
              <a:endCxn id="9" idx="1"/>
            </p:cNvCxnSpPr>
            <p:nvPr/>
          </p:nvCxnSpPr>
          <p:spPr>
            <a:xfrm>
              <a:off x="3848920" y="3104964"/>
              <a:ext cx="147016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直線單箭頭接點 17"/>
            <p:cNvCxnSpPr>
              <a:stCxn id="9" idx="3"/>
              <a:endCxn id="7" idx="1"/>
            </p:cNvCxnSpPr>
            <p:nvPr/>
          </p:nvCxnSpPr>
          <p:spPr>
            <a:xfrm>
              <a:off x="4788024" y="3104964"/>
              <a:ext cx="144016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直線單箭頭接點 18"/>
            <p:cNvCxnSpPr>
              <a:stCxn id="9" idx="2"/>
              <a:endCxn id="20" idx="0"/>
            </p:cNvCxnSpPr>
            <p:nvPr/>
          </p:nvCxnSpPr>
          <p:spPr>
            <a:xfrm>
              <a:off x="4391980" y="3356992"/>
              <a:ext cx="6928" cy="36004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文字方塊 19"/>
            <p:cNvSpPr txBox="1"/>
            <p:nvPr/>
          </p:nvSpPr>
          <p:spPr>
            <a:xfrm>
              <a:off x="3929306" y="3717032"/>
              <a:ext cx="939205" cy="1576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dirty="0" smtClean="0">
                  <a:solidFill>
                    <a:schemeClr val="bg1">
                      <a:lumMod val="65000"/>
                    </a:schemeClr>
                  </a:solidFill>
                </a:rPr>
                <a:t>MMIO emulation</a:t>
              </a:r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4690296" y="3501008"/>
              <a:ext cx="1276162" cy="1576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400" dirty="0">
                  <a:solidFill>
                    <a:schemeClr val="bg1">
                      <a:lumMod val="65000"/>
                    </a:schemeClr>
                  </a:solidFill>
                </a:rPr>
                <a:t>H</a:t>
              </a:r>
              <a:r>
                <a:rPr lang="en-US" altLang="zh-TW" sz="1400" dirty="0" smtClean="0">
                  <a:solidFill>
                    <a:schemeClr val="bg1">
                      <a:lumMod val="65000"/>
                    </a:schemeClr>
                  </a:solidFill>
                </a:rPr>
                <a:t>idden translation fault</a:t>
              </a:r>
            </a:p>
          </p:txBody>
        </p:sp>
        <p:cxnSp>
          <p:nvCxnSpPr>
            <p:cNvPr id="22" name="直線單箭頭接點 21"/>
            <p:cNvCxnSpPr>
              <a:stCxn id="7" idx="2"/>
              <a:endCxn id="21" idx="0"/>
            </p:cNvCxnSpPr>
            <p:nvPr/>
          </p:nvCxnSpPr>
          <p:spPr>
            <a:xfrm>
              <a:off x="5328084" y="3356992"/>
              <a:ext cx="293" cy="14401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直線單箭頭接點 22"/>
            <p:cNvCxnSpPr>
              <a:stCxn id="7" idx="3"/>
              <a:endCxn id="8" idx="1"/>
            </p:cNvCxnSpPr>
            <p:nvPr/>
          </p:nvCxnSpPr>
          <p:spPr>
            <a:xfrm>
              <a:off x="5724128" y="3104964"/>
              <a:ext cx="144016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6" name="橢圓 25"/>
          <p:cNvSpPr/>
          <p:nvPr/>
        </p:nvSpPr>
        <p:spPr>
          <a:xfrm>
            <a:off x="2757724" y="4054547"/>
            <a:ext cx="1296144" cy="122413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文字方塊 26"/>
          <p:cNvSpPr txBox="1"/>
          <p:nvPr/>
        </p:nvSpPr>
        <p:spPr>
          <a:xfrm>
            <a:off x="2569138" y="3910531"/>
            <a:ext cx="293670" cy="369332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en-US" altLang="zh-TW" b="1" dirty="0" smtClean="0"/>
              <a:t>2</a:t>
            </a:r>
            <a:endParaRPr lang="zh-TW" altLang="en-US" b="1" dirty="0"/>
          </a:p>
        </p:txBody>
      </p:sp>
      <p:cxnSp>
        <p:nvCxnSpPr>
          <p:cNvPr id="39" name="直線接點 38"/>
          <p:cNvCxnSpPr/>
          <p:nvPr/>
        </p:nvCxnSpPr>
        <p:spPr>
          <a:xfrm>
            <a:off x="5516448" y="3448163"/>
            <a:ext cx="0" cy="252028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2" name="內容版面配置區 34"/>
          <p:cNvSpPr>
            <a:spLocks noGrp="1"/>
          </p:cNvSpPr>
          <p:nvPr>
            <p:ph idx="1"/>
          </p:nvPr>
        </p:nvSpPr>
        <p:spPr>
          <a:xfrm>
            <a:off x="1463040" y="2119257"/>
            <a:ext cx="6196405" cy="3603812"/>
          </a:xfrm>
        </p:spPr>
        <p:txBody>
          <a:bodyPr/>
          <a:lstStyle/>
          <a:p>
            <a:r>
              <a:rPr lang="en-US" altLang="zh-TW" dirty="0" smtClean="0"/>
              <a:t>The step2 will check if guest access permission is not allowed.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718924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Step 3</a:t>
            </a:r>
            <a:endParaRPr lang="zh-TW" altLang="en-US" dirty="0"/>
          </a:p>
        </p:txBody>
      </p:sp>
      <p:grpSp>
        <p:nvGrpSpPr>
          <p:cNvPr id="24" name="群組 23"/>
          <p:cNvGrpSpPr/>
          <p:nvPr/>
        </p:nvGrpSpPr>
        <p:grpSpPr>
          <a:xfrm>
            <a:off x="1223574" y="3380500"/>
            <a:ext cx="6940729" cy="2832172"/>
            <a:chOff x="1960050" y="2423670"/>
            <a:chExt cx="4700182" cy="1451050"/>
          </a:xfrm>
        </p:grpSpPr>
        <p:sp>
          <p:nvSpPr>
            <p:cNvPr id="5" name="矩形 4"/>
            <p:cNvSpPr/>
            <p:nvPr/>
          </p:nvSpPr>
          <p:spPr>
            <a:xfrm>
              <a:off x="2112102" y="2852936"/>
              <a:ext cx="792088" cy="504056"/>
            </a:xfrm>
            <a:prstGeom prst="rect">
              <a:avLst/>
            </a:prstGeom>
            <a:noFill/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Guest  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Page Table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Walker</a:t>
              </a:r>
              <a:endParaRPr lang="zh-TW" altLang="en-US" sz="1400" b="1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3056832" y="2852936"/>
              <a:ext cx="792088" cy="504056"/>
            </a:xfrm>
            <a:prstGeom prst="rect">
              <a:avLst/>
            </a:prstGeom>
            <a:noFill/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Guest  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Permission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Checker</a:t>
              </a:r>
              <a:endParaRPr lang="zh-TW" altLang="en-US" sz="1400" b="1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4932040" y="2852936"/>
              <a:ext cx="792088" cy="504056"/>
            </a:xfrm>
            <a:prstGeom prst="rect">
              <a:avLst/>
            </a:prstGeom>
            <a:noFill/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Shadow Page Table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Mapping</a:t>
              </a:r>
              <a:endParaRPr lang="zh-TW" altLang="en-US" sz="1400" b="1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5868144" y="2852936"/>
              <a:ext cx="792088" cy="504056"/>
            </a:xfrm>
            <a:prstGeom prst="rect">
              <a:avLst/>
            </a:prstGeom>
            <a:noFill/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Shadow Page Table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Update</a:t>
              </a:r>
              <a:endParaRPr lang="zh-TW" altLang="en-US" sz="1400" b="1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3995936" y="2852936"/>
              <a:ext cx="792088" cy="504056"/>
            </a:xfrm>
            <a:prstGeom prst="rect">
              <a:avLst/>
            </a:prstGeom>
            <a:solidFill>
              <a:srgbClr val="FFFF99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b="1" dirty="0" smtClean="0"/>
                <a:t>MMIO</a:t>
              </a:r>
            </a:p>
            <a:p>
              <a:pPr algn="ctr"/>
              <a:r>
                <a:rPr lang="en-US" altLang="zh-TW" sz="1400" b="1" dirty="0" smtClean="0"/>
                <a:t>Access</a:t>
              </a:r>
            </a:p>
            <a:p>
              <a:pPr algn="ctr"/>
              <a:r>
                <a:rPr lang="en-US" altLang="zh-TW" sz="1400" b="1" dirty="0" smtClean="0"/>
                <a:t>Checker</a:t>
              </a:r>
              <a:endParaRPr lang="zh-TW" altLang="en-US" sz="1400" b="1" dirty="0"/>
            </a:p>
          </p:txBody>
        </p:sp>
        <p:cxnSp>
          <p:nvCxnSpPr>
            <p:cNvPr id="10" name="直線單箭頭接點 9"/>
            <p:cNvCxnSpPr>
              <a:stCxn id="5" idx="3"/>
              <a:endCxn id="6" idx="1"/>
            </p:cNvCxnSpPr>
            <p:nvPr/>
          </p:nvCxnSpPr>
          <p:spPr>
            <a:xfrm>
              <a:off x="2904190" y="3104964"/>
              <a:ext cx="152642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直線單箭頭接點 10"/>
            <p:cNvCxnSpPr>
              <a:stCxn id="5" idx="2"/>
              <a:endCxn id="14" idx="0"/>
            </p:cNvCxnSpPr>
            <p:nvPr/>
          </p:nvCxnSpPr>
          <p:spPr>
            <a:xfrm>
              <a:off x="2508146" y="3356992"/>
              <a:ext cx="208" cy="36003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文字方塊 11"/>
            <p:cNvSpPr txBox="1"/>
            <p:nvPr/>
          </p:nvSpPr>
          <p:spPr>
            <a:xfrm>
              <a:off x="2085184" y="2423670"/>
              <a:ext cx="833778" cy="2680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PABT / DABT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Trap</a:t>
              </a:r>
            </a:p>
          </p:txBody>
        </p:sp>
        <p:cxnSp>
          <p:nvCxnSpPr>
            <p:cNvPr id="13" name="直線單箭頭接點 12"/>
            <p:cNvCxnSpPr>
              <a:stCxn id="12" idx="2"/>
              <a:endCxn id="5" idx="0"/>
            </p:cNvCxnSpPr>
            <p:nvPr/>
          </p:nvCxnSpPr>
          <p:spPr>
            <a:xfrm>
              <a:off x="2502074" y="2691739"/>
              <a:ext cx="6072" cy="16119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4" name="文字方塊 13"/>
            <p:cNvSpPr txBox="1"/>
            <p:nvPr/>
          </p:nvSpPr>
          <p:spPr>
            <a:xfrm>
              <a:off x="1960050" y="3717031"/>
              <a:ext cx="1096608" cy="1576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b="1" dirty="0">
                  <a:solidFill>
                    <a:schemeClr val="bg1">
                      <a:lumMod val="65000"/>
                    </a:schemeClr>
                  </a:solidFill>
                </a:rPr>
                <a:t>T</a:t>
              </a:r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rue translation fault</a:t>
              </a:r>
            </a:p>
          </p:txBody>
        </p:sp>
        <p:sp>
          <p:nvSpPr>
            <p:cNvPr id="15" name="文字方塊 14"/>
            <p:cNvSpPr txBox="1"/>
            <p:nvPr/>
          </p:nvSpPr>
          <p:spPr>
            <a:xfrm>
              <a:off x="2894801" y="3507544"/>
              <a:ext cx="1116148" cy="1576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dirty="0">
                  <a:solidFill>
                    <a:schemeClr val="bg1">
                      <a:lumMod val="65000"/>
                    </a:schemeClr>
                  </a:solidFill>
                </a:rPr>
                <a:t>T</a:t>
              </a:r>
              <a:r>
                <a:rPr lang="en-US" altLang="zh-TW" sz="1400" dirty="0" smtClean="0">
                  <a:solidFill>
                    <a:schemeClr val="bg1">
                      <a:lumMod val="65000"/>
                    </a:schemeClr>
                  </a:solidFill>
                </a:rPr>
                <a:t>rue permission fault</a:t>
              </a:r>
            </a:p>
          </p:txBody>
        </p:sp>
        <p:cxnSp>
          <p:nvCxnSpPr>
            <p:cNvPr id="16" name="直線單箭頭接點 15"/>
            <p:cNvCxnSpPr>
              <a:stCxn id="6" idx="2"/>
              <a:endCxn id="15" idx="0"/>
            </p:cNvCxnSpPr>
            <p:nvPr/>
          </p:nvCxnSpPr>
          <p:spPr>
            <a:xfrm flipH="1">
              <a:off x="3452876" y="3356992"/>
              <a:ext cx="1" cy="15055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直線單箭頭接點 16"/>
            <p:cNvCxnSpPr>
              <a:stCxn id="6" idx="3"/>
              <a:endCxn id="9" idx="1"/>
            </p:cNvCxnSpPr>
            <p:nvPr/>
          </p:nvCxnSpPr>
          <p:spPr>
            <a:xfrm>
              <a:off x="3848920" y="3104964"/>
              <a:ext cx="147016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直線單箭頭接點 17"/>
            <p:cNvCxnSpPr>
              <a:stCxn id="9" idx="3"/>
              <a:endCxn id="7" idx="1"/>
            </p:cNvCxnSpPr>
            <p:nvPr/>
          </p:nvCxnSpPr>
          <p:spPr>
            <a:xfrm>
              <a:off x="4788024" y="3104964"/>
              <a:ext cx="144016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直線單箭頭接點 18"/>
            <p:cNvCxnSpPr>
              <a:stCxn id="9" idx="2"/>
              <a:endCxn id="20" idx="0"/>
            </p:cNvCxnSpPr>
            <p:nvPr/>
          </p:nvCxnSpPr>
          <p:spPr>
            <a:xfrm flipH="1">
              <a:off x="4391980" y="3356992"/>
              <a:ext cx="1" cy="36004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文字方塊 19"/>
            <p:cNvSpPr txBox="1"/>
            <p:nvPr/>
          </p:nvSpPr>
          <p:spPr>
            <a:xfrm>
              <a:off x="3922377" y="3717032"/>
              <a:ext cx="939205" cy="1576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b="1" dirty="0" smtClean="0"/>
                <a:t>MMIO emulation</a:t>
              </a:r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4690296" y="3501008"/>
              <a:ext cx="1276162" cy="1576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400" dirty="0">
                  <a:solidFill>
                    <a:schemeClr val="bg1">
                      <a:lumMod val="65000"/>
                    </a:schemeClr>
                  </a:solidFill>
                </a:rPr>
                <a:t>H</a:t>
              </a:r>
              <a:r>
                <a:rPr lang="en-US" altLang="zh-TW" sz="1400" dirty="0" smtClean="0">
                  <a:solidFill>
                    <a:schemeClr val="bg1">
                      <a:lumMod val="65000"/>
                    </a:schemeClr>
                  </a:solidFill>
                </a:rPr>
                <a:t>idden translation fault</a:t>
              </a:r>
            </a:p>
          </p:txBody>
        </p:sp>
        <p:cxnSp>
          <p:nvCxnSpPr>
            <p:cNvPr id="22" name="直線單箭頭接點 21"/>
            <p:cNvCxnSpPr>
              <a:stCxn id="7" idx="2"/>
              <a:endCxn id="21" idx="0"/>
            </p:cNvCxnSpPr>
            <p:nvPr/>
          </p:nvCxnSpPr>
          <p:spPr>
            <a:xfrm>
              <a:off x="5328084" y="3356992"/>
              <a:ext cx="293" cy="14401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直線單箭頭接點 22"/>
            <p:cNvCxnSpPr>
              <a:stCxn id="7" idx="3"/>
              <a:endCxn id="8" idx="1"/>
            </p:cNvCxnSpPr>
            <p:nvPr/>
          </p:nvCxnSpPr>
          <p:spPr>
            <a:xfrm>
              <a:off x="5724128" y="3104964"/>
              <a:ext cx="144016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6" name="橢圓 25"/>
          <p:cNvSpPr/>
          <p:nvPr/>
        </p:nvSpPr>
        <p:spPr>
          <a:xfrm>
            <a:off x="4162045" y="4047735"/>
            <a:ext cx="1296144" cy="122413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文字方塊 26"/>
          <p:cNvSpPr txBox="1"/>
          <p:nvPr/>
        </p:nvSpPr>
        <p:spPr>
          <a:xfrm>
            <a:off x="3973459" y="3903719"/>
            <a:ext cx="293670" cy="369332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en-US" altLang="zh-TW" b="1" dirty="0"/>
              <a:t>3</a:t>
            </a:r>
            <a:endParaRPr lang="zh-TW" altLang="en-US" b="1" dirty="0"/>
          </a:p>
        </p:txBody>
      </p:sp>
      <p:cxnSp>
        <p:nvCxnSpPr>
          <p:cNvPr id="39" name="直線接點 38"/>
          <p:cNvCxnSpPr/>
          <p:nvPr/>
        </p:nvCxnSpPr>
        <p:spPr>
          <a:xfrm>
            <a:off x="5516448" y="3448163"/>
            <a:ext cx="0" cy="252028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3" name="內容版面配置區 34"/>
          <p:cNvSpPr>
            <a:spLocks noGrp="1"/>
          </p:cNvSpPr>
          <p:nvPr>
            <p:ph idx="1"/>
          </p:nvPr>
        </p:nvSpPr>
        <p:spPr>
          <a:xfrm>
            <a:off x="1463040" y="1988840"/>
            <a:ext cx="6196405" cy="3603812"/>
          </a:xfrm>
        </p:spPr>
        <p:txBody>
          <a:bodyPr/>
          <a:lstStyle/>
          <a:p>
            <a:r>
              <a:rPr lang="en-US" altLang="zh-TW" dirty="0" smtClean="0"/>
              <a:t>S</a:t>
            </a:r>
            <a:r>
              <a:rPr lang="en-US" altLang="zh-TW" dirty="0" smtClean="0"/>
              <a:t>tep 3 </a:t>
            </a:r>
            <a:r>
              <a:rPr lang="en-US" altLang="zh-TW" dirty="0" smtClean="0"/>
              <a:t>will check if the guest physical memory address used </a:t>
            </a:r>
            <a:r>
              <a:rPr lang="en-US" altLang="zh-TW" dirty="0" smtClean="0"/>
              <a:t>to </a:t>
            </a:r>
            <a:r>
              <a:rPr lang="en-US" altLang="zh-TW" dirty="0" smtClean="0"/>
              <a:t>is located in the range of MMIO address.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718924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Steps </a:t>
            </a:r>
            <a:r>
              <a:rPr lang="en-US" altLang="zh-TW" dirty="0" smtClean="0"/>
              <a:t>4 &amp; 5</a:t>
            </a:r>
            <a:endParaRPr lang="zh-TW" altLang="en-US" dirty="0"/>
          </a:p>
        </p:txBody>
      </p:sp>
      <p:grpSp>
        <p:nvGrpSpPr>
          <p:cNvPr id="24" name="群組 23"/>
          <p:cNvGrpSpPr/>
          <p:nvPr/>
        </p:nvGrpSpPr>
        <p:grpSpPr>
          <a:xfrm>
            <a:off x="1223574" y="3380500"/>
            <a:ext cx="6940729" cy="2832172"/>
            <a:chOff x="1960050" y="2423670"/>
            <a:chExt cx="4700182" cy="1451050"/>
          </a:xfrm>
        </p:grpSpPr>
        <p:sp>
          <p:nvSpPr>
            <p:cNvPr id="5" name="矩形 4"/>
            <p:cNvSpPr/>
            <p:nvPr/>
          </p:nvSpPr>
          <p:spPr>
            <a:xfrm>
              <a:off x="2112102" y="2852936"/>
              <a:ext cx="792088" cy="504056"/>
            </a:xfrm>
            <a:prstGeom prst="rect">
              <a:avLst/>
            </a:prstGeom>
            <a:noFill/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Guest  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Page Table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Walker</a:t>
              </a:r>
              <a:endParaRPr lang="zh-TW" altLang="en-US" sz="1400" b="1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3056832" y="2852936"/>
              <a:ext cx="792088" cy="504056"/>
            </a:xfrm>
            <a:prstGeom prst="rect">
              <a:avLst/>
            </a:prstGeom>
            <a:noFill/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Guest  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Permission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Checker</a:t>
              </a:r>
              <a:endParaRPr lang="zh-TW" altLang="en-US" sz="1400" b="1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4932040" y="2852936"/>
              <a:ext cx="792088" cy="504056"/>
            </a:xfrm>
            <a:prstGeom prst="rect">
              <a:avLst/>
            </a:prstGeom>
            <a:solidFill>
              <a:srgbClr val="FFFF99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b="1" dirty="0" smtClean="0">
                  <a:solidFill>
                    <a:schemeClr val="tx1"/>
                  </a:solidFill>
                </a:rPr>
                <a:t>Shadow Page Table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tx1"/>
                  </a:solidFill>
                </a:rPr>
                <a:t>Mapping</a:t>
              </a:r>
              <a:endParaRPr lang="zh-TW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5868144" y="2852936"/>
              <a:ext cx="792088" cy="504056"/>
            </a:xfrm>
            <a:prstGeom prst="rect">
              <a:avLst/>
            </a:prstGeom>
            <a:solidFill>
              <a:srgbClr val="FFFF99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b="1" dirty="0" smtClean="0">
                  <a:solidFill>
                    <a:schemeClr val="tx1"/>
                  </a:solidFill>
                </a:rPr>
                <a:t>Shadow Page Table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tx1"/>
                  </a:solidFill>
                </a:rPr>
                <a:t>Update</a:t>
              </a:r>
              <a:endParaRPr lang="zh-TW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3995936" y="2852936"/>
              <a:ext cx="792088" cy="504056"/>
            </a:xfrm>
            <a:prstGeom prst="rect">
              <a:avLst/>
            </a:prstGeom>
            <a:noFill/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MMIO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Access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Checker</a:t>
              </a:r>
              <a:endParaRPr lang="zh-TW" altLang="en-US" sz="1400" b="1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cxnSp>
          <p:nvCxnSpPr>
            <p:cNvPr id="10" name="直線單箭頭接點 9"/>
            <p:cNvCxnSpPr>
              <a:stCxn id="5" idx="3"/>
              <a:endCxn id="6" idx="1"/>
            </p:cNvCxnSpPr>
            <p:nvPr/>
          </p:nvCxnSpPr>
          <p:spPr>
            <a:xfrm>
              <a:off x="2904190" y="3104964"/>
              <a:ext cx="152642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直線單箭頭接點 10"/>
            <p:cNvCxnSpPr>
              <a:stCxn id="5" idx="2"/>
              <a:endCxn id="14" idx="0"/>
            </p:cNvCxnSpPr>
            <p:nvPr/>
          </p:nvCxnSpPr>
          <p:spPr>
            <a:xfrm>
              <a:off x="2508146" y="3356992"/>
              <a:ext cx="208" cy="36003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文字方塊 11"/>
            <p:cNvSpPr txBox="1"/>
            <p:nvPr/>
          </p:nvSpPr>
          <p:spPr>
            <a:xfrm>
              <a:off x="2085184" y="2423670"/>
              <a:ext cx="833778" cy="2680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PABT / DABT</a:t>
              </a:r>
            </a:p>
            <a:p>
              <a:pPr algn="ctr"/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Trap</a:t>
              </a:r>
            </a:p>
          </p:txBody>
        </p:sp>
        <p:cxnSp>
          <p:nvCxnSpPr>
            <p:cNvPr id="13" name="直線單箭頭接點 12"/>
            <p:cNvCxnSpPr>
              <a:stCxn id="12" idx="2"/>
              <a:endCxn id="5" idx="0"/>
            </p:cNvCxnSpPr>
            <p:nvPr/>
          </p:nvCxnSpPr>
          <p:spPr>
            <a:xfrm>
              <a:off x="2502074" y="2691739"/>
              <a:ext cx="6072" cy="16119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4" name="文字方塊 13"/>
            <p:cNvSpPr txBox="1"/>
            <p:nvPr/>
          </p:nvSpPr>
          <p:spPr>
            <a:xfrm>
              <a:off x="1960050" y="3717031"/>
              <a:ext cx="1096608" cy="1576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b="1" dirty="0">
                  <a:solidFill>
                    <a:schemeClr val="bg1">
                      <a:lumMod val="65000"/>
                    </a:schemeClr>
                  </a:solidFill>
                </a:rPr>
                <a:t>T</a:t>
              </a:r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rue translation fault</a:t>
              </a:r>
            </a:p>
          </p:txBody>
        </p:sp>
        <p:sp>
          <p:nvSpPr>
            <p:cNvPr id="15" name="文字方塊 14"/>
            <p:cNvSpPr txBox="1"/>
            <p:nvPr/>
          </p:nvSpPr>
          <p:spPr>
            <a:xfrm>
              <a:off x="2894801" y="3507544"/>
              <a:ext cx="1116148" cy="1576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dirty="0">
                  <a:solidFill>
                    <a:schemeClr val="bg1">
                      <a:lumMod val="65000"/>
                    </a:schemeClr>
                  </a:solidFill>
                </a:rPr>
                <a:t>T</a:t>
              </a:r>
              <a:r>
                <a:rPr lang="en-US" altLang="zh-TW" sz="1400" dirty="0" smtClean="0">
                  <a:solidFill>
                    <a:schemeClr val="bg1">
                      <a:lumMod val="65000"/>
                    </a:schemeClr>
                  </a:solidFill>
                </a:rPr>
                <a:t>rue permission fault</a:t>
              </a:r>
            </a:p>
          </p:txBody>
        </p:sp>
        <p:cxnSp>
          <p:nvCxnSpPr>
            <p:cNvPr id="16" name="直線單箭頭接點 15"/>
            <p:cNvCxnSpPr>
              <a:stCxn id="6" idx="2"/>
              <a:endCxn id="15" idx="0"/>
            </p:cNvCxnSpPr>
            <p:nvPr/>
          </p:nvCxnSpPr>
          <p:spPr>
            <a:xfrm flipH="1">
              <a:off x="3452876" y="3356992"/>
              <a:ext cx="1" cy="15055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直線單箭頭接點 16"/>
            <p:cNvCxnSpPr>
              <a:stCxn id="6" idx="3"/>
              <a:endCxn id="9" idx="1"/>
            </p:cNvCxnSpPr>
            <p:nvPr/>
          </p:nvCxnSpPr>
          <p:spPr>
            <a:xfrm>
              <a:off x="3848920" y="3104964"/>
              <a:ext cx="147016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直線單箭頭接點 17"/>
            <p:cNvCxnSpPr>
              <a:stCxn id="9" idx="3"/>
              <a:endCxn id="7" idx="1"/>
            </p:cNvCxnSpPr>
            <p:nvPr/>
          </p:nvCxnSpPr>
          <p:spPr>
            <a:xfrm>
              <a:off x="4788024" y="3104964"/>
              <a:ext cx="144016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直線單箭頭接點 18"/>
            <p:cNvCxnSpPr>
              <a:stCxn id="9" idx="2"/>
              <a:endCxn id="20" idx="0"/>
            </p:cNvCxnSpPr>
            <p:nvPr/>
          </p:nvCxnSpPr>
          <p:spPr>
            <a:xfrm flipH="1">
              <a:off x="4391980" y="3356992"/>
              <a:ext cx="1" cy="36004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文字方塊 19"/>
            <p:cNvSpPr txBox="1"/>
            <p:nvPr/>
          </p:nvSpPr>
          <p:spPr>
            <a:xfrm>
              <a:off x="3922377" y="3717032"/>
              <a:ext cx="939205" cy="1576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b="1" dirty="0" smtClean="0">
                  <a:solidFill>
                    <a:schemeClr val="bg1">
                      <a:lumMod val="65000"/>
                    </a:schemeClr>
                  </a:solidFill>
                </a:rPr>
                <a:t>MMIO emulation</a:t>
              </a:r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4690296" y="3501008"/>
              <a:ext cx="1276162" cy="1576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400" b="1" dirty="0"/>
                <a:t>H</a:t>
              </a:r>
              <a:r>
                <a:rPr lang="en-US" altLang="zh-TW" sz="1400" b="1" dirty="0" smtClean="0"/>
                <a:t>idden translation fault</a:t>
              </a:r>
            </a:p>
          </p:txBody>
        </p:sp>
        <p:cxnSp>
          <p:nvCxnSpPr>
            <p:cNvPr id="22" name="直線單箭頭接點 21"/>
            <p:cNvCxnSpPr>
              <a:stCxn id="7" idx="2"/>
              <a:endCxn id="21" idx="0"/>
            </p:cNvCxnSpPr>
            <p:nvPr/>
          </p:nvCxnSpPr>
          <p:spPr>
            <a:xfrm>
              <a:off x="5328084" y="3356992"/>
              <a:ext cx="293" cy="14401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直線單箭頭接點 22"/>
            <p:cNvCxnSpPr>
              <a:stCxn id="7" idx="3"/>
              <a:endCxn id="8" idx="1"/>
            </p:cNvCxnSpPr>
            <p:nvPr/>
          </p:nvCxnSpPr>
          <p:spPr>
            <a:xfrm>
              <a:off x="5724128" y="3104964"/>
              <a:ext cx="144016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39" name="直線接點 38"/>
          <p:cNvCxnSpPr/>
          <p:nvPr/>
        </p:nvCxnSpPr>
        <p:spPr>
          <a:xfrm>
            <a:off x="5516448" y="3448163"/>
            <a:ext cx="0" cy="252028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3" name="內容版面配置區 34"/>
          <p:cNvSpPr>
            <a:spLocks noGrp="1"/>
          </p:cNvSpPr>
          <p:nvPr>
            <p:ph idx="1"/>
          </p:nvPr>
        </p:nvSpPr>
        <p:spPr>
          <a:xfrm>
            <a:off x="1331640" y="1844824"/>
            <a:ext cx="6493336" cy="3603812"/>
          </a:xfrm>
        </p:spPr>
        <p:txBody>
          <a:bodyPr/>
          <a:lstStyle/>
          <a:p>
            <a:r>
              <a:rPr lang="en-US" altLang="zh-TW" dirty="0" smtClean="0"/>
              <a:t>S</a:t>
            </a:r>
            <a:r>
              <a:rPr lang="en-US" altLang="zh-TW" dirty="0" smtClean="0"/>
              <a:t>tep </a:t>
            </a:r>
            <a:r>
              <a:rPr lang="en-US" altLang="zh-TW" dirty="0" smtClean="0"/>
              <a:t>4 and step 5 are used to build up shadow page tables and maintain their </a:t>
            </a:r>
            <a:r>
              <a:rPr lang="en-US" altLang="zh-TW" dirty="0" smtClean="0"/>
              <a:t>consistency </a:t>
            </a:r>
            <a:r>
              <a:rPr lang="en-US" altLang="zh-TW" dirty="0" smtClean="0"/>
              <a:t>between guest and shadow ones.</a:t>
            </a:r>
            <a:endParaRPr lang="zh-TW" altLang="en-US" dirty="0"/>
          </a:p>
        </p:txBody>
      </p:sp>
      <p:sp>
        <p:nvSpPr>
          <p:cNvPr id="28" name="文字方塊 27"/>
          <p:cNvSpPr txBox="1"/>
          <p:nvPr/>
        </p:nvSpPr>
        <p:spPr>
          <a:xfrm>
            <a:off x="6050293" y="3742833"/>
            <a:ext cx="293670" cy="369332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en-US" altLang="zh-TW" b="1" dirty="0" smtClean="0"/>
              <a:t>4</a:t>
            </a:r>
            <a:endParaRPr lang="zh-TW" altLang="en-US" b="1" dirty="0"/>
          </a:p>
        </p:txBody>
      </p:sp>
      <p:sp>
        <p:nvSpPr>
          <p:cNvPr id="29" name="文字方塊 28"/>
          <p:cNvSpPr txBox="1"/>
          <p:nvPr/>
        </p:nvSpPr>
        <p:spPr>
          <a:xfrm>
            <a:off x="7432632" y="3742833"/>
            <a:ext cx="293670" cy="369332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en-US" altLang="zh-TW" b="1" dirty="0" smtClean="0"/>
              <a:t>5</a:t>
            </a:r>
            <a:endParaRPr lang="zh-TW" altLang="en-US" b="1" dirty="0"/>
          </a:p>
        </p:txBody>
      </p:sp>
    </p:spTree>
    <p:extLst>
      <p:ext uri="{BB962C8B-B14F-4D97-AF65-F5344CB8AC3E}">
        <p14:creationId xmlns:p14="http://schemas.microsoft.com/office/powerpoint/2010/main" xmlns="" val="727974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739210"/>
          </a:xfrm>
        </p:spPr>
        <p:txBody>
          <a:bodyPr>
            <a:normAutofit fontScale="90000"/>
          </a:bodyPr>
          <a:lstStyle/>
          <a:p>
            <a:r>
              <a:rPr lang="en-US" altLang="zh-TW" dirty="0"/>
              <a:t>Build up Shadow page </a:t>
            </a:r>
            <a:r>
              <a:rPr lang="en-US" altLang="zh-TW" dirty="0" smtClean="0"/>
              <a:t>table</a:t>
            </a:r>
            <a:endParaRPr lang="en-US" altLang="zh-TW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>
          <a:xfrm>
            <a:off x="914401" y="5944195"/>
            <a:ext cx="5540188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971600" y="3218731"/>
            <a:ext cx="1090500" cy="64807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Guest</a:t>
            </a:r>
          </a:p>
          <a:p>
            <a:pPr algn="ctr"/>
            <a:r>
              <a:rPr lang="en-US" altLang="zh-TW" dirty="0" smtClean="0"/>
              <a:t>TTBR</a:t>
            </a:r>
            <a:endParaRPr lang="zh-TW" altLang="en-US" dirty="0"/>
          </a:p>
        </p:txBody>
      </p:sp>
      <p:sp>
        <p:nvSpPr>
          <p:cNvPr id="6" name="矩形 5"/>
          <p:cNvSpPr/>
          <p:nvPr/>
        </p:nvSpPr>
        <p:spPr>
          <a:xfrm>
            <a:off x="977625" y="5393585"/>
            <a:ext cx="1090500" cy="64807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Shadow</a:t>
            </a:r>
          </a:p>
          <a:p>
            <a:pPr algn="ctr"/>
            <a:r>
              <a:rPr lang="en-US" altLang="zh-TW" dirty="0" smtClean="0"/>
              <a:t>TTBR</a:t>
            </a:r>
            <a:endParaRPr lang="zh-TW" altLang="en-US" dirty="0"/>
          </a:p>
        </p:txBody>
      </p:sp>
      <p:sp>
        <p:nvSpPr>
          <p:cNvPr id="7" name="矩形 6"/>
          <p:cNvSpPr/>
          <p:nvPr/>
        </p:nvSpPr>
        <p:spPr>
          <a:xfrm>
            <a:off x="2555776" y="2123882"/>
            <a:ext cx="1090500" cy="1435385"/>
          </a:xfrm>
          <a:prstGeom prst="rect">
            <a:avLst/>
          </a:prstGeom>
          <a:ln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8" name="矩形 7"/>
          <p:cNvSpPr/>
          <p:nvPr/>
        </p:nvSpPr>
        <p:spPr>
          <a:xfrm>
            <a:off x="4572000" y="2123881"/>
            <a:ext cx="1090500" cy="1435385"/>
          </a:xfrm>
          <a:prstGeom prst="rect">
            <a:avLst/>
          </a:prstGeom>
          <a:ln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9" name="矩形 8"/>
          <p:cNvSpPr/>
          <p:nvPr/>
        </p:nvSpPr>
        <p:spPr>
          <a:xfrm>
            <a:off x="6444208" y="2403532"/>
            <a:ext cx="1090500" cy="1155735"/>
          </a:xfrm>
          <a:prstGeom prst="rect">
            <a:avLst/>
          </a:prstGeom>
          <a:ln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Guest</a:t>
            </a:r>
          </a:p>
          <a:p>
            <a:pPr algn="ctr"/>
            <a:r>
              <a:rPr lang="en-US" altLang="zh-TW" dirty="0" smtClean="0"/>
              <a:t>Page</a:t>
            </a:r>
            <a:endParaRPr lang="zh-TW" altLang="en-US" dirty="0"/>
          </a:p>
        </p:txBody>
      </p:sp>
      <p:cxnSp>
        <p:nvCxnSpPr>
          <p:cNvPr id="14" name="直線接點 13"/>
          <p:cNvCxnSpPr/>
          <p:nvPr/>
        </p:nvCxnSpPr>
        <p:spPr>
          <a:xfrm>
            <a:off x="1115616" y="3924083"/>
            <a:ext cx="67687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2555776" y="2581893"/>
            <a:ext cx="1090500" cy="36364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6" name="矩形 15"/>
          <p:cNvSpPr/>
          <p:nvPr/>
        </p:nvSpPr>
        <p:spPr>
          <a:xfrm>
            <a:off x="4572000" y="2855083"/>
            <a:ext cx="1090500" cy="36364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cxnSp>
        <p:nvCxnSpPr>
          <p:cNvPr id="18" name="肘形接點 17"/>
          <p:cNvCxnSpPr>
            <a:stCxn id="15" idx="3"/>
          </p:cNvCxnSpPr>
          <p:nvPr/>
        </p:nvCxnSpPr>
        <p:spPr>
          <a:xfrm>
            <a:off x="3646276" y="2763717"/>
            <a:ext cx="853716" cy="795549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肘形接點 20"/>
          <p:cNvCxnSpPr>
            <a:stCxn id="16" idx="3"/>
          </p:cNvCxnSpPr>
          <p:nvPr/>
        </p:nvCxnSpPr>
        <p:spPr>
          <a:xfrm>
            <a:off x="5662500" y="3036907"/>
            <a:ext cx="781708" cy="522359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矩形 23"/>
          <p:cNvSpPr/>
          <p:nvPr/>
        </p:nvSpPr>
        <p:spPr>
          <a:xfrm>
            <a:off x="2555776" y="4356131"/>
            <a:ext cx="1090500" cy="143538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5" name="矩形 24"/>
          <p:cNvSpPr/>
          <p:nvPr/>
        </p:nvSpPr>
        <p:spPr>
          <a:xfrm>
            <a:off x="4572000" y="4356130"/>
            <a:ext cx="1090500" cy="143538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6" name="矩形 25"/>
          <p:cNvSpPr/>
          <p:nvPr/>
        </p:nvSpPr>
        <p:spPr>
          <a:xfrm>
            <a:off x="6444208" y="4635781"/>
            <a:ext cx="1090500" cy="115573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Host</a:t>
            </a:r>
          </a:p>
          <a:p>
            <a:pPr algn="ctr"/>
            <a:r>
              <a:rPr lang="en-US" altLang="zh-TW" dirty="0" smtClean="0"/>
              <a:t>Page</a:t>
            </a:r>
            <a:endParaRPr lang="zh-TW" altLang="en-US" dirty="0"/>
          </a:p>
        </p:txBody>
      </p:sp>
      <p:sp>
        <p:nvSpPr>
          <p:cNvPr id="27" name="矩形 26"/>
          <p:cNvSpPr/>
          <p:nvPr/>
        </p:nvSpPr>
        <p:spPr>
          <a:xfrm>
            <a:off x="2555776" y="4814142"/>
            <a:ext cx="1090500" cy="36364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8" name="矩形 27"/>
          <p:cNvSpPr/>
          <p:nvPr/>
        </p:nvSpPr>
        <p:spPr>
          <a:xfrm>
            <a:off x="4572000" y="5087332"/>
            <a:ext cx="1090500" cy="36364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cxnSp>
        <p:nvCxnSpPr>
          <p:cNvPr id="29" name="肘形接點 28"/>
          <p:cNvCxnSpPr>
            <a:stCxn id="27" idx="3"/>
          </p:cNvCxnSpPr>
          <p:nvPr/>
        </p:nvCxnSpPr>
        <p:spPr>
          <a:xfrm>
            <a:off x="3646276" y="4995966"/>
            <a:ext cx="853716" cy="795549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肘形接點 29"/>
          <p:cNvCxnSpPr>
            <a:stCxn id="28" idx="3"/>
          </p:cNvCxnSpPr>
          <p:nvPr/>
        </p:nvCxnSpPr>
        <p:spPr>
          <a:xfrm>
            <a:off x="5662500" y="5269156"/>
            <a:ext cx="781708" cy="522359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直線單箭頭接點 31"/>
          <p:cNvCxnSpPr/>
          <p:nvPr/>
        </p:nvCxnSpPr>
        <p:spPr>
          <a:xfrm>
            <a:off x="2068125" y="5791515"/>
            <a:ext cx="487651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直線單箭頭接點 33"/>
          <p:cNvCxnSpPr/>
          <p:nvPr/>
        </p:nvCxnSpPr>
        <p:spPr>
          <a:xfrm>
            <a:off x="2062100" y="3559266"/>
            <a:ext cx="487651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5" name="文字方塊 34"/>
          <p:cNvSpPr txBox="1"/>
          <p:nvPr/>
        </p:nvSpPr>
        <p:spPr>
          <a:xfrm>
            <a:off x="899592" y="4038463"/>
            <a:ext cx="19078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i="1" dirty="0" smtClean="0">
                <a:solidFill>
                  <a:srgbClr val="C00000"/>
                </a:solidFill>
              </a:rPr>
              <a:t>Shadow Paging</a:t>
            </a:r>
            <a:endParaRPr lang="zh-TW" altLang="en-US" b="1" i="1" dirty="0">
              <a:solidFill>
                <a:srgbClr val="C00000"/>
              </a:solidFill>
            </a:endParaRPr>
          </a:p>
        </p:txBody>
      </p:sp>
      <p:sp>
        <p:nvSpPr>
          <p:cNvPr id="36" name="文字方塊 35"/>
          <p:cNvSpPr txBox="1"/>
          <p:nvPr/>
        </p:nvSpPr>
        <p:spPr>
          <a:xfrm>
            <a:off x="881917" y="1835851"/>
            <a:ext cx="16610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i="1" dirty="0" smtClean="0">
                <a:solidFill>
                  <a:srgbClr val="C00000"/>
                </a:solidFill>
              </a:rPr>
              <a:t>Guest Paging</a:t>
            </a:r>
            <a:endParaRPr lang="zh-TW" altLang="en-US" b="1" i="1" dirty="0">
              <a:solidFill>
                <a:srgbClr val="C00000"/>
              </a:solidFill>
            </a:endParaRPr>
          </a:p>
        </p:txBody>
      </p:sp>
      <p:sp>
        <p:nvSpPr>
          <p:cNvPr id="37" name="上-下雙向箭號 36"/>
          <p:cNvSpPr/>
          <p:nvPr/>
        </p:nvSpPr>
        <p:spPr>
          <a:xfrm>
            <a:off x="3851920" y="3610219"/>
            <a:ext cx="360040" cy="627728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8" name="文字方塊 37"/>
          <p:cNvSpPr txBox="1"/>
          <p:nvPr/>
        </p:nvSpPr>
        <p:spPr>
          <a:xfrm>
            <a:off x="4211960" y="3986799"/>
            <a:ext cx="1926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Synchronization</a:t>
            </a:r>
            <a:endParaRPr lang="zh-TW" altLang="en-US" dirty="0"/>
          </a:p>
        </p:txBody>
      </p:sp>
      <p:sp>
        <p:nvSpPr>
          <p:cNvPr id="31" name="內容版面配置區 2"/>
          <p:cNvSpPr>
            <a:spLocks noGrp="1"/>
          </p:cNvSpPr>
          <p:nvPr>
            <p:ph idx="1"/>
          </p:nvPr>
        </p:nvSpPr>
        <p:spPr>
          <a:xfrm>
            <a:off x="1187624" y="1412776"/>
            <a:ext cx="6421328" cy="445647"/>
          </a:xfrm>
        </p:spPr>
        <p:txBody>
          <a:bodyPr>
            <a:normAutofit fontScale="92500"/>
          </a:bodyPr>
          <a:lstStyle/>
          <a:p>
            <a:r>
              <a:rPr lang="en-US" altLang="zh-TW" dirty="0" smtClean="0"/>
              <a:t>Shadow page table creation and synchronization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81674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/>
              <a:t>MMU </a:t>
            </a:r>
            <a:r>
              <a:rPr lang="en-US" altLang="zh-TW" dirty="0" smtClean="0"/>
              <a:t>Virtualization</a:t>
            </a:r>
            <a:br>
              <a:rPr lang="en-US" altLang="zh-TW" dirty="0" smtClean="0"/>
            </a:br>
            <a:r>
              <a:rPr lang="en-US" altLang="zh-TW" dirty="0" smtClean="0"/>
              <a:t>Optimization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Guest kernel </a:t>
            </a:r>
            <a:r>
              <a:rPr lang="en-US" altLang="zh-TW" dirty="0"/>
              <a:t>s</a:t>
            </a:r>
            <a:r>
              <a:rPr lang="en-US" altLang="zh-TW" dirty="0" smtClean="0"/>
              <a:t>pace </a:t>
            </a:r>
            <a:r>
              <a:rPr lang="en-US" altLang="zh-TW" dirty="0"/>
              <a:t>m</a:t>
            </a:r>
            <a:r>
              <a:rPr lang="en-US" altLang="zh-TW" dirty="0" smtClean="0"/>
              <a:t>apping sharing</a:t>
            </a:r>
          </a:p>
          <a:p>
            <a:r>
              <a:rPr lang="en-US" altLang="zh-TW" dirty="0" smtClean="0"/>
              <a:t>Reduce guest page table synchronization overhead</a:t>
            </a: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98992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/>
              <a:t>Guest kernel space mapping </a:t>
            </a:r>
            <a:r>
              <a:rPr lang="en-US" altLang="zh-TW" dirty="0" smtClean="0"/>
              <a:t>sharing</a:t>
            </a:r>
            <a:endParaRPr lang="zh-TW" altLang="en-US" dirty="0"/>
          </a:p>
        </p:txBody>
      </p:sp>
      <p:sp>
        <p:nvSpPr>
          <p:cNvPr id="5" name="矩形 4"/>
          <p:cNvSpPr/>
          <p:nvPr/>
        </p:nvSpPr>
        <p:spPr>
          <a:xfrm>
            <a:off x="2626087" y="2193035"/>
            <a:ext cx="1296144" cy="1435385"/>
          </a:xfrm>
          <a:prstGeom prst="rect">
            <a:avLst/>
          </a:prstGeom>
          <a:ln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cxnSp>
        <p:nvCxnSpPr>
          <p:cNvPr id="8" name="直線接點 7"/>
          <p:cNvCxnSpPr/>
          <p:nvPr/>
        </p:nvCxnSpPr>
        <p:spPr>
          <a:xfrm>
            <a:off x="2626087" y="2720674"/>
            <a:ext cx="129614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文字方塊 8"/>
          <p:cNvSpPr txBox="1"/>
          <p:nvPr/>
        </p:nvSpPr>
        <p:spPr>
          <a:xfrm>
            <a:off x="2710560" y="3008706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User space</a:t>
            </a:r>
            <a:endParaRPr lang="zh-TW" altLang="en-US" dirty="0"/>
          </a:p>
        </p:txBody>
      </p:sp>
      <p:sp>
        <p:nvSpPr>
          <p:cNvPr id="10" name="文字方塊 9"/>
          <p:cNvSpPr txBox="1"/>
          <p:nvPr/>
        </p:nvSpPr>
        <p:spPr>
          <a:xfrm>
            <a:off x="2619990" y="2298916"/>
            <a:ext cx="1317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Kernel space</a:t>
            </a:r>
            <a:endParaRPr lang="zh-TW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5290383" y="2193034"/>
            <a:ext cx="1296144" cy="1435385"/>
          </a:xfrm>
          <a:prstGeom prst="rect">
            <a:avLst/>
          </a:prstGeom>
          <a:ln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cxnSp>
        <p:nvCxnSpPr>
          <p:cNvPr id="13" name="直線接點 12"/>
          <p:cNvCxnSpPr/>
          <p:nvPr/>
        </p:nvCxnSpPr>
        <p:spPr>
          <a:xfrm>
            <a:off x="5290383" y="2720673"/>
            <a:ext cx="129614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文字方塊 13"/>
          <p:cNvSpPr txBox="1"/>
          <p:nvPr/>
        </p:nvSpPr>
        <p:spPr>
          <a:xfrm>
            <a:off x="5374856" y="3008705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User space</a:t>
            </a:r>
            <a:endParaRPr lang="zh-TW" altLang="en-US" dirty="0"/>
          </a:p>
        </p:txBody>
      </p:sp>
      <p:sp>
        <p:nvSpPr>
          <p:cNvPr id="15" name="文字方塊 14"/>
          <p:cNvSpPr txBox="1"/>
          <p:nvPr/>
        </p:nvSpPr>
        <p:spPr>
          <a:xfrm>
            <a:off x="5284286" y="2298915"/>
            <a:ext cx="1317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Kernel space</a:t>
            </a:r>
            <a:endParaRPr lang="zh-TW" altLang="en-US" dirty="0"/>
          </a:p>
        </p:txBody>
      </p:sp>
      <p:sp>
        <p:nvSpPr>
          <p:cNvPr id="16" name="等於 15"/>
          <p:cNvSpPr/>
          <p:nvPr/>
        </p:nvSpPr>
        <p:spPr>
          <a:xfrm>
            <a:off x="4394403" y="2326766"/>
            <a:ext cx="504056" cy="321907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7" name="不等於 16"/>
          <p:cNvSpPr/>
          <p:nvPr/>
        </p:nvSpPr>
        <p:spPr>
          <a:xfrm>
            <a:off x="4394403" y="3005869"/>
            <a:ext cx="504056" cy="369332"/>
          </a:xfrm>
          <a:prstGeom prst="mathNot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2482115" y="3702135"/>
            <a:ext cx="15840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Guest Process 1</a:t>
            </a:r>
            <a:endParaRPr lang="zh-TW" altLang="en-US" dirty="0"/>
          </a:p>
        </p:txBody>
      </p:sp>
      <p:sp>
        <p:nvSpPr>
          <p:cNvPr id="19" name="文字方塊 18"/>
          <p:cNvSpPr txBox="1"/>
          <p:nvPr/>
        </p:nvSpPr>
        <p:spPr>
          <a:xfrm>
            <a:off x="5146411" y="3702135"/>
            <a:ext cx="15840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Guest Process 2</a:t>
            </a:r>
            <a:endParaRPr lang="zh-TW" altLang="en-US" dirty="0"/>
          </a:p>
        </p:txBody>
      </p:sp>
      <p:sp>
        <p:nvSpPr>
          <p:cNvPr id="21" name="矩形 20"/>
          <p:cNvSpPr/>
          <p:nvPr/>
        </p:nvSpPr>
        <p:spPr>
          <a:xfrm>
            <a:off x="1933814" y="4509120"/>
            <a:ext cx="1296144" cy="1435385"/>
          </a:xfrm>
          <a:prstGeom prst="rect">
            <a:avLst/>
          </a:prstGeom>
          <a:ln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cxnSp>
        <p:nvCxnSpPr>
          <p:cNvPr id="22" name="直線接點 21"/>
          <p:cNvCxnSpPr/>
          <p:nvPr/>
        </p:nvCxnSpPr>
        <p:spPr>
          <a:xfrm>
            <a:off x="1933814" y="5036759"/>
            <a:ext cx="129614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文字方塊 22"/>
          <p:cNvSpPr txBox="1"/>
          <p:nvPr/>
        </p:nvSpPr>
        <p:spPr>
          <a:xfrm>
            <a:off x="2018287" y="5324791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User space</a:t>
            </a:r>
            <a:endParaRPr lang="zh-TW" altLang="en-US" dirty="0"/>
          </a:p>
        </p:txBody>
      </p:sp>
      <p:sp>
        <p:nvSpPr>
          <p:cNvPr id="24" name="文字方塊 23"/>
          <p:cNvSpPr txBox="1"/>
          <p:nvPr/>
        </p:nvSpPr>
        <p:spPr>
          <a:xfrm>
            <a:off x="1927717" y="4615001"/>
            <a:ext cx="1317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Kernel space</a:t>
            </a:r>
            <a:endParaRPr lang="zh-TW" altLang="en-US" dirty="0"/>
          </a:p>
        </p:txBody>
      </p:sp>
      <p:sp>
        <p:nvSpPr>
          <p:cNvPr id="25" name="矩形 24"/>
          <p:cNvSpPr/>
          <p:nvPr/>
        </p:nvSpPr>
        <p:spPr>
          <a:xfrm>
            <a:off x="3965316" y="4319066"/>
            <a:ext cx="1069352" cy="55009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Shadow table</a:t>
            </a:r>
            <a:endParaRPr lang="zh-TW" altLang="en-US" dirty="0"/>
          </a:p>
        </p:txBody>
      </p:sp>
      <p:cxnSp>
        <p:nvCxnSpPr>
          <p:cNvPr id="29" name="直線接點 28"/>
          <p:cNvCxnSpPr/>
          <p:nvPr/>
        </p:nvCxnSpPr>
        <p:spPr>
          <a:xfrm>
            <a:off x="1115616" y="4149080"/>
            <a:ext cx="676875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/>
          <p:cNvSpPr/>
          <p:nvPr/>
        </p:nvSpPr>
        <p:spPr>
          <a:xfrm>
            <a:off x="3965316" y="4959363"/>
            <a:ext cx="1069352" cy="55009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Shadow table</a:t>
            </a:r>
            <a:endParaRPr lang="zh-TW" altLang="en-US" dirty="0"/>
          </a:p>
        </p:txBody>
      </p:sp>
      <p:sp>
        <p:nvSpPr>
          <p:cNvPr id="31" name="矩形 30"/>
          <p:cNvSpPr/>
          <p:nvPr/>
        </p:nvSpPr>
        <p:spPr>
          <a:xfrm>
            <a:off x="3943419" y="5589240"/>
            <a:ext cx="1069352" cy="55009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Shadow table</a:t>
            </a:r>
            <a:endParaRPr lang="zh-TW" altLang="en-US" dirty="0"/>
          </a:p>
        </p:txBody>
      </p:sp>
      <p:cxnSp>
        <p:nvCxnSpPr>
          <p:cNvPr id="33" name="直線接點 32"/>
          <p:cNvCxnSpPr/>
          <p:nvPr/>
        </p:nvCxnSpPr>
        <p:spPr>
          <a:xfrm flipV="1">
            <a:off x="3229958" y="4319066"/>
            <a:ext cx="652582" cy="190054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5" name="直線接點 34"/>
          <p:cNvCxnSpPr/>
          <p:nvPr/>
        </p:nvCxnSpPr>
        <p:spPr>
          <a:xfrm>
            <a:off x="3229958" y="5036760"/>
            <a:ext cx="652582" cy="1102574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38" name="文字方塊 37"/>
          <p:cNvSpPr txBox="1"/>
          <p:nvPr/>
        </p:nvSpPr>
        <p:spPr>
          <a:xfrm>
            <a:off x="5158705" y="4869160"/>
            <a:ext cx="32592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i="1" dirty="0" smtClean="0"/>
              <a:t>The shadow tables of kernel space </a:t>
            </a:r>
          </a:p>
          <a:p>
            <a:r>
              <a:rPr lang="en-US" altLang="zh-TW" i="1" dirty="0" smtClean="0"/>
              <a:t>are shared by all guest processes</a:t>
            </a:r>
            <a:endParaRPr lang="zh-TW" altLang="en-US" i="1" dirty="0"/>
          </a:p>
        </p:txBody>
      </p:sp>
    </p:spTree>
    <p:extLst>
      <p:ext uri="{BB962C8B-B14F-4D97-AF65-F5344CB8AC3E}">
        <p14:creationId xmlns:p14="http://schemas.microsoft.com/office/powerpoint/2010/main" xmlns="" val="1419728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/>
              <a:t>Reduce guest page table synchronization overhead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We use </a:t>
            </a:r>
            <a:r>
              <a:rPr lang="en-US" altLang="zh-TW" dirty="0" err="1" smtClean="0"/>
              <a:t>para</a:t>
            </a:r>
            <a:r>
              <a:rPr lang="en-US" altLang="zh-TW" dirty="0" smtClean="0"/>
              <a:t>-virtualization to inform hypervisor when guest would like to change guest page table</a:t>
            </a:r>
          </a:p>
          <a:p>
            <a:r>
              <a:rPr lang="en-US" altLang="zh-TW" dirty="0" smtClean="0"/>
              <a:t>This </a:t>
            </a:r>
            <a:r>
              <a:rPr lang="en-US" altLang="zh-TW" dirty="0"/>
              <a:t>method will </a:t>
            </a:r>
            <a:r>
              <a:rPr lang="en-US" altLang="zh-TW" dirty="0" smtClean="0"/>
              <a:t>eliminate from using write-protection for synchronization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589536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I/O Virtualization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zh-TW" dirty="0" smtClean="0"/>
          </a:p>
          <a:p>
            <a:pPr marL="0" indent="0">
              <a:buNone/>
            </a:pPr>
            <a:endParaRPr lang="en-US" altLang="zh-TW" dirty="0"/>
          </a:p>
          <a:p>
            <a:pPr marL="0" indent="0">
              <a:buNone/>
            </a:pPr>
            <a:endParaRPr lang="en-US" altLang="zh-TW" dirty="0" smtClean="0"/>
          </a:p>
          <a:p>
            <a:pPr marL="0" indent="0" algn="ctr">
              <a:buNone/>
            </a:pPr>
            <a:r>
              <a:rPr lang="en-US" altLang="zh-TW" i="1" dirty="0" smtClean="0"/>
              <a:t>Currently, ARM I/O Emulations are supported by </a:t>
            </a:r>
            <a:r>
              <a:rPr lang="en-US" altLang="zh-TW" b="1" i="1" dirty="0" smtClean="0"/>
              <a:t>QEMU-ARM</a:t>
            </a:r>
            <a:endParaRPr lang="zh-TW" altLang="en-US" b="1" i="1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192189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I/O </a:t>
            </a:r>
            <a:r>
              <a:rPr lang="en-US" altLang="zh-TW" dirty="0" smtClean="0"/>
              <a:t>Virtualization Flow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cxnSp>
        <p:nvCxnSpPr>
          <p:cNvPr id="6" name="直線接點 5"/>
          <p:cNvCxnSpPr/>
          <p:nvPr/>
        </p:nvCxnSpPr>
        <p:spPr>
          <a:xfrm>
            <a:off x="1979712" y="3789040"/>
            <a:ext cx="489654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圓角矩形 6"/>
          <p:cNvSpPr/>
          <p:nvPr/>
        </p:nvSpPr>
        <p:spPr>
          <a:xfrm>
            <a:off x="2672172" y="4221088"/>
            <a:ext cx="4104456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KVM-ARM</a:t>
            </a:r>
            <a:endParaRPr lang="zh-TW" altLang="en-US" dirty="0"/>
          </a:p>
        </p:txBody>
      </p:sp>
      <p:sp>
        <p:nvSpPr>
          <p:cNvPr id="8" name="圓角矩形 7"/>
          <p:cNvSpPr/>
          <p:nvPr/>
        </p:nvSpPr>
        <p:spPr>
          <a:xfrm>
            <a:off x="2672172" y="5068289"/>
            <a:ext cx="4104456" cy="72008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ARM Architecture</a:t>
            </a:r>
            <a:endParaRPr lang="zh-TW" altLang="en-US" dirty="0"/>
          </a:p>
        </p:txBody>
      </p:sp>
      <p:sp>
        <p:nvSpPr>
          <p:cNvPr id="9" name="圓角矩形 8"/>
          <p:cNvSpPr/>
          <p:nvPr/>
        </p:nvSpPr>
        <p:spPr>
          <a:xfrm>
            <a:off x="2672172" y="2564904"/>
            <a:ext cx="1647800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QEMU-ARM</a:t>
            </a:r>
            <a:endParaRPr lang="zh-TW" altLang="en-US" dirty="0"/>
          </a:p>
        </p:txBody>
      </p:sp>
      <p:sp>
        <p:nvSpPr>
          <p:cNvPr id="10" name="圓角矩形 9"/>
          <p:cNvSpPr/>
          <p:nvPr/>
        </p:nvSpPr>
        <p:spPr>
          <a:xfrm>
            <a:off x="5128828" y="2564904"/>
            <a:ext cx="1647800" cy="72008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Guest OS</a:t>
            </a:r>
            <a:endParaRPr lang="zh-TW" altLang="en-US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971600" y="2924944"/>
            <a:ext cx="11721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User Space</a:t>
            </a:r>
            <a:endParaRPr lang="zh-TW" altLang="en-US" dirty="0"/>
          </a:p>
        </p:txBody>
      </p:sp>
      <p:sp>
        <p:nvSpPr>
          <p:cNvPr id="12" name="文字方塊 11"/>
          <p:cNvSpPr txBox="1"/>
          <p:nvPr/>
        </p:nvSpPr>
        <p:spPr>
          <a:xfrm>
            <a:off x="971600" y="4234282"/>
            <a:ext cx="1353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Kernel Space</a:t>
            </a:r>
            <a:endParaRPr lang="zh-TW" altLang="en-US" dirty="0"/>
          </a:p>
        </p:txBody>
      </p:sp>
      <p:grpSp>
        <p:nvGrpSpPr>
          <p:cNvPr id="31" name="群組 30"/>
          <p:cNvGrpSpPr/>
          <p:nvPr/>
        </p:nvGrpSpPr>
        <p:grpSpPr>
          <a:xfrm>
            <a:off x="5796136" y="3392996"/>
            <a:ext cx="1614640" cy="792088"/>
            <a:chOff x="5796136" y="3392996"/>
            <a:chExt cx="1614640" cy="792088"/>
          </a:xfrm>
        </p:grpSpPr>
        <p:sp>
          <p:nvSpPr>
            <p:cNvPr id="13" name="向下箭號 12"/>
            <p:cNvSpPr/>
            <p:nvPr/>
          </p:nvSpPr>
          <p:spPr>
            <a:xfrm>
              <a:off x="5796136" y="3392996"/>
              <a:ext cx="288032" cy="792088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" name="文字方塊 13"/>
            <p:cNvSpPr txBox="1"/>
            <p:nvPr/>
          </p:nvSpPr>
          <p:spPr>
            <a:xfrm>
              <a:off x="6142480" y="3413122"/>
              <a:ext cx="12682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 smtClean="0"/>
                <a:t>R/W MMIO</a:t>
              </a:r>
              <a:endParaRPr lang="zh-TW" altLang="en-US" dirty="0"/>
            </a:p>
          </p:txBody>
        </p:sp>
        <p:sp>
          <p:nvSpPr>
            <p:cNvPr id="15" name="文字方塊 14"/>
            <p:cNvSpPr txBox="1"/>
            <p:nvPr/>
          </p:nvSpPr>
          <p:spPr>
            <a:xfrm>
              <a:off x="6181593" y="3815752"/>
              <a:ext cx="59503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 smtClean="0"/>
                <a:t>Trap</a:t>
              </a:r>
              <a:endParaRPr lang="zh-TW" altLang="en-US" dirty="0"/>
            </a:p>
          </p:txBody>
        </p:sp>
      </p:grpSp>
      <p:sp>
        <p:nvSpPr>
          <p:cNvPr id="18" name="文字方塊 17"/>
          <p:cNvSpPr txBox="1"/>
          <p:nvPr/>
        </p:nvSpPr>
        <p:spPr>
          <a:xfrm>
            <a:off x="2228210" y="2195572"/>
            <a:ext cx="715260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TW" b="1" dirty="0" smtClean="0"/>
              <a:t>Timer</a:t>
            </a:r>
            <a:endParaRPr lang="zh-TW" altLang="en-US" b="1" dirty="0"/>
          </a:p>
        </p:txBody>
      </p:sp>
      <p:sp>
        <p:nvSpPr>
          <p:cNvPr id="19" name="文字方塊 18"/>
          <p:cNvSpPr txBox="1"/>
          <p:nvPr/>
        </p:nvSpPr>
        <p:spPr>
          <a:xfrm>
            <a:off x="2459718" y="1763524"/>
            <a:ext cx="946093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TW" b="1" dirty="0" smtClean="0"/>
              <a:t>Interrupt</a:t>
            </a:r>
            <a:endParaRPr lang="zh-TW" altLang="en-US" b="1" dirty="0"/>
          </a:p>
        </p:txBody>
      </p:sp>
      <p:sp>
        <p:nvSpPr>
          <p:cNvPr id="20" name="文字方塊 19"/>
          <p:cNvSpPr txBox="1"/>
          <p:nvPr/>
        </p:nvSpPr>
        <p:spPr>
          <a:xfrm>
            <a:off x="3003736" y="2182234"/>
            <a:ext cx="776175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TW" b="1" dirty="0" smtClean="0"/>
              <a:t>UART</a:t>
            </a:r>
            <a:endParaRPr lang="zh-TW" altLang="en-US" b="1" dirty="0"/>
          </a:p>
        </p:txBody>
      </p:sp>
      <p:sp>
        <p:nvSpPr>
          <p:cNvPr id="21" name="文字方塊 20"/>
          <p:cNvSpPr txBox="1"/>
          <p:nvPr/>
        </p:nvSpPr>
        <p:spPr>
          <a:xfrm>
            <a:off x="3507667" y="1763524"/>
            <a:ext cx="848309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TW" b="1" dirty="0" smtClean="0"/>
              <a:t>Storage</a:t>
            </a:r>
            <a:endParaRPr lang="zh-TW" altLang="en-US" b="1" dirty="0"/>
          </a:p>
        </p:txBody>
      </p:sp>
      <p:sp>
        <p:nvSpPr>
          <p:cNvPr id="22" name="文字方塊 21"/>
          <p:cNvSpPr txBox="1"/>
          <p:nvPr/>
        </p:nvSpPr>
        <p:spPr>
          <a:xfrm>
            <a:off x="3846925" y="2168896"/>
            <a:ext cx="946093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TW" b="1" dirty="0" smtClean="0"/>
              <a:t>Network</a:t>
            </a:r>
            <a:endParaRPr lang="zh-TW" altLang="en-US" b="1" dirty="0"/>
          </a:p>
        </p:txBody>
      </p:sp>
      <p:grpSp>
        <p:nvGrpSpPr>
          <p:cNvPr id="33" name="群組 32"/>
          <p:cNvGrpSpPr/>
          <p:nvPr/>
        </p:nvGrpSpPr>
        <p:grpSpPr>
          <a:xfrm>
            <a:off x="3779912" y="3341367"/>
            <a:ext cx="1522665" cy="808006"/>
            <a:chOff x="3779912" y="3341367"/>
            <a:chExt cx="1522665" cy="808006"/>
          </a:xfrm>
        </p:grpSpPr>
        <p:sp>
          <p:nvSpPr>
            <p:cNvPr id="16" name="向下箭號 15"/>
            <p:cNvSpPr/>
            <p:nvPr/>
          </p:nvSpPr>
          <p:spPr>
            <a:xfrm rot="10800000">
              <a:off x="3779912" y="3341367"/>
              <a:ext cx="288032" cy="792088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4" name="文字方塊 23"/>
            <p:cNvSpPr txBox="1"/>
            <p:nvPr/>
          </p:nvSpPr>
          <p:spPr>
            <a:xfrm>
              <a:off x="4067944" y="3780041"/>
              <a:ext cx="123463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 smtClean="0"/>
                <a:t>I/O Request</a:t>
              </a:r>
              <a:endParaRPr lang="zh-TW" altLang="en-US" dirty="0"/>
            </a:p>
          </p:txBody>
        </p:sp>
      </p:grpSp>
      <p:grpSp>
        <p:nvGrpSpPr>
          <p:cNvPr id="34" name="群組 33"/>
          <p:cNvGrpSpPr/>
          <p:nvPr/>
        </p:nvGrpSpPr>
        <p:grpSpPr>
          <a:xfrm>
            <a:off x="2257251" y="3341367"/>
            <a:ext cx="1382837" cy="1784467"/>
            <a:chOff x="2257251" y="3341367"/>
            <a:chExt cx="1382837" cy="1784467"/>
          </a:xfrm>
        </p:grpSpPr>
        <p:sp>
          <p:nvSpPr>
            <p:cNvPr id="23" name="向下箭號 22"/>
            <p:cNvSpPr/>
            <p:nvPr/>
          </p:nvSpPr>
          <p:spPr>
            <a:xfrm>
              <a:off x="3352056" y="3341367"/>
              <a:ext cx="288032" cy="1726921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6" name="文字方塊 25"/>
            <p:cNvSpPr txBox="1"/>
            <p:nvPr/>
          </p:nvSpPr>
          <p:spPr>
            <a:xfrm>
              <a:off x="2257251" y="4756502"/>
              <a:ext cx="11496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 smtClean="0"/>
                <a:t>I/O Access</a:t>
              </a:r>
              <a:endParaRPr lang="zh-TW" altLang="en-US" dirty="0"/>
            </a:p>
          </p:txBody>
        </p:sp>
      </p:grpSp>
      <p:grpSp>
        <p:nvGrpSpPr>
          <p:cNvPr id="35" name="群組 34"/>
          <p:cNvGrpSpPr/>
          <p:nvPr/>
        </p:nvGrpSpPr>
        <p:grpSpPr>
          <a:xfrm>
            <a:off x="1622169" y="3339499"/>
            <a:ext cx="1561963" cy="809874"/>
            <a:chOff x="1622169" y="3339499"/>
            <a:chExt cx="1561963" cy="809874"/>
          </a:xfrm>
        </p:grpSpPr>
        <p:sp>
          <p:nvSpPr>
            <p:cNvPr id="27" name="向下箭號 26"/>
            <p:cNvSpPr/>
            <p:nvPr/>
          </p:nvSpPr>
          <p:spPr>
            <a:xfrm>
              <a:off x="2896100" y="3339499"/>
              <a:ext cx="288032" cy="792088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8" name="文字方塊 27"/>
            <p:cNvSpPr txBox="1"/>
            <p:nvPr/>
          </p:nvSpPr>
          <p:spPr>
            <a:xfrm>
              <a:off x="1622169" y="3780041"/>
              <a:ext cx="136768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 smtClean="0"/>
                <a:t>I/O Response</a:t>
              </a:r>
              <a:endParaRPr lang="zh-TW" altLang="en-US" dirty="0"/>
            </a:p>
          </p:txBody>
        </p:sp>
      </p:grpSp>
      <p:grpSp>
        <p:nvGrpSpPr>
          <p:cNvPr id="32" name="群組 31"/>
          <p:cNvGrpSpPr/>
          <p:nvPr/>
        </p:nvGrpSpPr>
        <p:grpSpPr>
          <a:xfrm>
            <a:off x="4356847" y="3279288"/>
            <a:ext cx="1295273" cy="862261"/>
            <a:chOff x="4356847" y="3279288"/>
            <a:chExt cx="1295273" cy="862261"/>
          </a:xfrm>
        </p:grpSpPr>
        <p:sp>
          <p:nvSpPr>
            <p:cNvPr id="29" name="向下箭號 28"/>
            <p:cNvSpPr/>
            <p:nvPr/>
          </p:nvSpPr>
          <p:spPr>
            <a:xfrm rot="10800000">
              <a:off x="5364088" y="3349461"/>
              <a:ext cx="288032" cy="792088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0" name="文字方塊 29"/>
            <p:cNvSpPr txBox="1"/>
            <p:nvPr/>
          </p:nvSpPr>
          <p:spPr>
            <a:xfrm>
              <a:off x="4356847" y="3279288"/>
              <a:ext cx="10903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 smtClean="0"/>
                <a:t>I/O Result</a:t>
              </a:r>
              <a:endParaRPr lang="zh-TW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959233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/>
              <a:t>Support </a:t>
            </a:r>
            <a:r>
              <a:rPr lang="en-US" altLang="zh-TW" dirty="0" smtClean="0"/>
              <a:t>ARMv6 &amp; ARMv7 </a:t>
            </a:r>
            <a:r>
              <a:rPr lang="en-US" altLang="zh-TW" dirty="0"/>
              <a:t>architecture</a:t>
            </a:r>
            <a:endParaRPr lang="zh-TW" altLang="en-US" dirty="0"/>
          </a:p>
        </p:txBody>
      </p:sp>
      <p:grpSp>
        <p:nvGrpSpPr>
          <p:cNvPr id="7" name="群組 7"/>
          <p:cNvGrpSpPr/>
          <p:nvPr/>
        </p:nvGrpSpPr>
        <p:grpSpPr>
          <a:xfrm>
            <a:off x="832447" y="1983033"/>
            <a:ext cx="2936740" cy="4260792"/>
            <a:chOff x="827584" y="1781325"/>
            <a:chExt cx="2936740" cy="4260792"/>
          </a:xfrm>
        </p:grpSpPr>
        <p:pic>
          <p:nvPicPr>
            <p:cNvPr id="1026" name="Picture 2" descr="C:\Users\zaza\Desktop\BBarm11MP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7584" y="1781325"/>
              <a:ext cx="2936740" cy="30842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文字方塊 4"/>
            <p:cNvSpPr txBox="1"/>
            <p:nvPr/>
          </p:nvSpPr>
          <p:spPr>
            <a:xfrm>
              <a:off x="1187624" y="5013176"/>
              <a:ext cx="22322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dirty="0" smtClean="0"/>
                <a:t>ARM v6 11mpcore</a:t>
              </a:r>
              <a:endParaRPr lang="zh-TW" altLang="en-US" dirty="0"/>
            </a:p>
          </p:txBody>
        </p:sp>
        <p:pic>
          <p:nvPicPr>
            <p:cNvPr id="6" name="Picture 4" descr="C:\Users\zaza\Desktop\RealView_logo.gi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648" y="5470617"/>
              <a:ext cx="1524000" cy="571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群組 8"/>
          <p:cNvGrpSpPr/>
          <p:nvPr/>
        </p:nvGrpSpPr>
        <p:grpSpPr>
          <a:xfrm>
            <a:off x="5292080" y="1960912"/>
            <a:ext cx="3007048" cy="4151448"/>
            <a:chOff x="4788024" y="1782884"/>
            <a:chExt cx="3007048" cy="4151448"/>
          </a:xfrm>
        </p:grpSpPr>
        <p:pic>
          <p:nvPicPr>
            <p:cNvPr id="4" name="Picture 3" descr="C:\Users\zaza\Desktop\Beagle_Board_big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 xmlns="">
                    <a14:imgLayer r:embed="rId5">
                      <a14:imgEffect>
                        <a14:backgroundRemoval t="2907" b="100000" l="2112" r="9664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1782884"/>
              <a:ext cx="3007048" cy="30842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9" name="Picture 5" descr="C:\Users\zaza\Desktop\beagle-hd-logo.gi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58035" y="5429507"/>
              <a:ext cx="2867025" cy="5048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文字方塊 10"/>
            <p:cNvSpPr txBox="1"/>
            <p:nvPr/>
          </p:nvSpPr>
          <p:spPr>
            <a:xfrm>
              <a:off x="5175423" y="4991644"/>
              <a:ext cx="22322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dirty="0" smtClean="0"/>
                <a:t>ARM v7 cortex-a8</a:t>
              </a:r>
              <a:endParaRPr lang="zh-TW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2741998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739417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/>
              <a:t>ARM Ubuntu Guest</a:t>
            </a:r>
            <a:endParaRPr lang="zh-TW" altLang="en-US" dirty="0"/>
          </a:p>
        </p:txBody>
      </p:sp>
      <p:pic>
        <p:nvPicPr>
          <p:cNvPr id="4100" name="Picture 4" descr="D:\SSlab\2011MTKdemo\257_0810\IMG_384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37059" y="1579670"/>
            <a:ext cx="3449928" cy="21784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" name="圓角矩形 4"/>
          <p:cNvSpPr/>
          <p:nvPr/>
        </p:nvSpPr>
        <p:spPr>
          <a:xfrm>
            <a:off x="1737408" y="5436439"/>
            <a:ext cx="6552728" cy="79208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1953432" y="5508447"/>
            <a:ext cx="1008112" cy="6480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CPU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118553" y="5508447"/>
            <a:ext cx="1008112" cy="6480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MMU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5553832" y="5508447"/>
            <a:ext cx="1008112" cy="6480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I/O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4329696" y="5508737"/>
            <a:ext cx="1008112" cy="6480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Timer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777968" y="5508737"/>
            <a:ext cx="1224136" cy="6480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Interrupt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764758" y="5648107"/>
            <a:ext cx="12361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Hardware</a:t>
            </a:r>
            <a:endParaRPr lang="zh-TW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4048666" y="4424063"/>
            <a:ext cx="1800200" cy="64807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CPU Virtualization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136898" y="4420144"/>
            <a:ext cx="1800200" cy="64807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MMU</a:t>
            </a:r>
          </a:p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Virtualization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020574" y="3276072"/>
            <a:ext cx="1800200" cy="64807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I/O</a:t>
            </a:r>
          </a:p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Virtualization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032442" y="4420144"/>
            <a:ext cx="1800200" cy="64807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Interrupt</a:t>
            </a:r>
          </a:p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Virtualization</a:t>
            </a:r>
            <a:endParaRPr lang="zh-TW" altLang="en-US" dirty="0">
              <a:solidFill>
                <a:schemeClr val="tx1"/>
              </a:solidFill>
            </a:endParaRPr>
          </a:p>
        </p:txBody>
      </p:sp>
      <p:cxnSp>
        <p:nvCxnSpPr>
          <p:cNvPr id="16" name="直線接點 15"/>
          <p:cNvCxnSpPr/>
          <p:nvPr/>
        </p:nvCxnSpPr>
        <p:spPr>
          <a:xfrm>
            <a:off x="1953432" y="3131893"/>
            <a:ext cx="0" cy="2088232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7" name="直線接點 16"/>
          <p:cNvCxnSpPr/>
          <p:nvPr/>
        </p:nvCxnSpPr>
        <p:spPr>
          <a:xfrm flipH="1">
            <a:off x="1953432" y="5220125"/>
            <a:ext cx="6120680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8" name="直線接點 17"/>
          <p:cNvCxnSpPr/>
          <p:nvPr/>
        </p:nvCxnSpPr>
        <p:spPr>
          <a:xfrm>
            <a:off x="8074112" y="3924144"/>
            <a:ext cx="0" cy="1295981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直線接點 18"/>
          <p:cNvCxnSpPr/>
          <p:nvPr/>
        </p:nvCxnSpPr>
        <p:spPr>
          <a:xfrm flipH="1">
            <a:off x="3969656" y="3929062"/>
            <a:ext cx="4104456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0" name="直線接點 19"/>
          <p:cNvCxnSpPr/>
          <p:nvPr/>
        </p:nvCxnSpPr>
        <p:spPr>
          <a:xfrm>
            <a:off x="3985807" y="3131893"/>
            <a:ext cx="0" cy="797169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1" name="直線接點 20"/>
          <p:cNvCxnSpPr/>
          <p:nvPr/>
        </p:nvCxnSpPr>
        <p:spPr>
          <a:xfrm flipH="1">
            <a:off x="1953433" y="3131893"/>
            <a:ext cx="2016223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2" name="文字方塊 21"/>
          <p:cNvSpPr txBox="1"/>
          <p:nvPr/>
        </p:nvSpPr>
        <p:spPr>
          <a:xfrm>
            <a:off x="789583" y="4050812"/>
            <a:ext cx="1411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/>
              <a:t>Hypervisor</a:t>
            </a:r>
            <a:endParaRPr lang="zh-TW" altLang="en-US" b="1" dirty="0"/>
          </a:p>
        </p:txBody>
      </p:sp>
      <p:sp>
        <p:nvSpPr>
          <p:cNvPr id="23" name="文字方塊 22"/>
          <p:cNvSpPr txBox="1"/>
          <p:nvPr/>
        </p:nvSpPr>
        <p:spPr>
          <a:xfrm>
            <a:off x="1679871" y="2461555"/>
            <a:ext cx="15552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rgbClr val="C00000"/>
                </a:solidFill>
              </a:rPr>
              <a:t>QEMU-ARM</a:t>
            </a:r>
            <a:endParaRPr lang="zh-TW" altLang="en-US" b="1" dirty="0">
              <a:solidFill>
                <a:srgbClr val="C00000"/>
              </a:solidFill>
            </a:endParaRPr>
          </a:p>
        </p:txBody>
      </p:sp>
      <p:cxnSp>
        <p:nvCxnSpPr>
          <p:cNvPr id="24" name="直線單箭頭接點 23"/>
          <p:cNvCxnSpPr>
            <a:stCxn id="14" idx="0"/>
            <a:endCxn id="23" idx="2"/>
          </p:cNvCxnSpPr>
          <p:nvPr/>
        </p:nvCxnSpPr>
        <p:spPr>
          <a:xfrm flipH="1" flipV="1">
            <a:off x="2457488" y="2830887"/>
            <a:ext cx="463186" cy="44518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5" name="文字方塊 24"/>
          <p:cNvSpPr txBox="1"/>
          <p:nvPr/>
        </p:nvSpPr>
        <p:spPr>
          <a:xfrm>
            <a:off x="3935506" y="3806677"/>
            <a:ext cx="20265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dirty="0" smtClean="0">
                <a:solidFill>
                  <a:srgbClr val="C00000"/>
                </a:solidFill>
              </a:rPr>
              <a:t>KVM-ARM Linux</a:t>
            </a:r>
            <a:endParaRPr lang="zh-TW" altLang="en-US" b="1" dirty="0">
              <a:solidFill>
                <a:srgbClr val="C00000"/>
              </a:solidFill>
            </a:endParaRPr>
          </a:p>
        </p:txBody>
      </p:sp>
      <p:cxnSp>
        <p:nvCxnSpPr>
          <p:cNvPr id="26" name="直線單箭頭接點 25"/>
          <p:cNvCxnSpPr>
            <a:stCxn id="15" idx="0"/>
            <a:endCxn id="25" idx="1"/>
          </p:cNvCxnSpPr>
          <p:nvPr/>
        </p:nvCxnSpPr>
        <p:spPr>
          <a:xfrm flipV="1">
            <a:off x="2932542" y="3991343"/>
            <a:ext cx="1002964" cy="42880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7" name="直線單箭頭接點 26"/>
          <p:cNvCxnSpPr>
            <a:stCxn id="12" idx="0"/>
            <a:endCxn id="25" idx="2"/>
          </p:cNvCxnSpPr>
          <p:nvPr/>
        </p:nvCxnSpPr>
        <p:spPr>
          <a:xfrm flipH="1" flipV="1">
            <a:off x="4948765" y="4176009"/>
            <a:ext cx="1" cy="24805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8" name="直線單箭頭接點 27"/>
          <p:cNvCxnSpPr>
            <a:stCxn id="13" idx="0"/>
            <a:endCxn id="25" idx="3"/>
          </p:cNvCxnSpPr>
          <p:nvPr/>
        </p:nvCxnSpPr>
        <p:spPr>
          <a:xfrm flipH="1" flipV="1">
            <a:off x="5962023" y="3991343"/>
            <a:ext cx="1074975" cy="42880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4461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Performance : optimization</a:t>
            </a:r>
            <a:endParaRPr lang="zh-TW" altLang="en-US" dirty="0"/>
          </a:p>
        </p:txBody>
      </p:sp>
      <p:sp>
        <p:nvSpPr>
          <p:cNvPr id="5" name="矩形 4"/>
          <p:cNvSpPr/>
          <p:nvPr/>
        </p:nvSpPr>
        <p:spPr>
          <a:xfrm>
            <a:off x="827584" y="5517232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altLang="zh-TW" sz="2800" dirty="0" smtClean="0">
                <a:solidFill>
                  <a:srgbClr val="333399"/>
                </a:solidFill>
              </a:rPr>
              <a:t>Average </a:t>
            </a:r>
            <a:r>
              <a:rPr lang="en-US" altLang="zh-TW" sz="3200" b="1" dirty="0" smtClean="0">
                <a:solidFill>
                  <a:srgbClr val="FF0000"/>
                </a:solidFill>
              </a:rPr>
              <a:t>4.65</a:t>
            </a:r>
            <a:r>
              <a:rPr lang="en-US" altLang="zh-TW" sz="2800" dirty="0" smtClean="0">
                <a:solidFill>
                  <a:srgbClr val="333399"/>
                </a:solidFill>
              </a:rPr>
              <a:t> times faster after optimization</a:t>
            </a:r>
            <a:endParaRPr lang="zh-TW" altLang="en-US" sz="2800" dirty="0">
              <a:solidFill>
                <a:srgbClr val="333399"/>
              </a:solidFill>
            </a:endParaRPr>
          </a:p>
        </p:txBody>
      </p:sp>
      <p:graphicFrame>
        <p:nvGraphicFramePr>
          <p:cNvPr id="8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29160103"/>
              </p:ext>
            </p:extLst>
          </p:nvPr>
        </p:nvGraphicFramePr>
        <p:xfrm>
          <a:off x="755576" y="1760935"/>
          <a:ext cx="7564388" cy="3974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407385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Performance</a:t>
            </a:r>
            <a:r>
              <a:rPr lang="zh-TW" altLang="en-US" dirty="0" smtClean="0"/>
              <a:t> </a:t>
            </a:r>
            <a:r>
              <a:rPr lang="en-US" altLang="zh-TW" dirty="0" smtClean="0"/>
              <a:t>:</a:t>
            </a:r>
            <a:r>
              <a:rPr lang="zh-TW" altLang="en-US" dirty="0" smtClean="0"/>
              <a:t> </a:t>
            </a:r>
            <a:r>
              <a:rPr lang="en-US" altLang="zh-TW" dirty="0" smtClean="0"/>
              <a:t>Mibench</a:t>
            </a:r>
            <a:endParaRPr lang="zh-TW" altLang="en-US" dirty="0"/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728173725"/>
              </p:ext>
            </p:extLst>
          </p:nvPr>
        </p:nvGraphicFramePr>
        <p:xfrm>
          <a:off x="1475656" y="1898727"/>
          <a:ext cx="6336704" cy="33542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矩形 2"/>
          <p:cNvSpPr/>
          <p:nvPr/>
        </p:nvSpPr>
        <p:spPr>
          <a:xfrm>
            <a:off x="32411" y="5229200"/>
            <a:ext cx="9684568" cy="1114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altLang="zh-TW" sz="2800" dirty="0" smtClean="0">
                <a:solidFill>
                  <a:srgbClr val="333399"/>
                </a:solidFill>
              </a:rPr>
              <a:t>Running </a:t>
            </a:r>
            <a:r>
              <a:rPr lang="en-US" altLang="zh-TW" sz="2800" dirty="0">
                <a:solidFill>
                  <a:srgbClr val="333399"/>
                </a:solidFill>
              </a:rPr>
              <a:t>user-space program: </a:t>
            </a:r>
            <a:endParaRPr lang="en-US" altLang="zh-TW" sz="2800" dirty="0" smtClean="0">
              <a:solidFill>
                <a:srgbClr val="333399"/>
              </a:solidFill>
            </a:endParaRPr>
          </a:p>
          <a:p>
            <a:pPr algn="ctr">
              <a:spcBef>
                <a:spcPct val="20000"/>
              </a:spcBef>
            </a:pPr>
            <a:r>
              <a:rPr lang="en-US" altLang="zh-TW" sz="3200" b="1" dirty="0" smtClean="0">
                <a:solidFill>
                  <a:srgbClr val="FF0000"/>
                </a:solidFill>
              </a:rPr>
              <a:t>83%</a:t>
            </a:r>
            <a:r>
              <a:rPr lang="en-US" altLang="zh-TW" sz="2800" dirty="0" smtClean="0">
                <a:solidFill>
                  <a:srgbClr val="333399"/>
                </a:solidFill>
              </a:rPr>
              <a:t> native</a:t>
            </a:r>
            <a:r>
              <a:rPr lang="zh-TW" altLang="en-US" sz="2800" dirty="0" smtClean="0">
                <a:solidFill>
                  <a:srgbClr val="333399"/>
                </a:solidFill>
              </a:rPr>
              <a:t> </a:t>
            </a:r>
            <a:r>
              <a:rPr lang="en-US" altLang="zh-TW" sz="2800" dirty="0" smtClean="0">
                <a:solidFill>
                  <a:srgbClr val="333399"/>
                </a:solidFill>
              </a:rPr>
              <a:t>performance</a:t>
            </a:r>
            <a:endParaRPr lang="zh-TW" altLang="en-US" sz="2800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947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Support </a:t>
            </a:r>
            <a:r>
              <a:rPr lang="en-US" altLang="zh-TW" dirty="0" smtClean="0"/>
              <a:t>Profiling model</a:t>
            </a:r>
            <a:endParaRPr lang="zh-TW" altLang="en-US" dirty="0"/>
          </a:p>
        </p:txBody>
      </p:sp>
      <p:pic>
        <p:nvPicPr>
          <p:cNvPr id="3074" name="Picture 2" descr="C:\Users\zaza\Desktop\profile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988840"/>
            <a:ext cx="5484118" cy="376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75684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03648" y="2708920"/>
            <a:ext cx="6254044" cy="1362075"/>
          </a:xfrm>
        </p:spPr>
        <p:txBody>
          <a:bodyPr/>
          <a:lstStyle/>
          <a:p>
            <a:r>
              <a:rPr lang="en-US" altLang="zh-TW" dirty="0" smtClean="0"/>
              <a:t>Mobile Virtualization Example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100689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群組 63"/>
          <p:cNvGrpSpPr/>
          <p:nvPr/>
        </p:nvGrpSpPr>
        <p:grpSpPr>
          <a:xfrm>
            <a:off x="1400477" y="3363642"/>
            <a:ext cx="2914812" cy="1866041"/>
            <a:chOff x="788250" y="3885824"/>
            <a:chExt cx="2914812" cy="1866041"/>
          </a:xfrm>
        </p:grpSpPr>
        <p:cxnSp>
          <p:nvCxnSpPr>
            <p:cNvPr id="18" name="直線單箭頭接點 17"/>
            <p:cNvCxnSpPr/>
            <p:nvPr/>
          </p:nvCxnSpPr>
          <p:spPr>
            <a:xfrm flipV="1">
              <a:off x="2874055" y="4221485"/>
              <a:ext cx="0" cy="153038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20" name="文字方塊 19"/>
            <p:cNvSpPr txBox="1"/>
            <p:nvPr/>
          </p:nvSpPr>
          <p:spPr>
            <a:xfrm>
              <a:off x="788250" y="3885824"/>
              <a:ext cx="291481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600" dirty="0" smtClean="0"/>
                <a:t>CODEZERO Project Start (Jun.)</a:t>
              </a:r>
              <a:endParaRPr lang="zh-TW" altLang="en-US" sz="1600" dirty="0"/>
            </a:p>
          </p:txBody>
        </p:sp>
      </p:grpSp>
      <p:grpSp>
        <p:nvGrpSpPr>
          <p:cNvPr id="65" name="群組 64"/>
          <p:cNvGrpSpPr/>
          <p:nvPr/>
        </p:nvGrpSpPr>
        <p:grpSpPr>
          <a:xfrm>
            <a:off x="2303907" y="2897526"/>
            <a:ext cx="2364750" cy="2430858"/>
            <a:chOff x="1691680" y="3419708"/>
            <a:chExt cx="2364750" cy="2430858"/>
          </a:xfrm>
        </p:grpSpPr>
        <p:cxnSp>
          <p:nvCxnSpPr>
            <p:cNvPr id="21" name="直線單箭頭接點 20"/>
            <p:cNvCxnSpPr/>
            <p:nvPr/>
          </p:nvCxnSpPr>
          <p:spPr>
            <a:xfrm flipV="1">
              <a:off x="3716364" y="3698825"/>
              <a:ext cx="0" cy="2151741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22" name="文字方塊 21"/>
            <p:cNvSpPr txBox="1"/>
            <p:nvPr/>
          </p:nvSpPr>
          <p:spPr>
            <a:xfrm>
              <a:off x="1691680" y="3419708"/>
              <a:ext cx="236475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600" dirty="0" smtClean="0"/>
                <a:t>Columbia KVM-ARM Start</a:t>
              </a:r>
              <a:endParaRPr lang="zh-TW" altLang="en-US" sz="1600" dirty="0"/>
            </a:p>
          </p:txBody>
        </p:sp>
      </p:grpSp>
      <p:grpSp>
        <p:nvGrpSpPr>
          <p:cNvPr id="66" name="群組 65"/>
          <p:cNvGrpSpPr/>
          <p:nvPr/>
        </p:nvGrpSpPr>
        <p:grpSpPr>
          <a:xfrm>
            <a:off x="3095995" y="2465478"/>
            <a:ext cx="2093843" cy="2935169"/>
            <a:chOff x="2483768" y="2987660"/>
            <a:chExt cx="2093843" cy="2935169"/>
          </a:xfrm>
        </p:grpSpPr>
        <p:cxnSp>
          <p:nvCxnSpPr>
            <p:cNvPr id="23" name="直線單箭頭接點 22"/>
            <p:cNvCxnSpPr/>
            <p:nvPr/>
          </p:nvCxnSpPr>
          <p:spPr>
            <a:xfrm flipV="1">
              <a:off x="4391821" y="3258534"/>
              <a:ext cx="0" cy="2664295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24" name="文字方塊 23"/>
            <p:cNvSpPr txBox="1"/>
            <p:nvPr/>
          </p:nvSpPr>
          <p:spPr>
            <a:xfrm>
              <a:off x="2483768" y="2987660"/>
              <a:ext cx="209384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600" dirty="0" smtClean="0"/>
                <a:t>OKL4 </a:t>
              </a:r>
              <a:r>
                <a:rPr lang="en-US" altLang="zh-TW" sz="1600" dirty="0" err="1" smtClean="0"/>
                <a:t>Microvisor</a:t>
              </a:r>
              <a:r>
                <a:rPr lang="en-US" altLang="zh-TW" sz="1600" dirty="0" smtClean="0"/>
                <a:t>(Aug.)</a:t>
              </a:r>
              <a:endParaRPr lang="zh-TW" altLang="en-US" sz="1600" dirty="0"/>
            </a:p>
          </p:txBody>
        </p:sp>
      </p:grpSp>
      <p:grpSp>
        <p:nvGrpSpPr>
          <p:cNvPr id="67" name="群組 66"/>
          <p:cNvGrpSpPr/>
          <p:nvPr/>
        </p:nvGrpSpPr>
        <p:grpSpPr>
          <a:xfrm>
            <a:off x="2023320" y="1889414"/>
            <a:ext cx="3661627" cy="3340269"/>
            <a:chOff x="1411093" y="2411596"/>
            <a:chExt cx="3661627" cy="3340269"/>
          </a:xfrm>
        </p:grpSpPr>
        <p:sp>
          <p:nvSpPr>
            <p:cNvPr id="25" name="文字方塊 24"/>
            <p:cNvSpPr txBox="1"/>
            <p:nvPr/>
          </p:nvSpPr>
          <p:spPr>
            <a:xfrm>
              <a:off x="1411093" y="2411596"/>
              <a:ext cx="36616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600" b="1" dirty="0" smtClean="0">
                  <a:solidFill>
                    <a:srgbClr val="FF0000"/>
                  </a:solidFill>
                </a:rPr>
                <a:t>ARM HW Virtualization Announced (Sep.)</a:t>
              </a:r>
              <a:endParaRPr lang="zh-TW" altLang="en-US" sz="1600" b="1" dirty="0">
                <a:solidFill>
                  <a:srgbClr val="FF0000"/>
                </a:solidFill>
              </a:endParaRPr>
            </a:p>
          </p:txBody>
        </p:sp>
        <p:cxnSp>
          <p:nvCxnSpPr>
            <p:cNvPr id="26" name="直線單箭頭接點 25"/>
            <p:cNvCxnSpPr/>
            <p:nvPr/>
          </p:nvCxnSpPr>
          <p:spPr>
            <a:xfrm flipV="1">
              <a:off x="4679853" y="2726734"/>
              <a:ext cx="0" cy="3025131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69" name="群組 68"/>
          <p:cNvGrpSpPr/>
          <p:nvPr/>
        </p:nvGrpSpPr>
        <p:grpSpPr>
          <a:xfrm>
            <a:off x="3865729" y="962602"/>
            <a:ext cx="2560316" cy="4249267"/>
            <a:chOff x="3253502" y="1484784"/>
            <a:chExt cx="2560316" cy="4249267"/>
          </a:xfrm>
        </p:grpSpPr>
        <p:sp>
          <p:nvSpPr>
            <p:cNvPr id="28" name="文字方塊 27"/>
            <p:cNvSpPr txBox="1"/>
            <p:nvPr/>
          </p:nvSpPr>
          <p:spPr>
            <a:xfrm>
              <a:off x="3253502" y="1484784"/>
              <a:ext cx="256031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600" b="1" dirty="0" smtClean="0">
                  <a:solidFill>
                    <a:srgbClr val="FF0000"/>
                  </a:solidFill>
                </a:rPr>
                <a:t>ARM V8 Introduction(Oct.25)</a:t>
              </a:r>
              <a:endParaRPr lang="zh-TW" altLang="en-US" sz="1600" b="1" dirty="0">
                <a:solidFill>
                  <a:srgbClr val="FF0000"/>
                </a:solidFill>
              </a:endParaRPr>
            </a:p>
          </p:txBody>
        </p:sp>
        <p:cxnSp>
          <p:nvCxnSpPr>
            <p:cNvPr id="27" name="直線單箭頭接點 26"/>
            <p:cNvCxnSpPr/>
            <p:nvPr/>
          </p:nvCxnSpPr>
          <p:spPr>
            <a:xfrm flipV="1">
              <a:off x="5647449" y="1772816"/>
              <a:ext cx="0" cy="3961235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70" name="群組 69"/>
          <p:cNvGrpSpPr/>
          <p:nvPr/>
        </p:nvGrpSpPr>
        <p:grpSpPr>
          <a:xfrm>
            <a:off x="5732948" y="593270"/>
            <a:ext cx="1770036" cy="4617804"/>
            <a:chOff x="5120721" y="1115452"/>
            <a:chExt cx="1770036" cy="4617804"/>
          </a:xfrm>
        </p:grpSpPr>
        <p:cxnSp>
          <p:nvCxnSpPr>
            <p:cNvPr id="29" name="直線單箭頭接點 28"/>
            <p:cNvCxnSpPr/>
            <p:nvPr/>
          </p:nvCxnSpPr>
          <p:spPr>
            <a:xfrm flipV="1">
              <a:off x="6096258" y="1422070"/>
              <a:ext cx="13179" cy="4311186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30" name="文字方塊 29"/>
            <p:cNvSpPr txBox="1"/>
            <p:nvPr/>
          </p:nvSpPr>
          <p:spPr>
            <a:xfrm>
              <a:off x="5120721" y="1115452"/>
              <a:ext cx="177003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600" dirty="0" smtClean="0"/>
                <a:t>HP </a:t>
              </a:r>
              <a:r>
                <a:rPr lang="en-US" altLang="zh-TW" sz="1600" dirty="0" err="1" smtClean="0"/>
                <a:t>Calxeda</a:t>
              </a:r>
              <a:r>
                <a:rPr lang="en-US" altLang="zh-TW" sz="1600" dirty="0" smtClean="0"/>
                <a:t> (Nov.1)</a:t>
              </a:r>
              <a:endParaRPr lang="zh-TW" altLang="en-US" sz="1600" dirty="0"/>
            </a:p>
          </p:txBody>
        </p:sp>
      </p:grpSp>
      <p:grpSp>
        <p:nvGrpSpPr>
          <p:cNvPr id="68" name="群組 67"/>
          <p:cNvGrpSpPr/>
          <p:nvPr/>
        </p:nvGrpSpPr>
        <p:grpSpPr>
          <a:xfrm>
            <a:off x="3540795" y="1394650"/>
            <a:ext cx="2462534" cy="3816424"/>
            <a:chOff x="2928568" y="1916832"/>
            <a:chExt cx="2462534" cy="3816424"/>
          </a:xfrm>
        </p:grpSpPr>
        <p:cxnSp>
          <p:nvCxnSpPr>
            <p:cNvPr id="31" name="直線單箭頭接點 30"/>
            <p:cNvCxnSpPr/>
            <p:nvPr/>
          </p:nvCxnSpPr>
          <p:spPr>
            <a:xfrm flipV="1">
              <a:off x="4921588" y="2204864"/>
              <a:ext cx="0" cy="3528392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32" name="文字方塊 31"/>
            <p:cNvSpPr txBox="1"/>
            <p:nvPr/>
          </p:nvSpPr>
          <p:spPr>
            <a:xfrm>
              <a:off x="2928568" y="1916832"/>
              <a:ext cx="246253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600" dirty="0" smtClean="0"/>
                <a:t>Marvell ARMADA XP(Nov)</a:t>
              </a:r>
              <a:endParaRPr lang="zh-TW" altLang="en-US" sz="1600" dirty="0"/>
            </a:p>
          </p:txBody>
        </p:sp>
      </p:grpSp>
      <p:grpSp>
        <p:nvGrpSpPr>
          <p:cNvPr id="72" name="群組 71"/>
          <p:cNvGrpSpPr/>
          <p:nvPr/>
        </p:nvGrpSpPr>
        <p:grpSpPr>
          <a:xfrm>
            <a:off x="6889133" y="2012323"/>
            <a:ext cx="1249060" cy="3199545"/>
            <a:chOff x="6276906" y="2534505"/>
            <a:chExt cx="1249060" cy="3199545"/>
          </a:xfrm>
        </p:grpSpPr>
        <p:cxnSp>
          <p:nvCxnSpPr>
            <p:cNvPr id="33" name="直線單箭頭接點 32"/>
            <p:cNvCxnSpPr/>
            <p:nvPr/>
          </p:nvCxnSpPr>
          <p:spPr>
            <a:xfrm flipV="1">
              <a:off x="6948264" y="3119280"/>
              <a:ext cx="0" cy="261477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34" name="文字方塊 33"/>
            <p:cNvSpPr txBox="1"/>
            <p:nvPr/>
          </p:nvSpPr>
          <p:spPr>
            <a:xfrm>
              <a:off x="6276906" y="2534505"/>
              <a:ext cx="124906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TW" sz="1600" dirty="0" smtClean="0"/>
                <a:t>ARM HW </a:t>
              </a:r>
            </a:p>
            <a:p>
              <a:pPr algn="ctr"/>
              <a:r>
                <a:rPr lang="en-US" altLang="zh-TW" sz="1600" dirty="0" smtClean="0"/>
                <a:t>Virtualization</a:t>
              </a:r>
            </a:p>
          </p:txBody>
        </p:sp>
      </p:grpSp>
      <p:grpSp>
        <p:nvGrpSpPr>
          <p:cNvPr id="63" name="群組 62"/>
          <p:cNvGrpSpPr/>
          <p:nvPr/>
        </p:nvGrpSpPr>
        <p:grpSpPr>
          <a:xfrm>
            <a:off x="791739" y="3833630"/>
            <a:ext cx="2585964" cy="1377445"/>
            <a:chOff x="179512" y="4355812"/>
            <a:chExt cx="2585964" cy="1377445"/>
          </a:xfrm>
        </p:grpSpPr>
        <p:sp>
          <p:nvSpPr>
            <p:cNvPr id="17" name="文字方塊 16"/>
            <p:cNvSpPr txBox="1"/>
            <p:nvPr/>
          </p:nvSpPr>
          <p:spPr>
            <a:xfrm>
              <a:off x="179512" y="4355812"/>
              <a:ext cx="258596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600" dirty="0" smtClean="0"/>
                <a:t>XEN-ARM Announced (Nov.)</a:t>
              </a:r>
              <a:endParaRPr lang="zh-TW" altLang="en-US" sz="1600" dirty="0"/>
            </a:p>
          </p:txBody>
        </p:sp>
        <p:cxnSp>
          <p:nvCxnSpPr>
            <p:cNvPr id="46" name="直線單箭頭接點 45"/>
            <p:cNvCxnSpPr/>
            <p:nvPr/>
          </p:nvCxnSpPr>
          <p:spPr>
            <a:xfrm flipV="1">
              <a:off x="1665978" y="4658179"/>
              <a:ext cx="0" cy="1075078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62" name="群組 61"/>
          <p:cNvGrpSpPr/>
          <p:nvPr/>
        </p:nvGrpSpPr>
        <p:grpSpPr>
          <a:xfrm>
            <a:off x="682833" y="4337686"/>
            <a:ext cx="1595309" cy="873389"/>
            <a:chOff x="70606" y="4859868"/>
            <a:chExt cx="1595309" cy="873389"/>
          </a:xfrm>
        </p:grpSpPr>
        <p:sp>
          <p:nvSpPr>
            <p:cNvPr id="14" name="文字方塊 13"/>
            <p:cNvSpPr txBox="1"/>
            <p:nvPr/>
          </p:nvSpPr>
          <p:spPr>
            <a:xfrm>
              <a:off x="70606" y="4859868"/>
              <a:ext cx="159530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600" dirty="0" smtClean="0"/>
                <a:t>ARMv7 Cortex-A</a:t>
              </a:r>
              <a:endParaRPr lang="zh-TW" altLang="en-US" sz="1600" dirty="0"/>
            </a:p>
          </p:txBody>
        </p:sp>
        <p:cxnSp>
          <p:nvCxnSpPr>
            <p:cNvPr id="47" name="直線單箭頭接點 46"/>
            <p:cNvCxnSpPr/>
            <p:nvPr/>
          </p:nvCxnSpPr>
          <p:spPr>
            <a:xfrm flipV="1">
              <a:off x="788250" y="5157192"/>
              <a:ext cx="0" cy="576065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73" name="群組 72"/>
          <p:cNvGrpSpPr/>
          <p:nvPr/>
        </p:nvGrpSpPr>
        <p:grpSpPr>
          <a:xfrm>
            <a:off x="7651916" y="1691446"/>
            <a:ext cx="816249" cy="3520423"/>
            <a:chOff x="7039689" y="2213628"/>
            <a:chExt cx="816249" cy="3520423"/>
          </a:xfrm>
        </p:grpSpPr>
        <p:cxnSp>
          <p:nvCxnSpPr>
            <p:cNvPr id="55" name="直線單箭頭接點 54"/>
            <p:cNvCxnSpPr/>
            <p:nvPr/>
          </p:nvCxnSpPr>
          <p:spPr>
            <a:xfrm flipV="1">
              <a:off x="7493209" y="2552182"/>
              <a:ext cx="0" cy="3181869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56" name="文字方塊 55"/>
            <p:cNvSpPr txBox="1"/>
            <p:nvPr/>
          </p:nvSpPr>
          <p:spPr>
            <a:xfrm>
              <a:off x="7039689" y="2213628"/>
              <a:ext cx="81624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600" dirty="0" smtClean="0"/>
                <a:t>ARMv8</a:t>
              </a:r>
              <a:endParaRPr lang="zh-TW" altLang="en-US" sz="1600" dirty="0"/>
            </a:p>
          </p:txBody>
        </p:sp>
      </p:grpSp>
      <p:grpSp>
        <p:nvGrpSpPr>
          <p:cNvPr id="15" name="群組 14"/>
          <p:cNvGrpSpPr/>
          <p:nvPr/>
        </p:nvGrpSpPr>
        <p:grpSpPr>
          <a:xfrm>
            <a:off x="795075" y="5045222"/>
            <a:ext cx="7742660" cy="741916"/>
            <a:chOff x="182848" y="5377831"/>
            <a:chExt cx="7742660" cy="741916"/>
          </a:xfrm>
        </p:grpSpPr>
        <p:sp>
          <p:nvSpPr>
            <p:cNvPr id="5" name="向右箭號 4"/>
            <p:cNvSpPr/>
            <p:nvPr/>
          </p:nvSpPr>
          <p:spPr>
            <a:xfrm>
              <a:off x="382802" y="5426967"/>
              <a:ext cx="7481117" cy="46805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4" name="群組 3"/>
            <p:cNvGrpSpPr/>
            <p:nvPr/>
          </p:nvGrpSpPr>
          <p:grpSpPr>
            <a:xfrm>
              <a:off x="182848" y="5733256"/>
              <a:ext cx="7742660" cy="386491"/>
              <a:chOff x="182848" y="5733256"/>
              <a:chExt cx="7742660" cy="386491"/>
            </a:xfrm>
          </p:grpSpPr>
          <p:sp>
            <p:nvSpPr>
              <p:cNvPr id="6" name="文字方塊 5"/>
              <p:cNvSpPr txBox="1"/>
              <p:nvPr/>
            </p:nvSpPr>
            <p:spPr>
              <a:xfrm>
                <a:off x="182848" y="5748421"/>
                <a:ext cx="6527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dirty="0" smtClean="0"/>
                  <a:t>2004</a:t>
                </a:r>
                <a:endParaRPr lang="zh-TW" altLang="en-US" dirty="0"/>
              </a:p>
            </p:txBody>
          </p:sp>
          <p:sp>
            <p:nvSpPr>
              <p:cNvPr id="7" name="文字方塊 6"/>
              <p:cNvSpPr txBox="1"/>
              <p:nvPr/>
            </p:nvSpPr>
            <p:spPr>
              <a:xfrm>
                <a:off x="7272765" y="5745579"/>
                <a:ext cx="6527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dirty="0" smtClean="0"/>
                  <a:t>2014</a:t>
                </a:r>
                <a:endParaRPr lang="zh-TW" altLang="en-US" dirty="0"/>
              </a:p>
            </p:txBody>
          </p:sp>
          <p:sp>
            <p:nvSpPr>
              <p:cNvPr id="8" name="文字方塊 7"/>
              <p:cNvSpPr txBox="1"/>
              <p:nvPr/>
            </p:nvSpPr>
            <p:spPr>
              <a:xfrm>
                <a:off x="1227007" y="5733256"/>
                <a:ext cx="6527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dirty="0" smtClean="0"/>
                  <a:t>2007</a:t>
                </a:r>
                <a:endParaRPr lang="zh-TW" altLang="en-US" dirty="0"/>
              </a:p>
            </p:txBody>
          </p:sp>
          <p:sp>
            <p:nvSpPr>
              <p:cNvPr id="10" name="文字方塊 9"/>
              <p:cNvSpPr txBox="1"/>
              <p:nvPr/>
            </p:nvSpPr>
            <p:spPr>
              <a:xfrm>
                <a:off x="6367529" y="5748421"/>
                <a:ext cx="6527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dirty="0" smtClean="0"/>
                  <a:t>2012</a:t>
                </a:r>
                <a:endParaRPr lang="zh-TW" altLang="en-US" dirty="0"/>
              </a:p>
            </p:txBody>
          </p:sp>
          <p:sp>
            <p:nvSpPr>
              <p:cNvPr id="11" name="文字方塊 10"/>
              <p:cNvSpPr txBox="1"/>
              <p:nvPr/>
            </p:nvSpPr>
            <p:spPr>
              <a:xfrm>
                <a:off x="5359417" y="5748421"/>
                <a:ext cx="6527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dirty="0" smtClean="0"/>
                  <a:t>2011</a:t>
                </a:r>
                <a:endParaRPr lang="zh-TW" altLang="en-US" dirty="0"/>
              </a:p>
            </p:txBody>
          </p:sp>
          <p:sp>
            <p:nvSpPr>
              <p:cNvPr id="12" name="文字方塊 11"/>
              <p:cNvSpPr txBox="1"/>
              <p:nvPr/>
            </p:nvSpPr>
            <p:spPr>
              <a:xfrm>
                <a:off x="4207289" y="5750415"/>
                <a:ext cx="6527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dirty="0" smtClean="0"/>
                  <a:t>2010</a:t>
                </a:r>
                <a:endParaRPr lang="zh-TW" altLang="en-US" dirty="0"/>
              </a:p>
            </p:txBody>
          </p:sp>
          <p:sp>
            <p:nvSpPr>
              <p:cNvPr id="13" name="文字方塊 12"/>
              <p:cNvSpPr txBox="1"/>
              <p:nvPr/>
            </p:nvSpPr>
            <p:spPr>
              <a:xfrm>
                <a:off x="2915816" y="5748421"/>
                <a:ext cx="6527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dirty="0" smtClean="0"/>
                  <a:t>2009</a:t>
                </a:r>
                <a:endParaRPr lang="zh-TW" altLang="en-US" dirty="0"/>
              </a:p>
            </p:txBody>
          </p:sp>
          <p:sp>
            <p:nvSpPr>
              <p:cNvPr id="19" name="文字方塊 18"/>
              <p:cNvSpPr txBox="1"/>
              <p:nvPr/>
            </p:nvSpPr>
            <p:spPr>
              <a:xfrm>
                <a:off x="1975041" y="5748421"/>
                <a:ext cx="6527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dirty="0" smtClean="0"/>
                  <a:t>2008</a:t>
                </a:r>
                <a:endParaRPr lang="zh-TW" altLang="en-US" dirty="0"/>
              </a:p>
            </p:txBody>
          </p:sp>
        </p:grpSp>
        <p:sp>
          <p:nvSpPr>
            <p:cNvPr id="35" name="流程圖: 打孔紙帶 34"/>
            <p:cNvSpPr/>
            <p:nvPr/>
          </p:nvSpPr>
          <p:spPr>
            <a:xfrm rot="5400000">
              <a:off x="839649" y="5509782"/>
              <a:ext cx="505628" cy="241726"/>
            </a:xfrm>
            <a:prstGeom prst="flowChartPunchedTap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99" name="直線接點 98"/>
            <p:cNvCxnSpPr/>
            <p:nvPr/>
          </p:nvCxnSpPr>
          <p:spPr>
            <a:xfrm flipH="1">
              <a:off x="383219" y="5480130"/>
              <a:ext cx="3336" cy="325134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直線接點 99"/>
            <p:cNvCxnSpPr/>
            <p:nvPr/>
          </p:nvCxnSpPr>
          <p:spPr>
            <a:xfrm flipH="1">
              <a:off x="1876414" y="5480130"/>
              <a:ext cx="3336" cy="325134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直線接點 100"/>
            <p:cNvCxnSpPr/>
            <p:nvPr/>
          </p:nvCxnSpPr>
          <p:spPr>
            <a:xfrm flipH="1">
              <a:off x="2688392" y="5480130"/>
              <a:ext cx="3336" cy="325134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直線接點 101"/>
            <p:cNvCxnSpPr/>
            <p:nvPr/>
          </p:nvCxnSpPr>
          <p:spPr>
            <a:xfrm flipH="1">
              <a:off x="5072720" y="5480130"/>
              <a:ext cx="3336" cy="325134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03" name="直線接點 102"/>
            <p:cNvCxnSpPr/>
            <p:nvPr/>
          </p:nvCxnSpPr>
          <p:spPr>
            <a:xfrm flipH="1">
              <a:off x="3835162" y="5480130"/>
              <a:ext cx="3336" cy="325134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04" name="直線接點 103"/>
            <p:cNvCxnSpPr/>
            <p:nvPr/>
          </p:nvCxnSpPr>
          <p:spPr>
            <a:xfrm flipH="1">
              <a:off x="6368112" y="5480130"/>
              <a:ext cx="3336" cy="325134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直線接點 104"/>
            <p:cNvCxnSpPr/>
            <p:nvPr/>
          </p:nvCxnSpPr>
          <p:spPr>
            <a:xfrm flipH="1">
              <a:off x="7111694" y="5480130"/>
              <a:ext cx="3336" cy="325134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0" name="群組 39"/>
          <p:cNvGrpSpPr/>
          <p:nvPr/>
        </p:nvGrpSpPr>
        <p:grpSpPr>
          <a:xfrm>
            <a:off x="3572493" y="5472655"/>
            <a:ext cx="1848583" cy="793638"/>
            <a:chOff x="3572493" y="5472655"/>
            <a:chExt cx="1848583" cy="793638"/>
          </a:xfrm>
        </p:grpSpPr>
        <p:sp>
          <p:nvSpPr>
            <p:cNvPr id="16" name="文字方塊 15"/>
            <p:cNvSpPr txBox="1"/>
            <p:nvPr/>
          </p:nvSpPr>
          <p:spPr>
            <a:xfrm>
              <a:off x="3572493" y="5896961"/>
              <a:ext cx="1848583" cy="369332"/>
            </a:xfrm>
            <a:prstGeom prst="rect">
              <a:avLst/>
            </a:prstGeom>
            <a:solidFill>
              <a:srgbClr val="FFFF00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TW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SSLAB </a:t>
              </a:r>
              <a:r>
                <a:rPr lang="en-US" altLang="zh-TW" b="1" dirty="0" err="1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ARMvisor</a:t>
              </a:r>
              <a:endParaRPr lang="zh-TW" altLang="en-US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cxnSp>
          <p:nvCxnSpPr>
            <p:cNvPr id="37" name="直線單箭頭接點 36"/>
            <p:cNvCxnSpPr/>
            <p:nvPr/>
          </p:nvCxnSpPr>
          <p:spPr>
            <a:xfrm>
              <a:off x="4180786" y="5472655"/>
              <a:ext cx="0" cy="424306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3337662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XEN-ARM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err="1"/>
              <a:t>Xen</a:t>
            </a:r>
            <a:r>
              <a:rPr lang="en-US" altLang="zh-TW" dirty="0"/>
              <a:t>-arm</a:t>
            </a:r>
          </a:p>
          <a:p>
            <a:pPr lvl="1"/>
            <a:r>
              <a:rPr lang="en-US" altLang="zh-TW" dirty="0"/>
              <a:t>contributed by Samsung</a:t>
            </a:r>
          </a:p>
          <a:p>
            <a:pPr lvl="1"/>
            <a:r>
              <a:rPr lang="en-US" altLang="zh-TW" dirty="0" smtClean="0"/>
              <a:t>Now support ARM9</a:t>
            </a:r>
            <a:r>
              <a:rPr lang="en-US" altLang="zh-TW" dirty="0"/>
              <a:t>, ARM11, ARM Cortex-A9 MP</a:t>
            </a:r>
          </a:p>
          <a:p>
            <a:r>
              <a:rPr lang="en-US" altLang="zh-TW" dirty="0" smtClean="0"/>
              <a:t>Tend to support Xen-arm-cortext-a15</a:t>
            </a:r>
          </a:p>
          <a:p>
            <a:r>
              <a:rPr lang="en-US" altLang="zh-TW" dirty="0" smtClean="0"/>
              <a:t>Type 1 hypervisor with </a:t>
            </a:r>
            <a:r>
              <a:rPr lang="en-US" altLang="zh-TW" dirty="0" err="1" smtClean="0"/>
              <a:t>para</a:t>
            </a:r>
            <a:r>
              <a:rPr lang="en-US" altLang="zh-TW" dirty="0" smtClean="0"/>
              <a:t>-virtualization</a:t>
            </a:r>
          </a:p>
          <a:p>
            <a:endParaRPr lang="en-US" altLang="zh-TW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96918" y="5373216"/>
            <a:ext cx="1921647" cy="86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8164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B LABS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CODEZERO embedded hypervisor</a:t>
            </a:r>
          </a:p>
          <a:p>
            <a:r>
              <a:rPr lang="en-US" altLang="zh-TW" dirty="0" smtClean="0"/>
              <a:t>supports </a:t>
            </a:r>
            <a:r>
              <a:rPr lang="en-US" altLang="zh-TW" dirty="0"/>
              <a:t>ARMv7 chipsets, virtualizes Android and Linux-based operating </a:t>
            </a:r>
            <a:r>
              <a:rPr lang="en-US" altLang="zh-TW" dirty="0" smtClean="0"/>
              <a:t>systems</a:t>
            </a:r>
            <a:r>
              <a:rPr lang="zh-TW" altLang="en-US" dirty="0" smtClean="0"/>
              <a:t> </a:t>
            </a:r>
            <a:r>
              <a:rPr lang="en-US" altLang="zh-TW" dirty="0" smtClean="0"/>
              <a:t>(such as Linaro and Ubuntu).</a:t>
            </a:r>
          </a:p>
          <a:p>
            <a:r>
              <a:rPr lang="en-US" altLang="zh-TW" dirty="0" smtClean="0"/>
              <a:t>Aims to carry L4 microkernel architecture to the next  level through the support of its open community.</a:t>
            </a:r>
            <a:endParaRPr lang="zh-TW" altLang="en-US" dirty="0"/>
          </a:p>
        </p:txBody>
      </p:sp>
      <p:pic>
        <p:nvPicPr>
          <p:cNvPr id="4" name="圖片 3" descr="畫面剪輯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04248" y="4797152"/>
            <a:ext cx="1509325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2054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B </a:t>
            </a:r>
            <a:r>
              <a:rPr lang="en-US" altLang="zh-TW" dirty="0" smtClean="0"/>
              <a:t>LABS CODEZERO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O</a:t>
            </a:r>
            <a:r>
              <a:rPr lang="en-US" altLang="zh-TW" dirty="0" smtClean="0"/>
              <a:t>nly </a:t>
            </a:r>
            <a:r>
              <a:rPr lang="en-US" altLang="zh-TW" dirty="0"/>
              <a:t>the most fundamental and abstract software mechanisms are incorporated into the </a:t>
            </a:r>
            <a:r>
              <a:rPr lang="en-US" altLang="zh-TW" dirty="0" smtClean="0"/>
              <a:t>microkernel.</a:t>
            </a:r>
          </a:p>
          <a:p>
            <a:pPr lvl="1"/>
            <a:r>
              <a:rPr lang="en-US" altLang="zh-TW" dirty="0" smtClean="0"/>
              <a:t>The microkernel becomes simple, abstract, and flexible.</a:t>
            </a:r>
          </a:p>
          <a:p>
            <a:r>
              <a:rPr lang="en-US" altLang="zh-TW" dirty="0" smtClean="0"/>
              <a:t>Keeping the microkernel rigorously small makes the system secure and stable.</a:t>
            </a:r>
          </a:p>
          <a:p>
            <a:r>
              <a:rPr lang="en-US" altLang="zh-TW" dirty="0"/>
              <a:t>Ubuntu (Linaro-11.12) on ARM is virtualized on </a:t>
            </a:r>
            <a:r>
              <a:rPr lang="en-US" altLang="zh-TW" dirty="0" smtClean="0"/>
              <a:t>the CODEZERO.</a:t>
            </a:r>
          </a:p>
        </p:txBody>
      </p:sp>
      <p:sp>
        <p:nvSpPr>
          <p:cNvPr id="5" name="矩形 4"/>
          <p:cNvSpPr/>
          <p:nvPr/>
        </p:nvSpPr>
        <p:spPr>
          <a:xfrm>
            <a:off x="3851920" y="5877272"/>
            <a:ext cx="17283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>
                <a:hlinkClick r:id="rId2"/>
              </a:rPr>
              <a:t>http://b-labs.com/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269657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Virtual Open Systems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A company </a:t>
            </a:r>
            <a:r>
              <a:rPr lang="en-US" altLang="zh-TW" dirty="0"/>
              <a:t>operating in embedded Linux, Android, SMP Virtualization and Cloud Computing. </a:t>
            </a:r>
            <a:endParaRPr lang="en-US" altLang="zh-TW" dirty="0" smtClean="0"/>
          </a:p>
          <a:p>
            <a:r>
              <a:rPr lang="en-US" altLang="zh-TW" dirty="0"/>
              <a:t>KVM kernel for ARM Cortex-A15 </a:t>
            </a:r>
            <a:r>
              <a:rPr lang="en-US" altLang="zh-TW" dirty="0" smtClean="0"/>
              <a:t>architecture is released.</a:t>
            </a:r>
            <a:endParaRPr lang="en-US" altLang="zh-TW" dirty="0"/>
          </a:p>
          <a:p>
            <a:r>
              <a:rPr lang="en-US" altLang="zh-TW" dirty="0" smtClean="0"/>
              <a:t>Cells: a virtual mobile smartphone architecture</a:t>
            </a:r>
          </a:p>
          <a:p>
            <a:pPr lvl="1"/>
            <a:r>
              <a:rPr lang="en-US" altLang="zh-TW" dirty="0"/>
              <a:t>SOSP '11 Proceedings of the Twenty-Third ACM Symposium on Operating Systems Principles</a:t>
            </a: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4088" y="5619982"/>
            <a:ext cx="2988102" cy="609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9038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Open Kernel Labs (OK Labs)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OKL4 </a:t>
            </a:r>
            <a:r>
              <a:rPr lang="en-US" altLang="zh-TW" dirty="0" err="1" smtClean="0"/>
              <a:t>Microvisor</a:t>
            </a:r>
            <a:endParaRPr lang="en-US" altLang="zh-TW" dirty="0" smtClean="0"/>
          </a:p>
          <a:p>
            <a:pPr lvl="1"/>
            <a:r>
              <a:rPr lang="en-US" altLang="zh-TW" dirty="0" smtClean="0"/>
              <a:t>Microkernel-based embedded hypervisor</a:t>
            </a:r>
          </a:p>
          <a:p>
            <a:pPr lvl="1"/>
            <a:r>
              <a:rPr lang="en-US" altLang="zh-TW" dirty="0" smtClean="0"/>
              <a:t>Designed for mobile virtualization</a:t>
            </a:r>
          </a:p>
          <a:p>
            <a:r>
              <a:rPr lang="en-US" altLang="zh-TW" dirty="0" smtClean="0"/>
              <a:t>Secure </a:t>
            </a:r>
            <a:r>
              <a:rPr lang="en-US" altLang="zh-TW" dirty="0" err="1" smtClean="0"/>
              <a:t>HyperCell</a:t>
            </a:r>
            <a:endParaRPr lang="en-US" altLang="zh-TW" dirty="0" smtClean="0"/>
          </a:p>
          <a:p>
            <a:pPr lvl="1"/>
            <a:r>
              <a:rPr lang="en-US" altLang="zh-TW" dirty="0"/>
              <a:t>Special secure </a:t>
            </a:r>
            <a:r>
              <a:rPr lang="en-US" altLang="zh-TW" dirty="0" smtClean="0"/>
              <a:t>technology</a:t>
            </a:r>
          </a:p>
          <a:p>
            <a:pPr lvl="1"/>
            <a:r>
              <a:rPr lang="en-US" altLang="zh-TW" dirty="0"/>
              <a:t>Each secure cell in the system offers isolation from software in other cells by establishing dedicated virtual address space for use only by software within the cell.</a:t>
            </a:r>
            <a:endParaRPr lang="en-US" altLang="zh-TW" dirty="0" smtClean="0"/>
          </a:p>
          <a:p>
            <a:endParaRPr lang="en-US" altLang="zh-TW" dirty="0" smtClean="0"/>
          </a:p>
        </p:txBody>
      </p:sp>
      <p:pic>
        <p:nvPicPr>
          <p:cNvPr id="4" name="圖片 3" descr="畫面剪輯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92080" y="5445224"/>
            <a:ext cx="3020404" cy="662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0112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OKL4 </a:t>
            </a:r>
            <a:r>
              <a:rPr lang="en-US" altLang="zh-TW" dirty="0" err="1" smtClean="0"/>
              <a:t>Microvisors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82400" y="2119313"/>
            <a:ext cx="5158563" cy="3603625"/>
          </a:xfrm>
        </p:spPr>
      </p:pic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74687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ARM-based Server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99227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/>
              <a:t>The Advantages </a:t>
            </a:r>
            <a:r>
              <a:rPr lang="en-US" altLang="zh-TW" dirty="0"/>
              <a:t>of </a:t>
            </a:r>
            <a:r>
              <a:rPr lang="en-US" altLang="zh-TW" dirty="0" smtClean="0"/>
              <a:t>ARM Server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b="1" dirty="0" smtClean="0"/>
              <a:t>1. Its </a:t>
            </a:r>
            <a:r>
              <a:rPr lang="en-US" altLang="zh-TW" b="1" dirty="0"/>
              <a:t>size is quite </a:t>
            </a:r>
            <a:r>
              <a:rPr lang="en-US" altLang="zh-TW" b="1" dirty="0" smtClean="0"/>
              <a:t>small</a:t>
            </a:r>
          </a:p>
          <a:p>
            <a:r>
              <a:rPr lang="en-US" altLang="zh-TW" b="1" dirty="0" smtClean="0"/>
              <a:t>2. Energy-efficiency</a:t>
            </a:r>
          </a:p>
          <a:p>
            <a:r>
              <a:rPr lang="en-US" altLang="zh-TW" b="1" dirty="0" smtClean="0"/>
              <a:t>3. Highly-customized </a:t>
            </a:r>
            <a:r>
              <a:rPr lang="en-US" altLang="zh-TW" b="1" dirty="0" err="1"/>
              <a:t>SoC</a:t>
            </a:r>
            <a:r>
              <a:rPr lang="en-US" altLang="zh-TW" b="1" dirty="0"/>
              <a:t> for </a:t>
            </a:r>
            <a:r>
              <a:rPr lang="en-US" altLang="zh-TW" b="1" dirty="0" smtClean="0"/>
              <a:t>server</a:t>
            </a:r>
            <a:endParaRPr lang="en-US" altLang="zh-TW" b="1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200624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HP Project Moonshot</a:t>
            </a:r>
            <a:endParaRPr lang="zh-TW" altLang="en-US" dirty="0"/>
          </a:p>
        </p:txBody>
      </p:sp>
      <p:pic>
        <p:nvPicPr>
          <p:cNvPr id="6" name="內容版面配置區 3" descr="畫面剪輯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377" t="5496" r="5556" b="9755"/>
          <a:stretch/>
        </p:blipFill>
        <p:spPr>
          <a:xfrm>
            <a:off x="3563888" y="3645024"/>
            <a:ext cx="4573010" cy="2257804"/>
          </a:xfrm>
          <a:prstGeom prst="rect">
            <a:avLst/>
          </a:prstGeom>
        </p:spPr>
      </p:pic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5835" b="98055" l="2099" r="97901">
                        <a14:foregroundMark x1="9877" y1="65316" x2="9877" y2="65316"/>
                        <a14:foregroundMark x1="5679" y1="65316" x2="5679" y2="65316"/>
                        <a14:foregroundMark x1="4568" y1="69854" x2="4568" y2="69854"/>
                        <a14:backgroundMark x1="8765" y1="91248" x2="8765" y2="91248"/>
                        <a14:backgroundMark x1="8148" y1="93841" x2="8148" y2="938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441"/>
          <a:stretch/>
        </p:blipFill>
        <p:spPr bwMode="auto">
          <a:xfrm>
            <a:off x="611560" y="1772816"/>
            <a:ext cx="4761398" cy="3429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5508104" y="2875002"/>
            <a:ext cx="20585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/>
              <a:t>Only 5W per CPU</a:t>
            </a:r>
          </a:p>
        </p:txBody>
      </p:sp>
    </p:spTree>
    <p:extLst>
      <p:ext uri="{BB962C8B-B14F-4D97-AF65-F5344CB8AC3E}">
        <p14:creationId xmlns:p14="http://schemas.microsoft.com/office/powerpoint/2010/main" xmlns="" val="3288053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Advantage </a:t>
            </a:r>
            <a:r>
              <a:rPr lang="en-US" altLang="zh-TW" dirty="0"/>
              <a:t>of </a:t>
            </a:r>
            <a:r>
              <a:rPr lang="en-US" altLang="zh-TW" dirty="0" smtClean="0"/>
              <a:t>ARM Server (1)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b="1" dirty="0" smtClean="0"/>
              <a:t>1. Its </a:t>
            </a:r>
            <a:r>
              <a:rPr lang="en-US" altLang="zh-TW" b="1" dirty="0"/>
              <a:t>size is quite small</a:t>
            </a:r>
          </a:p>
          <a:p>
            <a:pPr lvl="1"/>
            <a:r>
              <a:rPr lang="en-US" altLang="zh-TW" dirty="0"/>
              <a:t>In the past, some people tried to use Intel Atom to build cluster system.</a:t>
            </a:r>
            <a:br>
              <a:rPr lang="en-US" altLang="zh-TW" dirty="0"/>
            </a:br>
            <a:r>
              <a:rPr lang="en-US" altLang="zh-TW" dirty="0"/>
              <a:t>(Ref: </a:t>
            </a:r>
            <a:r>
              <a:rPr lang="en-US" altLang="zh-TW" dirty="0">
                <a:hlinkClick r:id="rId2"/>
              </a:rPr>
              <a:t>http://</a:t>
            </a:r>
            <a:r>
              <a:rPr lang="en-US" altLang="zh-TW" dirty="0" smtClean="0">
                <a:hlinkClick r:id="rId2"/>
              </a:rPr>
              <a:t>tinyurl.com/6cxb4cs</a:t>
            </a:r>
            <a:r>
              <a:rPr lang="en-US" altLang="zh-TW" dirty="0" smtClean="0"/>
              <a:t> )</a:t>
            </a:r>
            <a:endParaRPr lang="en-US" altLang="zh-TW" dirty="0"/>
          </a:p>
          <a:p>
            <a:pPr lvl="1"/>
            <a:r>
              <a:rPr lang="en-US" altLang="zh-TW" dirty="0"/>
              <a:t>Now, HP has announced the “Project Moonshot” which can plug 2800 </a:t>
            </a:r>
            <a:r>
              <a:rPr lang="en-US" altLang="zh-TW" dirty="0" err="1"/>
              <a:t>SoC</a:t>
            </a:r>
            <a:r>
              <a:rPr lang="en-US" altLang="zh-TW" dirty="0"/>
              <a:t> cards which contains dual-core ARM processor at the same time.</a:t>
            </a:r>
            <a:br>
              <a:rPr lang="en-US" altLang="zh-TW" dirty="0"/>
            </a:br>
            <a:r>
              <a:rPr lang="en-US" altLang="zh-TW" dirty="0"/>
              <a:t>(Ref: </a:t>
            </a:r>
            <a:r>
              <a:rPr lang="en-US" altLang="zh-TW" dirty="0">
                <a:hlinkClick r:id="rId3"/>
              </a:rPr>
              <a:t>http://</a:t>
            </a:r>
            <a:r>
              <a:rPr lang="en-US" altLang="zh-TW" dirty="0" smtClean="0">
                <a:hlinkClick r:id="rId3"/>
              </a:rPr>
              <a:t>tinyurl.com/3oba5ax</a:t>
            </a:r>
            <a:r>
              <a:rPr lang="en-US" altLang="zh-TW" dirty="0" smtClean="0"/>
              <a:t> )</a:t>
            </a:r>
            <a:endParaRPr lang="en-US" altLang="zh-TW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544419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Advantage of ARM Server </a:t>
            </a:r>
            <a:r>
              <a:rPr lang="en-US" altLang="zh-TW" dirty="0" smtClean="0"/>
              <a:t>(2)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b="1" dirty="0" smtClean="0"/>
              <a:t>2. Energy-efficiency</a:t>
            </a:r>
            <a:endParaRPr lang="en-US" altLang="zh-TW" b="1" dirty="0"/>
          </a:p>
          <a:p>
            <a:pPr lvl="1"/>
            <a:r>
              <a:rPr lang="en-US" altLang="zh-TW" dirty="0"/>
              <a:t>E</a:t>
            </a:r>
            <a:r>
              <a:rPr lang="en-US" altLang="zh-TW" dirty="0" smtClean="0"/>
              <a:t>nergy-efficiency </a:t>
            </a:r>
            <a:r>
              <a:rPr lang="en-US" altLang="zh-TW" dirty="0"/>
              <a:t>also become more and more important in server-side. As a result, ARM-based server can use its advantage on energy-management</a:t>
            </a:r>
            <a:r>
              <a:rPr lang="en-US" altLang="zh-TW" dirty="0" smtClean="0"/>
              <a:t>.</a:t>
            </a:r>
            <a:endParaRPr lang="en-US" altLang="zh-TW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240745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Advantage of ARM Server </a:t>
            </a:r>
            <a:r>
              <a:rPr lang="en-US" altLang="zh-TW" dirty="0" smtClean="0"/>
              <a:t>(3)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b="1" dirty="0" smtClean="0"/>
              <a:t>3. Highly-customized </a:t>
            </a:r>
            <a:r>
              <a:rPr lang="en-US" altLang="zh-TW" b="1" dirty="0" err="1"/>
              <a:t>SoC</a:t>
            </a:r>
            <a:r>
              <a:rPr lang="en-US" altLang="zh-TW" b="1" dirty="0"/>
              <a:t> for server</a:t>
            </a:r>
          </a:p>
          <a:p>
            <a:pPr lvl="1"/>
            <a:r>
              <a:rPr lang="en-US" altLang="zh-TW" dirty="0" err="1" smtClean="0"/>
              <a:t>SoC</a:t>
            </a:r>
            <a:r>
              <a:rPr lang="en-US" altLang="zh-TW" dirty="0" smtClean="0"/>
              <a:t> </a:t>
            </a:r>
            <a:r>
              <a:rPr lang="en-US" altLang="zh-TW" dirty="0"/>
              <a:t>design house can provided fully-customized </a:t>
            </a:r>
            <a:r>
              <a:rPr lang="en-US" altLang="zh-TW" dirty="0" err="1"/>
              <a:t>SoC</a:t>
            </a:r>
            <a:r>
              <a:rPr lang="en-US" altLang="zh-TW" dirty="0"/>
              <a:t> for customer. And this is what Intel and AMD cannot do.</a:t>
            </a: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Picture 3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844614"/>
            <a:ext cx="4523561" cy="2337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1403648" y="4509120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400" b="1" dirty="0"/>
              <a:t>N</a:t>
            </a:r>
            <a:r>
              <a:rPr lang="en-US" altLang="zh-TW" sz="2400" b="1" dirty="0" smtClean="0"/>
              <a:t>VIDIA Project </a:t>
            </a:r>
          </a:p>
          <a:p>
            <a:pPr algn="ctr"/>
            <a:r>
              <a:rPr lang="en-US" altLang="zh-TW" sz="2400" b="1" dirty="0" smtClean="0"/>
              <a:t>Denver</a:t>
            </a:r>
            <a:endParaRPr lang="zh-TW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xmlns="" val="4044821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ARM Server Challenges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b="1" dirty="0"/>
              <a:t>1. No 64-bit support</a:t>
            </a:r>
          </a:p>
          <a:p>
            <a:r>
              <a:rPr lang="en-US" altLang="zh-TW" b="1" dirty="0" smtClean="0"/>
              <a:t>2. </a:t>
            </a:r>
            <a:r>
              <a:rPr lang="en-US" altLang="zh-TW" b="1" dirty="0"/>
              <a:t>Poor performance than x86</a:t>
            </a:r>
          </a:p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910678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ARM Server </a:t>
            </a:r>
            <a:r>
              <a:rPr lang="en-US" altLang="zh-TW" dirty="0" smtClean="0"/>
              <a:t>Challenges 1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b="1" dirty="0" smtClean="0"/>
              <a:t>No </a:t>
            </a:r>
            <a:r>
              <a:rPr lang="en-US" altLang="zh-TW" b="1" dirty="0"/>
              <a:t>64-bit support</a:t>
            </a:r>
          </a:p>
          <a:p>
            <a:pPr lvl="1"/>
            <a:r>
              <a:rPr lang="en-US" altLang="zh-TW" dirty="0"/>
              <a:t>ARM </a:t>
            </a:r>
            <a:r>
              <a:rPr lang="en-US" altLang="zh-TW" dirty="0" smtClean="0"/>
              <a:t>does</a:t>
            </a:r>
            <a:r>
              <a:rPr lang="zh-TW" altLang="en-US" dirty="0" smtClean="0"/>
              <a:t> </a:t>
            </a:r>
            <a:r>
              <a:rPr lang="en-US" altLang="zh-TW" dirty="0" smtClean="0"/>
              <a:t>not </a:t>
            </a:r>
            <a:r>
              <a:rPr lang="en-US" altLang="zh-TW" dirty="0"/>
              <a:t>support for 64-bit until ARMv7</a:t>
            </a:r>
          </a:p>
          <a:p>
            <a:pPr lvl="1"/>
            <a:r>
              <a:rPr lang="en-US" altLang="zh-TW" dirty="0"/>
              <a:t>It means that its size of memory cannot be more than 4GB.</a:t>
            </a:r>
            <a:br>
              <a:rPr lang="en-US" altLang="zh-TW" dirty="0"/>
            </a:br>
            <a:r>
              <a:rPr lang="en-US" altLang="zh-TW" dirty="0"/>
              <a:t>(Although ARMv7 use 40-bit address technology to extend it into 1TB)</a:t>
            </a:r>
          </a:p>
          <a:p>
            <a:pPr lvl="1"/>
            <a:r>
              <a:rPr lang="en-US" altLang="zh-TW" dirty="0"/>
              <a:t>Its accuracy in float point is less than x86. </a:t>
            </a:r>
          </a:p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914559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Solution of Challenge 1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b="1" dirty="0" smtClean="0"/>
              <a:t>No </a:t>
            </a:r>
            <a:r>
              <a:rPr lang="en-US" altLang="zh-TW" b="1" dirty="0"/>
              <a:t>64-bit support</a:t>
            </a:r>
          </a:p>
          <a:p>
            <a:pPr lvl="1"/>
            <a:r>
              <a:rPr lang="en-US" altLang="zh-TW" dirty="0"/>
              <a:t>However, ARM-architecture will support 64-bit after ARMv8 which will provide in consumer market in 2014</a:t>
            </a: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376712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ARMv8 Features</a:t>
            </a:r>
            <a:endParaRPr lang="zh-TW" alt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44824"/>
            <a:ext cx="6506062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7696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ARM Server </a:t>
            </a:r>
            <a:r>
              <a:rPr lang="en-US" altLang="zh-TW" dirty="0" smtClean="0"/>
              <a:t>Challenge 2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altLang="zh-TW" b="1" dirty="0" smtClean="0"/>
              <a:t>Poor </a:t>
            </a:r>
            <a:r>
              <a:rPr lang="en-US" altLang="zh-TW" b="1" dirty="0"/>
              <a:t>performance</a:t>
            </a:r>
          </a:p>
          <a:p>
            <a:pPr lvl="1"/>
            <a:r>
              <a:rPr lang="en-US" altLang="zh-TW" dirty="0"/>
              <a:t>In server-level computation, ARM-based computer was less powerful than x86-based computer.</a:t>
            </a:r>
          </a:p>
          <a:p>
            <a:pPr lvl="1"/>
            <a:r>
              <a:rPr lang="en-US" altLang="zh-TW" dirty="0"/>
              <a:t>ARM-based </a:t>
            </a:r>
            <a:r>
              <a:rPr lang="en-US" altLang="zh-TW" dirty="0" smtClean="0"/>
              <a:t>processor clock-rate </a:t>
            </a:r>
            <a:r>
              <a:rPr lang="en-US" altLang="zh-TW" dirty="0"/>
              <a:t>is less than 2GHz in a core. Meanwhile x86-based </a:t>
            </a:r>
            <a:r>
              <a:rPr lang="en-US" altLang="zh-TW" dirty="0" smtClean="0"/>
              <a:t>processor </a:t>
            </a:r>
            <a:r>
              <a:rPr lang="en-US" altLang="zh-TW" dirty="0"/>
              <a:t>clock-rate can reach 4GHz in a core.</a:t>
            </a:r>
          </a:p>
          <a:p>
            <a:pPr lvl="1"/>
            <a:r>
              <a:rPr lang="en-US" altLang="zh-TW" dirty="0"/>
              <a:t>Besides, we can only put at most 4 cores on one chip in ARM-based computer. Meanwhile we can put more than 32-cores on one chip in x86-based computer</a:t>
            </a:r>
            <a:r>
              <a:rPr lang="en-US" altLang="zh-TW" dirty="0" smtClean="0"/>
              <a:t>.</a:t>
            </a:r>
            <a:endParaRPr lang="en-US" altLang="zh-TW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710074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Solution </a:t>
            </a:r>
            <a:r>
              <a:rPr lang="en-US" altLang="zh-TW" dirty="0" smtClean="0"/>
              <a:t>2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b="1" dirty="0" smtClean="0"/>
              <a:t>Poor </a:t>
            </a:r>
            <a:r>
              <a:rPr lang="en-US" altLang="zh-TW" b="1" dirty="0"/>
              <a:t>performance</a:t>
            </a:r>
          </a:p>
          <a:p>
            <a:pPr lvl="1"/>
            <a:r>
              <a:rPr lang="en-US" altLang="zh-TW" dirty="0"/>
              <a:t>We can put 128 cores on chip in the spec of ARMv8</a:t>
            </a:r>
          </a:p>
          <a:p>
            <a:pPr lvl="1"/>
            <a:r>
              <a:rPr lang="en-US" altLang="zh-TW" dirty="0"/>
              <a:t>Its clock-rate can reach 3GHz</a:t>
            </a:r>
            <a:r>
              <a:rPr lang="en-US" altLang="zh-TW" dirty="0" smtClean="0"/>
              <a:t>.</a:t>
            </a:r>
            <a:endParaRPr lang="en-US" altLang="zh-TW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03114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15616" y="548680"/>
            <a:ext cx="6965245" cy="1202485"/>
          </a:xfrm>
        </p:spPr>
        <p:txBody>
          <a:bodyPr/>
          <a:lstStyle/>
          <a:p>
            <a:r>
              <a:rPr lang="en-US" altLang="zh-TW" dirty="0"/>
              <a:t>Intel Server vs. ARM server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465886335"/>
              </p:ext>
            </p:extLst>
          </p:nvPr>
        </p:nvGraphicFramePr>
        <p:xfrm>
          <a:off x="899591" y="1556792"/>
          <a:ext cx="7416825" cy="4573335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483366"/>
                <a:gridCol w="1920672"/>
                <a:gridCol w="1652889"/>
                <a:gridCol w="2359898"/>
              </a:tblGrid>
              <a:tr h="9849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b="1" u="none" strike="noStrike" cap="none" normalizeH="0" baseline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Machine</a:t>
                      </a:r>
                      <a:endParaRPr kumimoji="0" lang="en-US" altLang="zh-TW" sz="1600" b="1" i="0" u="none" strike="noStrike" cap="none" normalizeH="0" baseline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u="none" strike="noStrike" cap="none" normalizeH="0" baseline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ARM server TODAY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HP Energy-core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ECX-1000</a:t>
                      </a:r>
                      <a:endParaRPr kumimoji="0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u="none" strike="noStrike" cap="none" normalizeH="0" baseline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ARMv8</a:t>
                      </a:r>
                      <a:endParaRPr kumimoji="0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u="none" strike="noStrike" cap="none" normalizeH="0" baseline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Modern x86 Blade server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/>
                      </a:pPr>
                      <a:r>
                        <a:rPr kumimoji="0" lang="en-US" altLang="zh-TW" sz="1600" u="none" strike="noStrike" cap="none" normalizeH="0" baseline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HP </a:t>
                      </a:r>
                      <a:r>
                        <a:rPr kumimoji="0" lang="en-US" altLang="zh-TW" sz="160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ProLiant</a:t>
                      </a: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 BL460c </a:t>
                      </a:r>
                      <a:r>
                        <a:rPr kumimoji="0" lang="en-US" altLang="zh-TW" sz="1600" u="none" strike="noStrike" cap="none" normalizeH="0" baseline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G6</a:t>
                      </a:r>
                      <a:endParaRPr kumimoji="0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</a:tr>
              <a:tr h="5914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b="1" u="none" strike="noStrike" cap="none" normalizeH="0" baseline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Volume</a:t>
                      </a:r>
                      <a:endParaRPr kumimoji="0" lang="en-US" altLang="zh-TW" sz="1600" b="1" i="0" u="none" strike="noStrike" cap="none" normalizeH="0" baseline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u="none" strike="noStrike" cap="none" normalizeH="0" baseline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Smaller</a:t>
                      </a:r>
                      <a:endParaRPr kumimoji="0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u="none" strike="noStrike" cap="none" normalizeH="0" baseline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No data</a:t>
                      </a:r>
                      <a:endParaRPr kumimoji="0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u="none" strike="noStrike" cap="none" normalizeH="0" baseline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Larger</a:t>
                      </a:r>
                      <a:endParaRPr kumimoji="0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</a:tr>
              <a:tr h="4924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b="1" u="none" strike="noStrike" cap="none" normalizeH="0" baseline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Clock-rate</a:t>
                      </a:r>
                      <a:endParaRPr kumimoji="0" lang="en-US" altLang="zh-TW" sz="1600" b="1" i="0" u="none" strike="noStrike" cap="none" normalizeH="0" baseline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u="none" strike="noStrike" cap="none" normalizeH="0" baseline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1.4 GHz</a:t>
                      </a:r>
                      <a:endParaRPr kumimoji="0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u="none" strike="noStrike" cap="none" normalizeH="0" baseline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3GHz (in spec)</a:t>
                      </a:r>
                      <a:endParaRPr kumimoji="0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u="none" strike="noStrike" cap="none" normalizeH="0" baseline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2.13 GHz</a:t>
                      </a:r>
                      <a:endParaRPr kumimoji="0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</a:tr>
              <a:tr h="6484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b="1" u="none" strike="noStrike" cap="none" normalizeH="0" baseline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Max number of cores or processor</a:t>
                      </a:r>
                      <a:endParaRPr kumimoji="0" lang="en-US" altLang="zh-TW" sz="1600" b="1" i="0" u="none" strike="noStrike" cap="none" normalizeH="0" baseline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u="none" strike="noStrike" cap="none" normalizeH="0" baseline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4 processors</a:t>
                      </a:r>
                      <a:endParaRPr kumimoji="0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u="none" strike="noStrike" cap="none" normalizeH="0" baseline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128 cores (in spec)</a:t>
                      </a:r>
                      <a:endParaRPr kumimoji="0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u="none" strike="noStrike" cap="none" normalizeH="0" baseline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6 cores</a:t>
                      </a:r>
                      <a:endParaRPr kumimoji="0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</a:tr>
              <a:tr h="6484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b="1" u="none" strike="noStrike" cap="none" normalizeH="0" baseline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Energy-efficiency</a:t>
                      </a:r>
                      <a:endParaRPr kumimoji="0" lang="en-US" altLang="zh-TW" sz="1600" b="1" i="0" u="none" strike="noStrike" cap="none" normalizeH="0" baseline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b="1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sym typeface="Gill Sans" charset="0"/>
                        </a:rPr>
                        <a:t>5W in full-speed</a:t>
                      </a:r>
                      <a:br>
                        <a:rPr kumimoji="0" lang="en-US" altLang="zh-TW" sz="1600" b="1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sym typeface="Gill Sans" charset="0"/>
                        </a:rPr>
                      </a:br>
                      <a:r>
                        <a:rPr kumimoji="0" lang="en-US" altLang="zh-TW" sz="1600" b="1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sym typeface="Gill Sans" charset="0"/>
                        </a:rPr>
                        <a:t>2.5W in idle</a:t>
                      </a:r>
                      <a:endParaRPr kumimoji="0" lang="en-US" altLang="zh-TW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u="none" strike="noStrike" cap="none" normalizeH="0" baseline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No data</a:t>
                      </a:r>
                      <a:endParaRPr kumimoji="0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b="1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sym typeface="Gill Sans" charset="0"/>
                        </a:rPr>
                        <a:t>80 W</a:t>
                      </a:r>
                      <a:endParaRPr kumimoji="0" lang="en-US" altLang="zh-TW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</a:tr>
              <a:tr h="6484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b="1" u="none" strike="noStrike" cap="none" normalizeH="0" baseline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Memory</a:t>
                      </a:r>
                      <a:endParaRPr kumimoji="0" lang="en-US" altLang="zh-TW" sz="1600" b="1" i="0" u="none" strike="noStrike" cap="none" normalizeH="0" baseline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u="none" strike="noStrike" cap="none" normalizeH="0" baseline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Max to 16 GB</a:t>
                      </a:r>
                      <a:endParaRPr kumimoji="0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u="none" strike="noStrike" cap="none" normalizeH="0" baseline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No data</a:t>
                      </a:r>
                      <a:endParaRPr kumimoji="0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u="none" strike="noStrike" cap="none" normalizeH="0" baseline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Standard 6GB</a:t>
                      </a:r>
                      <a:br>
                        <a:rPr kumimoji="0" lang="en-US" altLang="zh-TW" sz="1600" u="none" strike="noStrike" cap="none" normalizeH="0" baseline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</a:br>
                      <a:r>
                        <a:rPr kumimoji="0" lang="en-US" altLang="zh-TW" sz="1600" u="none" strike="noStrike" cap="none" normalizeH="0" baseline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Max to 384 GB</a:t>
                      </a:r>
                      <a:endParaRPr kumimoji="0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</a:tr>
              <a:tr h="5222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b="1" u="none" strike="noStrike" cap="none" normalizeH="0" baseline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H/W for virtualization</a:t>
                      </a:r>
                      <a:endParaRPr kumimoji="0" lang="en-US" altLang="zh-TW" sz="1600" b="1" i="0" u="none" strike="noStrike" cap="none" normalizeH="0" baseline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u="none" strike="noStrike" cap="none" normalizeH="0" baseline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No</a:t>
                      </a:r>
                      <a:endParaRPr kumimoji="0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u="none" strike="noStrike" cap="none" normalizeH="0" baseline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Yes</a:t>
                      </a:r>
                      <a:endParaRPr kumimoji="0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altLang="zh-TW" sz="1600" u="none" strike="noStrike" cap="none" normalizeH="0" baseline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sym typeface="Gill Sans" charset="0"/>
                        </a:rPr>
                        <a:t>Yes</a:t>
                      </a:r>
                      <a:endParaRPr kumimoji="0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Gill Sans" charset="0"/>
                        <a:ea typeface="Heiti TC Light" charset="0"/>
                        <a:cs typeface="Heiti TC Light" charset="0"/>
                        <a:sym typeface="Gill Sans" charset="0"/>
                      </a:endParaRPr>
                    </a:p>
                  </a:txBody>
                  <a:tcPr marL="35719" marR="35719" marT="35719" marB="35719" anchor="ctr" horzOverflow="overflow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0394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Conclusions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Mobile device is getting powerful and </a:t>
            </a:r>
            <a:r>
              <a:rPr lang="en-US" altLang="zh-TW" dirty="0" err="1"/>
              <a:t>virtualizable</a:t>
            </a:r>
            <a:r>
              <a:rPr lang="en-US" altLang="zh-TW" dirty="0" smtClean="0"/>
              <a:t>.</a:t>
            </a:r>
          </a:p>
          <a:p>
            <a:r>
              <a:rPr lang="en-US" altLang="zh-TW" dirty="0" smtClean="0"/>
              <a:t>System virtualization for ARM is useful for mobile device and future ARM based server</a:t>
            </a:r>
          </a:p>
          <a:p>
            <a:r>
              <a:rPr lang="en-US" altLang="zh-TW" dirty="0" smtClean="0"/>
              <a:t>The future works of </a:t>
            </a:r>
            <a:r>
              <a:rPr lang="en-US" altLang="zh-TW" dirty="0" err="1" smtClean="0"/>
              <a:t>ARMvisor</a:t>
            </a:r>
            <a:endParaRPr lang="en-US" altLang="zh-TW" dirty="0" smtClean="0"/>
          </a:p>
          <a:p>
            <a:pPr lvl="1"/>
            <a:r>
              <a:rPr lang="en-US" altLang="zh-TW" dirty="0" smtClean="0"/>
              <a:t>Support Multi-core Virtualization</a:t>
            </a:r>
          </a:p>
          <a:p>
            <a:pPr lvl="1"/>
            <a:r>
              <a:rPr lang="en-US" altLang="zh-TW" dirty="0" smtClean="0"/>
              <a:t>Support Hardware Virtualization</a:t>
            </a:r>
          </a:p>
          <a:p>
            <a:pPr lvl="1"/>
            <a:r>
              <a:rPr lang="en-US" altLang="zh-TW" dirty="0" smtClean="0"/>
              <a:t>Optimize I/O Virtualization</a:t>
            </a:r>
            <a:endParaRPr lang="en-US" altLang="zh-TW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066201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圖釘">
  <a:themeElements>
    <a:clrScheme name="圖釘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圖釘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圖釘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2161</TotalTime>
  <Words>2572</Words>
  <Application>Microsoft Office PowerPoint</Application>
  <PresentationFormat>如螢幕大小 (4:3)</PresentationFormat>
  <Paragraphs>855</Paragraphs>
  <Slides>76</Slides>
  <Notes>10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76</vt:i4>
      </vt:variant>
    </vt:vector>
  </HeadingPairs>
  <TitlesOfParts>
    <vt:vector size="77" baseType="lpstr">
      <vt:lpstr>圖釘</vt:lpstr>
      <vt:lpstr>ARMvisor -  A KVM Based Hypervisor for ARM</vt:lpstr>
      <vt:lpstr>Outline</vt:lpstr>
      <vt:lpstr>The Trend of Mobile Virtualization</vt:lpstr>
      <vt:lpstr>The Timeline of Virtualization</vt:lpstr>
      <vt:lpstr>Mobile Virtualization Trend</vt:lpstr>
      <vt:lpstr>Use Cases</vt:lpstr>
      <vt:lpstr>Example: VMware Demo</vt:lpstr>
      <vt:lpstr>ARM Virtualization Challenges</vt:lpstr>
      <vt:lpstr>Challenge 1</vt:lpstr>
      <vt:lpstr>Solution of Challenge 1</vt:lpstr>
      <vt:lpstr>Challenge 2</vt:lpstr>
      <vt:lpstr>Solution of Challenge 2</vt:lpstr>
      <vt:lpstr>Challenge 3</vt:lpstr>
      <vt:lpstr>Solution of Challenge 3</vt:lpstr>
      <vt:lpstr>Design and Implementation of ARMvisor</vt:lpstr>
      <vt:lpstr>ARMvisor Project</vt:lpstr>
      <vt:lpstr>Goals</vt:lpstr>
      <vt:lpstr>ARMvisor Progress</vt:lpstr>
      <vt:lpstr>Overview of ARMvisor (1)</vt:lpstr>
      <vt:lpstr>Overview of ARMvisor (2)</vt:lpstr>
      <vt:lpstr>CPU Virtualization (1)</vt:lpstr>
      <vt:lpstr>CPU Virtualization (2)</vt:lpstr>
      <vt:lpstr>Sensitive Instruction Emulation</vt:lpstr>
      <vt:lpstr>投影片 24</vt:lpstr>
      <vt:lpstr>投影片 25</vt:lpstr>
      <vt:lpstr>Optimizations for  CPU Virtualization</vt:lpstr>
      <vt:lpstr>Shadow Register File Optimization (1) </vt:lpstr>
      <vt:lpstr>Shadow Register File Optimization (2) </vt:lpstr>
      <vt:lpstr>Sensitive Instruction  Grouping Optimization (1) </vt:lpstr>
      <vt:lpstr>Sensitive Instruction  Grouping Optimization (2) </vt:lpstr>
      <vt:lpstr>TLB/Cache trap  Optimization (1) </vt:lpstr>
      <vt:lpstr>TLB/Cache trap  Optimization (2) </vt:lpstr>
      <vt:lpstr>CPU Optimization</vt:lpstr>
      <vt:lpstr>Sensitive Instr. Trap Reduction</vt:lpstr>
      <vt:lpstr>MMU Virtualization (1)</vt:lpstr>
      <vt:lpstr>MMU Virtualization (2)</vt:lpstr>
      <vt:lpstr>Dynamic Physical Memory Allocation to Guest</vt:lpstr>
      <vt:lpstr>Software MMU Virtualization (1)</vt:lpstr>
      <vt:lpstr>Software MMU Virtualization (2)</vt:lpstr>
      <vt:lpstr>Step 1</vt:lpstr>
      <vt:lpstr>Step 2</vt:lpstr>
      <vt:lpstr>Step 3</vt:lpstr>
      <vt:lpstr>Steps 4 &amp; 5</vt:lpstr>
      <vt:lpstr>Build up Shadow page table</vt:lpstr>
      <vt:lpstr>MMU Virtualization Optimization</vt:lpstr>
      <vt:lpstr>Guest kernel space mapping sharing</vt:lpstr>
      <vt:lpstr>Reduce guest page table synchronization overhead</vt:lpstr>
      <vt:lpstr>I/O Virtualization</vt:lpstr>
      <vt:lpstr>I/O Virtualization Flow</vt:lpstr>
      <vt:lpstr>Support ARMv6 &amp; ARMv7 architecture</vt:lpstr>
      <vt:lpstr>ARM Ubuntu Guest</vt:lpstr>
      <vt:lpstr>Performance : optimization</vt:lpstr>
      <vt:lpstr>Performance : Mibench</vt:lpstr>
      <vt:lpstr>Support Profiling model</vt:lpstr>
      <vt:lpstr>Mobile Virtualization Example</vt:lpstr>
      <vt:lpstr>投影片 56</vt:lpstr>
      <vt:lpstr>XEN-ARM</vt:lpstr>
      <vt:lpstr>B LABS</vt:lpstr>
      <vt:lpstr>B LABS CODEZERO</vt:lpstr>
      <vt:lpstr>Virtual Open Systems</vt:lpstr>
      <vt:lpstr>Open Kernel Labs (OK Labs)</vt:lpstr>
      <vt:lpstr>OKL4 Microvisors</vt:lpstr>
      <vt:lpstr>ARM-based Server</vt:lpstr>
      <vt:lpstr>The Advantages of ARM Server</vt:lpstr>
      <vt:lpstr>HP Project Moonshot</vt:lpstr>
      <vt:lpstr>Advantage of ARM Server (1)</vt:lpstr>
      <vt:lpstr>Advantage of ARM Server (2)</vt:lpstr>
      <vt:lpstr>Advantage of ARM Server (3)</vt:lpstr>
      <vt:lpstr>ARM Server Challenges</vt:lpstr>
      <vt:lpstr>ARM Server Challenges 1</vt:lpstr>
      <vt:lpstr>Solution of Challenge 1</vt:lpstr>
      <vt:lpstr>ARMv8 Features</vt:lpstr>
      <vt:lpstr>ARM Server Challenge 2</vt:lpstr>
      <vt:lpstr>Solution 2</vt:lpstr>
      <vt:lpstr>Intel Server vs. ARM server</vt:lpstr>
      <vt:lpstr>Conclusions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Hypervisor on ARM platform</dc:title>
  <dc:creator>zaza</dc:creator>
  <cp:lastModifiedBy>Yeh-Ching Chung</cp:lastModifiedBy>
  <cp:revision>422</cp:revision>
  <dcterms:created xsi:type="dcterms:W3CDTF">2012-01-31T04:34:55Z</dcterms:created>
  <dcterms:modified xsi:type="dcterms:W3CDTF">2012-02-29T00:07:29Z</dcterms:modified>
</cp:coreProperties>
</file>