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commentAuthors.xml" ContentType="application/vnd.openxmlformats-officedocument.presentationml.commentAuthors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Default Extension="bin" ContentType="application/vnd.ms-office.activeX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activeX/activeX1.xml" ContentType="application/vnd.ms-office.activeX+xml"/>
  <Default Extension="jpeg" ContentType="image/jpeg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Default Extension="vml" ContentType="application/vnd.openxmlformats-officedocument.vmlDrawing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81" r:id="rId2"/>
  </p:sldMasterIdLst>
  <p:notesMasterIdLst>
    <p:notesMasterId r:id="rId18"/>
  </p:notesMasterIdLst>
  <p:handoutMasterIdLst>
    <p:handoutMasterId r:id="rId19"/>
  </p:handoutMasterIdLst>
  <p:sldIdLst>
    <p:sldId id="465" r:id="rId3"/>
    <p:sldId id="1188" r:id="rId4"/>
    <p:sldId id="1189" r:id="rId5"/>
    <p:sldId id="1167" r:id="rId6"/>
    <p:sldId id="1132" r:id="rId7"/>
    <p:sldId id="1143" r:id="rId8"/>
    <p:sldId id="1174" r:id="rId9"/>
    <p:sldId id="1160" r:id="rId10"/>
    <p:sldId id="1139" r:id="rId11"/>
    <p:sldId id="1179" r:id="rId12"/>
    <p:sldId id="1173" r:id="rId13"/>
    <p:sldId id="1185" r:id="rId14"/>
    <p:sldId id="1187" r:id="rId15"/>
    <p:sldId id="1182" r:id="rId16"/>
    <p:sldId id="394" r:id="rId17"/>
  </p:sldIdLst>
  <p:sldSz cx="9144000" cy="6858000" type="screen4x3"/>
  <p:notesSz cx="6797675" cy="9931400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sz="5000" kern="1200">
        <a:solidFill>
          <a:schemeClr val="tx1"/>
        </a:solidFill>
        <a:latin typeface="Arial" charset="0"/>
        <a:ea typeface="新細明體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sz="5000" kern="1200">
        <a:solidFill>
          <a:schemeClr val="tx1"/>
        </a:solidFill>
        <a:latin typeface="Arial" charset="0"/>
        <a:ea typeface="新細明體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sz="5000" kern="1200">
        <a:solidFill>
          <a:schemeClr val="tx1"/>
        </a:solidFill>
        <a:latin typeface="Arial" charset="0"/>
        <a:ea typeface="新細明體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sz="5000" kern="1200">
        <a:solidFill>
          <a:schemeClr val="tx1"/>
        </a:solidFill>
        <a:latin typeface="Arial" charset="0"/>
        <a:ea typeface="新細明體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sz="5000" kern="1200">
        <a:solidFill>
          <a:schemeClr val="tx1"/>
        </a:solidFill>
        <a:latin typeface="Arial" charset="0"/>
        <a:ea typeface="新細明體" charset="-120"/>
        <a:cs typeface="+mn-cs"/>
      </a:defRPr>
    </a:lvl5pPr>
    <a:lvl6pPr marL="2286000" algn="l" defTabSz="914400" rtl="0" eaLnBrk="1" latinLnBrk="0" hangingPunct="1">
      <a:defRPr kumimoji="1" sz="5000" kern="1200">
        <a:solidFill>
          <a:schemeClr val="tx1"/>
        </a:solidFill>
        <a:latin typeface="Arial" charset="0"/>
        <a:ea typeface="新細明體" charset="-120"/>
        <a:cs typeface="+mn-cs"/>
      </a:defRPr>
    </a:lvl6pPr>
    <a:lvl7pPr marL="2743200" algn="l" defTabSz="914400" rtl="0" eaLnBrk="1" latinLnBrk="0" hangingPunct="1">
      <a:defRPr kumimoji="1" sz="5000" kern="1200">
        <a:solidFill>
          <a:schemeClr val="tx1"/>
        </a:solidFill>
        <a:latin typeface="Arial" charset="0"/>
        <a:ea typeface="新細明體" charset="-120"/>
        <a:cs typeface="+mn-cs"/>
      </a:defRPr>
    </a:lvl7pPr>
    <a:lvl8pPr marL="3200400" algn="l" defTabSz="914400" rtl="0" eaLnBrk="1" latinLnBrk="0" hangingPunct="1">
      <a:defRPr kumimoji="1" sz="5000" kern="1200">
        <a:solidFill>
          <a:schemeClr val="tx1"/>
        </a:solidFill>
        <a:latin typeface="Arial" charset="0"/>
        <a:ea typeface="新細明體" charset="-120"/>
        <a:cs typeface="+mn-cs"/>
      </a:defRPr>
    </a:lvl8pPr>
    <a:lvl9pPr marL="3657600" algn="l" defTabSz="914400" rtl="0" eaLnBrk="1" latinLnBrk="0" hangingPunct="1">
      <a:defRPr kumimoji="1" sz="5000" kern="1200">
        <a:solidFill>
          <a:schemeClr val="tx1"/>
        </a:solidFill>
        <a:latin typeface="Arial" charset="0"/>
        <a:ea typeface="新細明體" charset="-120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YU" initials="YU" lastIdx="1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chemeClr val="tx1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0000FF"/>
    <a:srgbClr val="FF6600"/>
    <a:srgbClr val="C5950F"/>
    <a:srgbClr val="FF00FF"/>
    <a:srgbClr val="339933"/>
    <a:srgbClr val="FFFF00"/>
    <a:srgbClr val="FF0000"/>
    <a:srgbClr val="FF0066"/>
    <a:srgbClr val="0000CC"/>
    <a:srgbClr val="0066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CAF9ED-07DC-4A11-8D7F-57B35C25682E}" styleName="中等深淺樣式 1 - 輔色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69CF1AB2-1976-4502-BF36-3FF5EA218861}" styleName="中等深淺樣式 4 - 輔色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4111" autoAdjust="0"/>
    <p:restoredTop sz="87909" autoAdjust="0"/>
  </p:normalViewPr>
  <p:slideViewPr>
    <p:cSldViewPr>
      <p:cViewPr>
        <p:scale>
          <a:sx n="70" d="100"/>
          <a:sy n="70" d="100"/>
        </p:scale>
        <p:origin x="-1224" y="-22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notesViewPr>
    <p:cSldViewPr>
      <p:cViewPr varScale="1">
        <p:scale>
          <a:sx n="43" d="100"/>
          <a:sy n="43" d="100"/>
        </p:scale>
        <p:origin x="-2848" y="-60"/>
      </p:cViewPr>
      <p:guideLst>
        <p:guide orient="horz" pos="3127"/>
        <p:guide pos="2141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activeX1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&#27963;&#38913;&#31807;1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zh-TW"/>
  <c:chart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工作表1!$A$2</c:f>
              <c:strCache>
                <c:ptCount val="1"/>
                <c:pt idx="0">
                  <c:v>Average γ for the entire meditation</c:v>
                </c:pt>
              </c:strCache>
            </c:strRef>
          </c:tx>
          <c:cat>
            <c:strRef>
              <c:f>工作表1!$B$1:$D$1</c:f>
              <c:strCache>
                <c:ptCount val="3"/>
                <c:pt idx="0">
                  <c:v>Cntl-I</c:v>
                </c:pt>
                <c:pt idx="1">
                  <c:v>Cntl-II</c:v>
                </c:pt>
                <c:pt idx="2">
                  <c:v>Expr</c:v>
                </c:pt>
              </c:strCache>
            </c:strRef>
          </c:cat>
          <c:val>
            <c:numRef>
              <c:f>工作表1!$B$2:$D$2</c:f>
              <c:numCache>
                <c:formatCode>General</c:formatCode>
                <c:ptCount val="3"/>
                <c:pt idx="0">
                  <c:v>0.45</c:v>
                </c:pt>
                <c:pt idx="1">
                  <c:v>0.34000000000000036</c:v>
                </c:pt>
                <c:pt idx="2">
                  <c:v>0.60000000000000064</c:v>
                </c:pt>
              </c:numCache>
            </c:numRef>
          </c:val>
        </c:ser>
        <c:ser>
          <c:idx val="1"/>
          <c:order val="1"/>
          <c:tx>
            <c:strRef>
              <c:f>工作表1!$A$3</c:f>
              <c:strCache>
                <c:ptCount val="1"/>
                <c:pt idx="0">
                  <c:v>Average g for DcRR ³ 2 minutes</c:v>
                </c:pt>
              </c:strCache>
            </c:strRef>
          </c:tx>
          <c:cat>
            <c:strRef>
              <c:f>工作表1!$B$1:$D$1</c:f>
              <c:strCache>
                <c:ptCount val="3"/>
                <c:pt idx="0">
                  <c:v>Cntl-I</c:v>
                </c:pt>
                <c:pt idx="1">
                  <c:v>Cntl-II</c:v>
                </c:pt>
                <c:pt idx="2">
                  <c:v>Expr</c:v>
                </c:pt>
              </c:strCache>
            </c:strRef>
          </c:cat>
          <c:val>
            <c:numRef>
              <c:f>工作表1!$B$3:$D$3</c:f>
              <c:numCache>
                <c:formatCode>General</c:formatCode>
                <c:ptCount val="3"/>
                <c:pt idx="0">
                  <c:v>0.46</c:v>
                </c:pt>
                <c:pt idx="1">
                  <c:v>0.44000000000000017</c:v>
                </c:pt>
                <c:pt idx="2">
                  <c:v>0.73000000000000065</c:v>
                </c:pt>
              </c:numCache>
            </c:numRef>
          </c:val>
        </c:ser>
        <c:ser>
          <c:idx val="2"/>
          <c:order val="2"/>
          <c:tx>
            <c:strRef>
              <c:f>工作表1!$A$4</c:f>
              <c:strCache>
                <c:ptCount val="1"/>
                <c:pt idx="0">
                  <c:v>Average g for DcRR ³ 3 minutes</c:v>
                </c:pt>
              </c:strCache>
            </c:strRef>
          </c:tx>
          <c:spPr>
            <a:solidFill>
              <a:srgbClr val="FFCCCC"/>
            </a:solidFill>
          </c:spPr>
          <c:cat>
            <c:strRef>
              <c:f>工作表1!$B$1:$D$1</c:f>
              <c:strCache>
                <c:ptCount val="3"/>
                <c:pt idx="0">
                  <c:v>Cntl-I</c:v>
                </c:pt>
                <c:pt idx="1">
                  <c:v>Cntl-II</c:v>
                </c:pt>
                <c:pt idx="2">
                  <c:v>Expr</c:v>
                </c:pt>
              </c:strCache>
            </c:strRef>
          </c:cat>
          <c:val>
            <c:numRef>
              <c:f>工作表1!$B$4:$D$4</c:f>
              <c:numCache>
                <c:formatCode>General</c:formatCode>
                <c:ptCount val="3"/>
                <c:pt idx="0">
                  <c:v>0.46</c:v>
                </c:pt>
                <c:pt idx="1">
                  <c:v>0.46</c:v>
                </c:pt>
                <c:pt idx="2">
                  <c:v>0.79</c:v>
                </c:pt>
              </c:numCache>
            </c:numRef>
          </c:val>
        </c:ser>
        <c:shape val="box"/>
        <c:axId val="101043584"/>
        <c:axId val="101385344"/>
        <c:axId val="0"/>
      </c:bar3DChart>
      <c:catAx>
        <c:axId val="101043584"/>
        <c:scaling>
          <c:orientation val="minMax"/>
        </c:scaling>
        <c:axPos val="b"/>
        <c:tickLblPos val="nextTo"/>
        <c:txPr>
          <a:bodyPr/>
          <a:lstStyle/>
          <a:p>
            <a:pPr>
              <a:defRPr sz="1600">
                <a:latin typeface="+mn-lt"/>
              </a:defRPr>
            </a:pPr>
            <a:endParaRPr lang="zh-TW"/>
          </a:p>
        </c:txPr>
        <c:crossAx val="101385344"/>
        <c:crosses val="autoZero"/>
        <c:auto val="1"/>
        <c:lblAlgn val="ctr"/>
        <c:lblOffset val="100"/>
      </c:catAx>
      <c:valAx>
        <c:axId val="101385344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sz="2400">
                <a:latin typeface="+mj-lt"/>
              </a:defRPr>
            </a:pPr>
            <a:endParaRPr lang="zh-TW"/>
          </a:p>
        </c:txPr>
        <c:crossAx val="101043584"/>
        <c:crosses val="autoZero"/>
        <c:crossBetween val="between"/>
      </c:valAx>
    </c:plotArea>
    <c:plotVisOnly val="1"/>
    <c:dispBlanksAs val="gap"/>
  </c:chart>
  <c:externalData r:id="rId1"/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68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1"/>
            <a:ext cx="2945980" cy="4948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906" tIns="45953" rIns="91906" bIns="45953" numCol="1" anchor="t" anchorCtr="0" compatLnSpc="1">
            <a:prstTxWarp prst="textNoShape">
              <a:avLst/>
            </a:prstTxWarp>
          </a:bodyPr>
          <a:lstStyle>
            <a:lvl1pPr algn="l" defTabSz="919368">
              <a:defRPr sz="120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0688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0095" y="1"/>
            <a:ext cx="2945980" cy="4948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906" tIns="45953" rIns="91906" bIns="45953" numCol="1" anchor="t" anchorCtr="0" compatLnSpc="1">
            <a:prstTxWarp prst="textNoShape">
              <a:avLst/>
            </a:prstTxWarp>
          </a:bodyPr>
          <a:lstStyle>
            <a:lvl1pPr algn="r" defTabSz="919368">
              <a:defRPr sz="120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0688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33273"/>
            <a:ext cx="2945980" cy="496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906" tIns="45953" rIns="91906" bIns="45953" numCol="1" anchor="b" anchorCtr="0" compatLnSpc="1">
            <a:prstTxWarp prst="textNoShape">
              <a:avLst/>
            </a:prstTxWarp>
          </a:bodyPr>
          <a:lstStyle>
            <a:lvl1pPr algn="l" defTabSz="919368">
              <a:defRPr sz="120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0688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0095" y="9433273"/>
            <a:ext cx="2945980" cy="496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906" tIns="45953" rIns="91906" bIns="45953" numCol="1" anchor="b" anchorCtr="0" compatLnSpc="1">
            <a:prstTxWarp prst="textNoShape">
              <a:avLst/>
            </a:prstTxWarp>
          </a:bodyPr>
          <a:lstStyle>
            <a:lvl1pPr algn="r" defTabSz="919368">
              <a:defRPr sz="1200"/>
            </a:lvl1pPr>
          </a:lstStyle>
          <a:p>
            <a:pPr>
              <a:defRPr/>
            </a:pPr>
            <a:fld id="{35173889-EFFF-4455-AC7E-A3BDED3F8899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="" xmlns:p14="http://schemas.microsoft.com/office/powerpoint/2010/main" val="237293894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1"/>
            <a:ext cx="2945980" cy="4948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906" tIns="45953" rIns="91906" bIns="45953" numCol="1" anchor="t" anchorCtr="0" compatLnSpc="1">
            <a:prstTxWarp prst="textNoShape">
              <a:avLst/>
            </a:prstTxWarp>
          </a:bodyPr>
          <a:lstStyle>
            <a:lvl1pPr algn="l" defTabSz="919368">
              <a:defRPr sz="120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0095" y="1"/>
            <a:ext cx="2945980" cy="4948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906" tIns="45953" rIns="91906" bIns="45953" numCol="1" anchor="t" anchorCtr="0" compatLnSpc="1">
            <a:prstTxWarp prst="textNoShape">
              <a:avLst/>
            </a:prstTxWarp>
          </a:bodyPr>
          <a:lstStyle>
            <a:lvl1pPr algn="r" defTabSz="919368">
              <a:defRPr sz="120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174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7575" y="746125"/>
            <a:ext cx="4964113" cy="37242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8488" y="4717456"/>
            <a:ext cx="5440700" cy="4468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906" tIns="45953" rIns="91906" bIns="45953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noProof="0" smtClean="0"/>
              <a:t>按一下以編輯母片</a:t>
            </a:r>
          </a:p>
          <a:p>
            <a:pPr lvl="1"/>
            <a:r>
              <a:rPr lang="zh-TW" altLang="en-US" noProof="0" smtClean="0"/>
              <a:t>第二層</a:t>
            </a:r>
          </a:p>
          <a:p>
            <a:pPr lvl="2"/>
            <a:r>
              <a:rPr lang="zh-TW" altLang="en-US" noProof="0" smtClean="0"/>
              <a:t>第三層</a:t>
            </a:r>
          </a:p>
          <a:p>
            <a:pPr lvl="3"/>
            <a:r>
              <a:rPr lang="zh-TW" altLang="en-US" noProof="0" smtClean="0"/>
              <a:t>第四層</a:t>
            </a:r>
          </a:p>
          <a:p>
            <a:pPr lvl="4"/>
            <a:r>
              <a:rPr lang="zh-TW" altLang="en-US" noProof="0" smtClean="0"/>
              <a:t>第五層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33273"/>
            <a:ext cx="2945980" cy="496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906" tIns="45953" rIns="91906" bIns="45953" numCol="1" anchor="b" anchorCtr="0" compatLnSpc="1">
            <a:prstTxWarp prst="textNoShape">
              <a:avLst/>
            </a:prstTxWarp>
          </a:bodyPr>
          <a:lstStyle>
            <a:lvl1pPr algn="l" defTabSz="919368">
              <a:defRPr sz="120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0095" y="9433273"/>
            <a:ext cx="2945980" cy="496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906" tIns="45953" rIns="91906" bIns="45953" numCol="1" anchor="b" anchorCtr="0" compatLnSpc="1">
            <a:prstTxWarp prst="textNoShape">
              <a:avLst/>
            </a:prstTxWarp>
          </a:bodyPr>
          <a:lstStyle>
            <a:lvl1pPr algn="r" defTabSz="919368">
              <a:defRPr sz="1200"/>
            </a:lvl1pPr>
          </a:lstStyle>
          <a:p>
            <a:pPr>
              <a:defRPr/>
            </a:pPr>
            <a:fld id="{6B0A8A28-AAD2-40C7-8FF5-79D98EA0C19F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="" xmlns:p14="http://schemas.microsoft.com/office/powerpoint/2010/main" val="145780396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charset="-120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charset="-12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charset="-12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charset="-12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charset="-12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defTabSz="918472"/>
            <a:fld id="{73B338A1-996A-4F0D-8247-4EF8EC9A0423}" type="slidenum">
              <a:rPr lang="en-US" altLang="zh-TW" smtClean="0"/>
              <a:pPr defTabSz="918472"/>
              <a:t>1</a:t>
            </a:fld>
            <a:endParaRPr lang="en-US" altLang="zh-TW" smtClean="0"/>
          </a:p>
        </p:txBody>
      </p:sp>
      <p:sp>
        <p:nvSpPr>
          <p:cNvPr id="348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zh-TW" altLang="zh-TW" dirty="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B0A8A28-AAD2-40C7-8FF5-79D98EA0C19F}" type="slidenum">
              <a:rPr lang="en-US" altLang="zh-TW" smtClean="0"/>
              <a:pPr>
                <a:defRPr/>
              </a:pPr>
              <a:t>2</a:t>
            </a:fld>
            <a:endParaRPr lang="en-US" altLang="zh-TW"/>
          </a:p>
        </p:txBody>
      </p:sp>
    </p:spTree>
    <p:extLst>
      <p:ext uri="{BB962C8B-B14F-4D97-AF65-F5344CB8AC3E}">
        <p14:creationId xmlns="" xmlns:p14="http://schemas.microsoft.com/office/powerpoint/2010/main" val="18532591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5B9946-D32A-4F54-8E4F-54C6575386F4}" type="slidenum">
              <a:rPr lang="zh-TW" altLang="en-US" smtClean="0"/>
              <a:pPr/>
              <a:t>3</a:t>
            </a:fld>
            <a:endParaRPr lang="zh-TW" altLang="en-US"/>
          </a:p>
        </p:txBody>
      </p:sp>
    </p:spTree>
    <p:extLst>
      <p:ext uri="{BB962C8B-B14F-4D97-AF65-F5344CB8AC3E}">
        <p14:creationId xmlns="" xmlns:p14="http://schemas.microsoft.com/office/powerpoint/2010/main" val="21077235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zh-TW" altLang="en-US" dirty="0" smtClean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B0A8A28-AAD2-40C7-8FF5-79D98EA0C19F}" type="slidenum">
              <a:rPr lang="en-US" altLang="zh-TW" smtClean="0"/>
              <a:pPr>
                <a:defRPr/>
              </a:pPr>
              <a:t>4</a:t>
            </a:fld>
            <a:endParaRPr lang="en-US" altLang="zh-TW"/>
          </a:p>
        </p:txBody>
      </p:sp>
    </p:spTree>
    <p:extLst>
      <p:ext uri="{BB962C8B-B14F-4D97-AF65-F5344CB8AC3E}">
        <p14:creationId xmlns="" xmlns:p14="http://schemas.microsoft.com/office/powerpoint/2010/main" val="255100202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B0A8A28-AAD2-40C7-8FF5-79D98EA0C19F}" type="slidenum">
              <a:rPr lang="en-US" altLang="zh-TW" smtClean="0"/>
              <a:pPr>
                <a:defRPr/>
              </a:pPr>
              <a:t>6</a:t>
            </a:fld>
            <a:endParaRPr lang="en-US" altLang="zh-TW"/>
          </a:p>
        </p:txBody>
      </p:sp>
    </p:spTree>
    <p:extLst>
      <p:ext uri="{BB962C8B-B14F-4D97-AF65-F5344CB8AC3E}">
        <p14:creationId xmlns="" xmlns:p14="http://schemas.microsoft.com/office/powerpoint/2010/main" val="23415118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zh-TW" dirty="0" smtClean="0"/>
              <a:t>DMPFC: </a:t>
            </a:r>
            <a:r>
              <a:rPr lang="en-US" altLang="zh-TW" dirty="0" err="1" smtClean="0"/>
              <a:t>Dorsomedial</a:t>
            </a:r>
            <a:r>
              <a:rPr lang="en-US" altLang="zh-TW" dirty="0" smtClean="0"/>
              <a:t> prefrontal cortex   DLPFC: </a:t>
            </a:r>
            <a:r>
              <a:rPr lang="en-US" altLang="zh-TW" dirty="0" err="1" smtClean="0"/>
              <a:t>Dorsolateral</a:t>
            </a:r>
            <a:r>
              <a:rPr lang="en-US" altLang="zh-TW" dirty="0" smtClean="0"/>
              <a:t> PFC</a:t>
            </a:r>
            <a:r>
              <a:rPr lang="en-US" altLang="zh-TW" baseline="0" dirty="0" smtClean="0"/>
              <a:t>   </a:t>
            </a:r>
            <a:r>
              <a:rPr lang="en-US" altLang="zh-TW" baseline="0" dirty="0" err="1" smtClean="0"/>
              <a:t>rlPFC</a:t>
            </a:r>
            <a:r>
              <a:rPr lang="en-US" altLang="zh-TW" baseline="0" dirty="0" smtClean="0"/>
              <a:t>: </a:t>
            </a:r>
          </a:p>
          <a:p>
            <a:r>
              <a:rPr lang="en-US" altLang="zh-TW" baseline="0" dirty="0" smtClean="0"/>
              <a:t>VMPFC: </a:t>
            </a:r>
            <a:r>
              <a:rPr lang="en-US" altLang="zh-TW" baseline="0" dirty="0" err="1" smtClean="0"/>
              <a:t>Ventromedial</a:t>
            </a:r>
            <a:r>
              <a:rPr lang="en-US" altLang="zh-TW" baseline="0" dirty="0" smtClean="0"/>
              <a:t> PFC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B0A8A28-AAD2-40C7-8FF5-79D98EA0C19F}" type="slidenum">
              <a:rPr lang="en-US" altLang="zh-TW" smtClean="0"/>
              <a:pPr>
                <a:defRPr/>
              </a:pPr>
              <a:t>7</a:t>
            </a:fld>
            <a:endParaRPr lang="en-US" altLang="zh-TW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0F3009-B1C9-46A0-B2C5-41F82FD3B7DB}" type="slidenum">
              <a:rPr lang="zh-TW" altLang="en-US" smtClean="0"/>
              <a:pPr/>
              <a:t>8</a:t>
            </a:fld>
            <a:endParaRPr lang="zh-TW" altLang="en-US"/>
          </a:p>
        </p:txBody>
      </p:sp>
    </p:spTree>
    <p:extLst>
      <p:ext uri="{BB962C8B-B14F-4D97-AF65-F5344CB8AC3E}">
        <p14:creationId xmlns="" xmlns:p14="http://schemas.microsoft.com/office/powerpoint/2010/main" val="45487650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A39BB5-C4D5-463A-BB5F-816361F914D3}" type="slidenum">
              <a:rPr lang="zh-TW" altLang="en-US" smtClean="0"/>
              <a:pPr/>
              <a:t>10</a:t>
            </a:fld>
            <a:endParaRPr lang="zh-TW" altLang="en-US"/>
          </a:p>
        </p:txBody>
      </p:sp>
    </p:spTree>
    <p:extLst>
      <p:ext uri="{BB962C8B-B14F-4D97-AF65-F5344CB8AC3E}">
        <p14:creationId xmlns="" xmlns:p14="http://schemas.microsoft.com/office/powerpoint/2010/main" val="150012719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825" name="投影片圖像版面配置區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333826" name="備忘稿版面配置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altLang="zh-TW" smtClean="0"/>
              <a:t>DcRR: duration of consistent RR</a:t>
            </a:r>
            <a:endParaRPr lang="zh-TW" altLang="en-US" smtClean="0"/>
          </a:p>
        </p:txBody>
      </p:sp>
      <p:sp>
        <p:nvSpPr>
          <p:cNvPr id="333827" name="投影片編號版面配置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defTabSz="918472"/>
            <a:fld id="{142AD827-3437-4FDD-B160-1ED8F304BE23}" type="slidenum">
              <a:rPr lang="en-US" altLang="zh-TW" smtClean="0"/>
              <a:pPr defTabSz="918472"/>
              <a:t>12</a:t>
            </a:fld>
            <a:endParaRPr lang="en-US" altLang="zh-TW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0F3009-B1C9-46A0-B2C5-41F82FD3B7DB}" type="slidenum">
              <a:rPr lang="zh-TW" altLang="en-US" smtClean="0"/>
              <a:pPr/>
              <a:t>14</a:t>
            </a:fld>
            <a:endParaRPr lang="zh-TW" altLang="en-US"/>
          </a:p>
        </p:txBody>
      </p:sp>
    </p:spTree>
    <p:extLst>
      <p:ext uri="{BB962C8B-B14F-4D97-AF65-F5344CB8AC3E}">
        <p14:creationId xmlns="" xmlns:p14="http://schemas.microsoft.com/office/powerpoint/2010/main" val="191569397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6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16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zh-TW" altLang="en-US" dirty="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BDC6E0-83DC-4FB7-B7F0-8AE16A45C059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67FDF8-1F76-4CAD-B758-3A081F65DD8B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DC0B66-0599-4F84-ACFE-FDB512136DE5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7AEF32-67DF-4780-B46D-B37F6FA15637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5DB588-E839-41DF-8124-4330F1A0A934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68313" y="1628775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59313" y="1628775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F5A3F0-491D-483B-B794-66F002D9B624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7A111E-AA6B-4075-9719-84B9E31D7A5D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884CDE-53D0-46DA-B165-05234FA60843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86144B-8247-4DB8-A47F-2E48592D8183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A41E9A-86D8-4156-B41C-49D3AB1158CE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 smtClean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A19331-E9BC-4DF4-BC2D-0C8E229FDE11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0B6A69-FCA0-4AED-B132-BF990C009FC7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38925" y="274638"/>
            <a:ext cx="2058988" cy="5880100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29325" cy="5880100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D270FC-F160-4508-B920-DA11437078DE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版面配置區 1"/>
          <p:cNvSpPr>
            <a:spLocks noGrp="1"/>
          </p:cNvSpPr>
          <p:nvPr>
            <p:ph/>
          </p:nvPr>
        </p:nvSpPr>
        <p:spPr>
          <a:xfrm>
            <a:off x="457200" y="274638"/>
            <a:ext cx="8240713" cy="58801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98C6E4-1E70-4FF2-BAF5-3003E201475C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標題，文字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sz="half" idx="1"/>
          </p:nvPr>
        </p:nvSpPr>
        <p:spPr>
          <a:xfrm>
            <a:off x="468313" y="1628775"/>
            <a:ext cx="4038600" cy="4525963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59313" y="1628775"/>
            <a:ext cx="4038600" cy="4525963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AC0F71-B0AB-4B53-8709-33DE1AA89769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標題，1 個大物件與 2 個小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68313" y="1628775"/>
            <a:ext cx="4038600" cy="4525963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quarter" idx="2"/>
          </p:nvPr>
        </p:nvSpPr>
        <p:spPr>
          <a:xfrm>
            <a:off x="4659313" y="1628775"/>
            <a:ext cx="4038600" cy="21859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內容版面配置區 4"/>
          <p:cNvSpPr>
            <a:spLocks noGrp="1"/>
          </p:cNvSpPr>
          <p:nvPr>
            <p:ph sz="quarter" idx="3"/>
          </p:nvPr>
        </p:nvSpPr>
        <p:spPr>
          <a:xfrm>
            <a:off x="4659313" y="3967163"/>
            <a:ext cx="4038600" cy="2187575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E70102-8D8F-44DE-AF0E-ED0917142C91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標題，物件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68313" y="1628775"/>
            <a:ext cx="4038600" cy="4525963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659313" y="1628775"/>
            <a:ext cx="4038600" cy="4525963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10DB6B-75AB-4023-9213-7D97FE4CCAA0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B5C96F-E025-4E2E-AD71-CB2C0A40F534}" type="datetimeFigureOut">
              <a:rPr lang="zh-TW" altLang="en-US"/>
              <a:pPr>
                <a:defRPr/>
              </a:pPr>
              <a:t>2015/5/31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3F548B-A209-44D9-8641-9A75F12BC1B1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477269-F49B-4145-BE26-119AAAA9BB8A}" type="datetimeFigureOut">
              <a:rPr lang="zh-TW" altLang="en-US"/>
              <a:pPr>
                <a:defRPr/>
              </a:pPr>
              <a:t>2015/5/31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4614C2-E362-4FAF-B843-7B45182C9CAD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A16DE1-EB97-4B71-8E8C-D14B0D43999E}" type="datetimeFigureOut">
              <a:rPr lang="zh-TW" altLang="en-US"/>
              <a:pPr>
                <a:defRPr/>
              </a:pPr>
              <a:t>2015/5/31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15B41A-FBD9-4C00-9A76-CAF98714C733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7D3123-6BE7-47CC-8496-C9CDE67B9CCA}" type="datetimeFigureOut">
              <a:rPr lang="zh-TW" altLang="en-US"/>
              <a:pPr>
                <a:defRPr/>
              </a:pPr>
              <a:t>2015/5/31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5A0E97-F975-4DCD-818C-1C1A55BF9D7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27D011-28CC-4DFB-9081-A9A6051C4B1E}" type="datetimeFigureOut">
              <a:rPr lang="zh-TW" altLang="en-US"/>
              <a:pPr>
                <a:defRPr/>
              </a:pPr>
              <a:t>2015/5/31</a:t>
            </a:fld>
            <a:endParaRPr lang="zh-TW" altLang="en-US"/>
          </a:p>
        </p:txBody>
      </p:sp>
      <p:sp>
        <p:nvSpPr>
          <p:cNvPr id="8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9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76509A-BE87-4CF1-9E2D-36FF4EAA14FF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84A758-49C7-4C5F-8F02-3DD05300DD7F}" type="datetimeFigureOut">
              <a:rPr lang="zh-TW" altLang="en-US"/>
              <a:pPr>
                <a:defRPr/>
              </a:pPr>
              <a:t>2015/5/31</a:t>
            </a:fld>
            <a:endParaRPr lang="zh-TW" altLang="en-US"/>
          </a:p>
        </p:txBody>
      </p:sp>
      <p:sp>
        <p:nvSpPr>
          <p:cNvPr id="4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4D32FB-B594-49F3-BCF7-509DBC73CA33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16B9CB-6C04-4412-9564-3BD85DAA6B35}" type="datetimeFigureOut">
              <a:rPr lang="zh-TW" altLang="en-US"/>
              <a:pPr>
                <a:defRPr/>
              </a:pPr>
              <a:t>2015/5/31</a:t>
            </a:fld>
            <a:endParaRPr lang="zh-TW" altLang="en-US"/>
          </a:p>
        </p:txBody>
      </p:sp>
      <p:sp>
        <p:nvSpPr>
          <p:cNvPr id="3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750BA6-621C-4592-82AE-CB5C68FAD34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187FEB-AB7E-4100-AB4D-B9E12FACC105}" type="datetimeFigureOut">
              <a:rPr lang="zh-TW" altLang="en-US"/>
              <a:pPr>
                <a:defRPr/>
              </a:pPr>
              <a:t>2015/5/31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DB6A72-3326-4247-8E7D-24AC830464E3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8B5E43-E94F-4D8B-9CD9-B72AA23BA860}" type="datetimeFigureOut">
              <a:rPr lang="zh-TW" altLang="en-US"/>
              <a:pPr>
                <a:defRPr/>
              </a:pPr>
              <a:t>2015/5/31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3DBD70-82ED-4602-B6D2-68468AACDACF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276958-6DC0-4E0B-AAD3-035084A7B862}" type="datetimeFigureOut">
              <a:rPr lang="zh-TW" altLang="en-US"/>
              <a:pPr>
                <a:defRPr/>
              </a:pPr>
              <a:t>2015/5/31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14F97B-70AF-4F39-B537-939657F90C32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090D9A-9D12-44CE-BA1D-C7D25B65525F}" type="datetimeFigureOut">
              <a:rPr lang="zh-TW" altLang="en-US"/>
              <a:pPr>
                <a:defRPr/>
              </a:pPr>
              <a:t>2015/5/31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4F91CB-6D60-479C-B984-1816DE32D69B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2.gi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gif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 smtClean="0"/>
              <a:t>按一下以編輯母片標題樣式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68313" y="1628775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947025" y="6381750"/>
            <a:ext cx="1196975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99"/>
                </a:solidFill>
              </a:defRPr>
            </a:lvl1pPr>
          </a:lstStyle>
          <a:p>
            <a:pPr>
              <a:defRPr/>
            </a:pPr>
            <a:fld id="{68DBB1EF-D6AB-4DA3-AB89-7174DFA6C6F2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  <p:grpSp>
        <p:nvGrpSpPr>
          <p:cNvPr id="61445" name="Group 14"/>
          <p:cNvGrpSpPr>
            <a:grpSpLocks/>
          </p:cNvGrpSpPr>
          <p:nvPr userDrawn="1"/>
        </p:nvGrpSpPr>
        <p:grpSpPr bwMode="auto">
          <a:xfrm>
            <a:off x="6983413" y="0"/>
            <a:ext cx="2160587" cy="293688"/>
            <a:chOff x="4241" y="0"/>
            <a:chExt cx="1361" cy="185"/>
          </a:xfrm>
        </p:grpSpPr>
        <p:sp>
          <p:nvSpPr>
            <p:cNvPr id="1031" name="Rectangle 7" descr="深色左斜對角線"/>
            <p:cNvSpPr>
              <a:spLocks noChangeArrowheads="1"/>
            </p:cNvSpPr>
            <p:nvPr userDrawn="1"/>
          </p:nvSpPr>
          <p:spPr bwMode="auto">
            <a:xfrm>
              <a:off x="4241" y="0"/>
              <a:ext cx="1361" cy="182"/>
            </a:xfrm>
            <a:prstGeom prst="rect">
              <a:avLst/>
            </a:prstGeom>
            <a:pattFill prst="dkDnDiag">
              <a:fgClr>
                <a:srgbClr val="FFFF00"/>
              </a:fgClr>
              <a:bgClr>
                <a:srgbClr val="FFFFFF"/>
              </a:bgClr>
            </a:patt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zh-TW" altLang="en-US"/>
            </a:p>
          </p:txBody>
        </p:sp>
        <p:pic>
          <p:nvPicPr>
            <p:cNvPr id="61449" name="Picture 8" descr="eeg-lab"/>
            <p:cNvPicPr>
              <a:picLocks noChangeAspect="1" noChangeArrowheads="1" noCrop="1"/>
            </p:cNvPicPr>
            <p:nvPr userDrawn="1"/>
          </p:nvPicPr>
          <p:blipFill>
            <a:blip r:embed="rId19" cstate="print"/>
            <a:srcRect/>
            <a:stretch>
              <a:fillRect/>
            </a:stretch>
          </p:blipFill>
          <p:spPr bwMode="auto">
            <a:xfrm>
              <a:off x="4286" y="0"/>
              <a:ext cx="1296" cy="18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61446" name="Picture 10" descr="nctu-logoa"/>
          <p:cNvPicPr>
            <a:picLocks noChangeAspect="1" noChangeArrowheads="1" noCrop="1"/>
          </p:cNvPicPr>
          <p:nvPr userDrawn="1"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0" y="6170613"/>
            <a:ext cx="687388" cy="687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6" name="Text Box 12"/>
          <p:cNvSpPr txBox="1">
            <a:spLocks noChangeArrowheads="1"/>
          </p:cNvSpPr>
          <p:nvPr userDrawn="1"/>
        </p:nvSpPr>
        <p:spPr bwMode="auto">
          <a:xfrm>
            <a:off x="539750" y="6426200"/>
            <a:ext cx="2376488" cy="436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80000"/>
              </a:lnSpc>
              <a:defRPr/>
            </a:pPr>
            <a:r>
              <a:rPr lang="en-US" altLang="zh-TW" sz="1400" dirty="0">
                <a:solidFill>
                  <a:srgbClr val="000099"/>
                </a:solidFill>
                <a:latin typeface="Arial Narrow" pitchFamily="34" charset="0"/>
                <a:ea typeface="標楷體" pitchFamily="65" charset="-120"/>
              </a:rPr>
              <a:t>National </a:t>
            </a:r>
            <a:r>
              <a:rPr lang="en-US" altLang="zh-TW" sz="1400" dirty="0" err="1">
                <a:solidFill>
                  <a:srgbClr val="000099"/>
                </a:solidFill>
                <a:latin typeface="Arial Narrow" pitchFamily="34" charset="0"/>
                <a:ea typeface="標楷體" pitchFamily="65" charset="-120"/>
              </a:rPr>
              <a:t>Chiao</a:t>
            </a:r>
            <a:r>
              <a:rPr lang="en-US" altLang="zh-TW" sz="1400" dirty="0">
                <a:solidFill>
                  <a:srgbClr val="000099"/>
                </a:solidFill>
                <a:latin typeface="Arial Narrow" pitchFamily="34" charset="0"/>
                <a:ea typeface="標楷體" pitchFamily="65" charset="-120"/>
              </a:rPr>
              <a:t> Tung University</a:t>
            </a:r>
          </a:p>
          <a:p>
            <a:pPr algn="ctr">
              <a:lnSpc>
                <a:spcPct val="80000"/>
              </a:lnSpc>
              <a:defRPr/>
            </a:pPr>
            <a:r>
              <a:rPr lang="en-US" altLang="zh-TW" sz="1400" dirty="0">
                <a:solidFill>
                  <a:srgbClr val="000099"/>
                </a:solidFill>
                <a:latin typeface="Arial Narrow" pitchFamily="34" charset="0"/>
                <a:ea typeface="標楷體" pitchFamily="65" charset="-120"/>
              </a:rPr>
              <a:t>Dept Electrical Engineering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3" r:id="rId2"/>
    <p:sldLayoutId id="2147483684" r:id="rId3"/>
    <p:sldLayoutId id="2147483685" r:id="rId4"/>
    <p:sldLayoutId id="2147483686" r:id="rId5"/>
    <p:sldLayoutId id="2147483687" r:id="rId6"/>
    <p:sldLayoutId id="2147483688" r:id="rId7"/>
    <p:sldLayoutId id="2147483689" r:id="rId8"/>
    <p:sldLayoutId id="2147483690" r:id="rId9"/>
    <p:sldLayoutId id="2147483691" r:id="rId10"/>
    <p:sldLayoutId id="2147483692" r:id="rId11"/>
    <p:sldLayoutId id="2147483693" r:id="rId12"/>
    <p:sldLayoutId id="2147483694" r:id="rId13"/>
    <p:sldLayoutId id="2147483695" r:id="rId14"/>
    <p:sldLayoutId id="2147483696" r:id="rId15"/>
    <p:sldLayoutId id="2147483697" r:id="rId16"/>
    <p:sldLayoutId id="2147483698" r:id="rId17"/>
  </p:sldLayoutIdLst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260"/>
                            </p:stCondLst>
                            <p:childTnLst>
                              <p:par>
                                <p:cTn id="12" presetID="1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4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260"/>
                            </p:stCondLst>
                            <p:childTnLst>
                              <p:par>
                                <p:cTn id="16" presetID="1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260"/>
                            </p:stCondLst>
                            <p:childTnLst>
                              <p:par>
                                <p:cTn id="20" presetID="1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260"/>
                            </p:stCondLst>
                            <p:childTnLst>
                              <p:par>
                                <p:cTn id="24" presetID="1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6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260"/>
                            </p:stCondLst>
                            <p:childTnLst>
                              <p:par>
                                <p:cTn id="28" presetID="1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0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6" grpId="0"/>
      <p:bldP spid="1027" grpId="0" build="p">
        <p:tmplLst>
          <p:tmpl lvl="1">
            <p:tnLst>
              <p:par>
                <p:cTn presetID="12" presetClass="entr" presetSubtype="4" fill="hold" nodeType="after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slide(fromBottom)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12" presetClass="entr" presetSubtype="4" fill="hold" nodeType="after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slide(fromBottom)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12" presetClass="entr" presetSubtype="4" fill="hold" nodeType="after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slide(fromBottom)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12" presetClass="entr" presetSubtype="4" fill="hold" nodeType="after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slide(fromBottom)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12" presetClass="entr" presetSubtype="4" fill="hold" nodeType="after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slide(fromBottom)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rgbClr val="FF0000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rgbClr val="FF0000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  <a:ea typeface="華康超明體" pitchFamily="49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rgbClr val="FF0000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  <a:ea typeface="華康超明體" pitchFamily="49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rgbClr val="FF0000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  <a:ea typeface="華康超明體" pitchFamily="49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rgbClr val="FF0000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  <a:ea typeface="華康超明體" pitchFamily="49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rgbClr val="FF0000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  <a:ea typeface="華康超明體" pitchFamily="49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rgbClr val="FF0000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  <a:ea typeface="華康超明體" pitchFamily="49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rgbClr val="FF0000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  <a:ea typeface="華康超明體" pitchFamily="49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rgbClr val="FF0000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  <a:ea typeface="華康超明體" pitchFamily="49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20000"/>
        </a:spcAft>
        <a:buChar char="•"/>
        <a:defRPr kumimoji="1" sz="3200">
          <a:solidFill>
            <a:schemeClr val="accent2"/>
          </a:solidFill>
          <a:latin typeface="+mn-lt"/>
          <a:ea typeface="+mn-ea"/>
          <a:cs typeface="華康儷中宋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accent2"/>
          </a:solidFill>
          <a:latin typeface="+mn-lt"/>
          <a:ea typeface="+mn-ea"/>
          <a:cs typeface="華康儷中宋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accent2"/>
          </a:solidFill>
          <a:latin typeface="+mn-lt"/>
          <a:ea typeface="+mn-ea"/>
          <a:cs typeface="華康儷中宋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accent2"/>
          </a:solidFill>
          <a:latin typeface="+mn-lt"/>
          <a:ea typeface="+mn-ea"/>
          <a:cs typeface="華康儷中宋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accent2"/>
          </a:solidFill>
          <a:latin typeface="+mn-lt"/>
          <a:ea typeface="+mn-ea"/>
          <a:cs typeface="華康儷中宋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accent2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accent2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accent2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accent2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標題版面配置區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19459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DAA6AA19-1D2D-4822-A27D-DFEC5D5D0B7F}" type="datetimeFigureOut">
              <a:rPr lang="zh-TW" altLang="en-US"/>
              <a:pPr>
                <a:defRPr/>
              </a:pPr>
              <a:t>2015/5/31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EE8A2BC7-C8D5-4688-AFA4-9F6CF158EFB4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4.jpe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5.png"/><Relationship Id="rId7" Type="http://schemas.openxmlformats.org/officeDocument/2006/relationships/image" Target="../media/image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hyperlink" Target="http://www.google.com.tw/url?url=http://arstechnica.com/gadgets/2012/08/the-ars-pc-laptop-buying-guide-back-to-school-edition/&amp;rct=j&amp;frm=1&amp;q=&amp;esrc=s&amp;sa=U&amp;ei=-u1SVMjoLdL_8QWbiYDYCQ&amp;ved=0CBcQ9QEwAQ&amp;usg=AFQjCNE9G9cgT5T_h4qoysKivDponf3cKg" TargetMode="External"/><Relationship Id="rId7" Type="http://schemas.openxmlformats.org/officeDocument/2006/relationships/hyperlink" Target="http://www.google.com.tw/url?url=http://rosalindatrapp.blog.com.es/2013/11/22/cell-phone-marketing-17020910/&amp;rct=j&amp;frm=1&amp;q=&amp;esrc=s&amp;sa=U&amp;ei=wu5SVM2yGc-E8gX8j4Eo&amp;ved=0CC8Q9QEwDQ&amp;usg=AFQjCNF1D0g-pNT-gkN7JgzIwExa8MNRSg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3.jpeg"/><Relationship Id="rId5" Type="http://schemas.openxmlformats.org/officeDocument/2006/relationships/hyperlink" Target="http://www.google.com.tw/url?url=http://en.wikipedia.org/wiki/Mitsubishi_Outlander&amp;rct=j&amp;frm=1&amp;q=&amp;esrc=s&amp;sa=U&amp;ei=e-5SVLqgKcOB8gWWhIHADQ&amp;ved=0CBkQ9QEwAg&amp;usg=AFQjCNGjdaTbkcig4SBxQ2jTAQHCdVpG6w" TargetMode="External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gif"/><Relationship Id="rId3" Type="http://schemas.openxmlformats.org/officeDocument/2006/relationships/hyperlink" Target="http://www.google.com.tw/url?sa=i&amp;rct=j&amp;q=&amp;esrc=s&amp;source=images&amp;cd=&amp;cad=rja&amp;docid=_5Swz09Gb2JufM&amp;tbnid=mr8Kux5jdRD6dM:&amp;ved=0CAUQjRw&amp;url=http://howthebrainlearns.wordpress.com/2011/12/12/is-technology-affecting-the-students-brain/&amp;ei=Pl_8UomiM4OqkAWatoHQDA&amp;psig=AFQjCNH8KFblP9HQHzDPv3Hyr-HAq9Ju4g&amp;ust=1392357395619272" TargetMode="External"/><Relationship Id="rId7" Type="http://schemas.openxmlformats.org/officeDocument/2006/relationships/hyperlink" Target="http://www.google.com.tw/url?sa=i&amp;rct=j&amp;q=&amp;esrc=s&amp;source=images&amp;cd=&amp;cad=rja&amp;docid=3SxtPzewM7S1FM&amp;tbnid=XLpM4OU-HiXqQM:&amp;ved=0CAUQjRw&amp;url=http://en.wikipedia.org/wiki/Phobia&amp;ei=-lr8UoaTGoTHkQXs_4DwCw&amp;psig=AFQjCNGHnlBBZjEKiiCmCOZ8ddMHjGW95A&amp;ust=1392356449839960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0.jpeg"/><Relationship Id="rId5" Type="http://schemas.openxmlformats.org/officeDocument/2006/relationships/hyperlink" Target="http://www.google.com.tw/url?sa=i&amp;rct=j&amp;q=&amp;esrc=s&amp;source=images&amp;cd=&amp;cad=rja&amp;docid=4LU1OR0tmVVQ9M&amp;tbnid=A3WILHfF1Hsp5M:&amp;ved=0CAUQjRw&amp;url=http://www.performanceanxietysports.com/overcoming-performance-anxiety-in-gymnastics/&amp;ei=t1r8UvbMNIfIlAWY4YCIBQ&amp;psig=AFQjCNGnKbSGIMP9y0qUB-02DfzSJ39Myg&amp;ust=1392356305868885" TargetMode="External"/><Relationship Id="rId10" Type="http://schemas.openxmlformats.org/officeDocument/2006/relationships/image" Target="../media/image22.jpeg"/><Relationship Id="rId4" Type="http://schemas.openxmlformats.org/officeDocument/2006/relationships/image" Target="../media/image19.jpeg"/><Relationship Id="rId9" Type="http://schemas.openxmlformats.org/officeDocument/2006/relationships/hyperlink" Target="http://www.google.com.tw/url?sa=i&amp;rct=j&amp;q=&amp;esrc=s&amp;source=images&amp;cd=&amp;cad=rja&amp;uact=8&amp;docid=02z6eETP1Oa4PM&amp;tbnid=AL-OExkYRsnQfM:&amp;ved=0CAUQjRw&amp;url=http://mbaker.columbiastate.edu/cartoons/cartoons2.htm&amp;ei=vaGiU-K9NMivkAWRtYH4BA&amp;psig=AFQjCNGmSkfXRsM5rQA9ryhv1f0aq-UUnA&amp;ust=1403253220476288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2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1.emf"/><Relationship Id="rId4" Type="http://schemas.openxmlformats.org/officeDocument/2006/relationships/image" Target="../media/image3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3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m.tw/url?sa=i&amp;rct=j&amp;q=&amp;esrc=s&amp;frm=1&amp;source=images&amp;cd=&amp;cad=rja&amp;docid=B8eSlhV7XuXfzM&amp;tbnid=xAohTrJhd-AhxM:&amp;ved=0CAUQjRw&amp;url=http://www.brainbasedbusiness.com/2006/07/how_to_rewire_your_brain_for_a.html&amp;ei=DY2AUd7FC8eXiQfWoYCICw&amp;psig=AFQjCNHNpYcXgW4L1h_wGWUjjGMwJCqb4g&amp;ust=1367465291318463" TargetMode="External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35.jpeg"/><Relationship Id="rId5" Type="http://schemas.openxmlformats.org/officeDocument/2006/relationships/hyperlink" Target="http://www.google.com.tw/url?sa=i&amp;rct=j&amp;q=&amp;esrc=s&amp;frm=1&amp;source=images&amp;cd=&amp;cad=rja&amp;docid=ehdePN3EH6PnTM&amp;tbnid=6aA9DR9qCfLDNM:&amp;ved=0CAUQjRw&amp;url=http://wakeup-world.com/2013/01/23/om-for-everyone-meditate-your-way-to-health/meditation-article-pic-1/&amp;ei=nJKAUYCpHs6nkQWHvICgBA&amp;psig=AFQjCNFdWXPNbOmodwhDPygkO50jcrjNmQ&amp;ust=1367467009100301" TargetMode="External"/><Relationship Id="rId4" Type="http://schemas.openxmlformats.org/officeDocument/2006/relationships/image" Target="../media/image34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投影片編號版面配置區 2"/>
          <p:cNvSpPr>
            <a:spLocks noGrp="1"/>
          </p:cNvSpPr>
          <p:nvPr>
            <p:ph type="sldNum" sz="quarter" idx="10"/>
          </p:nvPr>
        </p:nvSpPr>
        <p:spPr>
          <a:xfrm>
            <a:off x="8604250" y="6381750"/>
            <a:ext cx="539750" cy="476250"/>
          </a:xfrm>
          <a:noFill/>
        </p:spPr>
        <p:txBody>
          <a:bodyPr/>
          <a:lstStyle/>
          <a:p>
            <a:fld id="{6BA2FA6D-AF18-440F-B2E9-F8B09B0C12CE}" type="slidenum">
              <a:rPr lang="en-US" altLang="zh-TW" smtClean="0"/>
              <a:pPr/>
              <a:t>1</a:t>
            </a:fld>
            <a:endParaRPr lang="en-US" altLang="zh-TW" smtClean="0"/>
          </a:p>
        </p:txBody>
      </p:sp>
      <p:sp>
        <p:nvSpPr>
          <p:cNvPr id="366595" name="Rectangle 3"/>
          <p:cNvSpPr>
            <a:spLocks noGrp="1" noChangeArrowheads="1"/>
          </p:cNvSpPr>
          <p:nvPr>
            <p:ph type="title"/>
          </p:nvPr>
        </p:nvSpPr>
        <p:spPr>
          <a:xfrm>
            <a:off x="251520" y="332656"/>
            <a:ext cx="8588488" cy="3744416"/>
          </a:xfrm>
        </p:spPr>
        <p:txBody>
          <a:bodyPr/>
          <a:lstStyle/>
          <a:p>
            <a:pPr>
              <a:spcBef>
                <a:spcPts val="1200"/>
              </a:spcBef>
              <a:spcAft>
                <a:spcPts val="1800"/>
              </a:spcAft>
            </a:pPr>
            <a:r>
              <a:rPr lang="en-US" altLang="zh-TW" sz="3600" dirty="0">
                <a:latin typeface="Kozuka Mincho Pro H" pitchFamily="18" charset="-128"/>
                <a:ea typeface="Kozuka Mincho Pro H" pitchFamily="18" charset="-128"/>
              </a:rPr>
              <a:t>Introduction to Scientific Research on Chan Ding </a:t>
            </a:r>
            <a:r>
              <a:rPr lang="zh-TW" altLang="en-US" sz="3600" dirty="0">
                <a:latin typeface="華康正顏楷體W5" pitchFamily="65" charset="-120"/>
                <a:ea typeface="華康正顏楷體W5" pitchFamily="65" charset="-120"/>
              </a:rPr>
              <a:t>禪定</a:t>
            </a:r>
            <a:r>
              <a:rPr lang="zh-TW" altLang="en-US" sz="3600" dirty="0"/>
              <a:t> </a:t>
            </a:r>
            <a:r>
              <a:rPr lang="zh-TW" altLang="en-US" sz="3600" dirty="0">
                <a:sym typeface="Symbol"/>
              </a:rPr>
              <a:t></a:t>
            </a:r>
            <a:r>
              <a:rPr lang="en-US" altLang="zh-TW" sz="3600" dirty="0"/>
              <a:t> </a:t>
            </a:r>
            <a:br>
              <a:rPr lang="en-US" altLang="zh-TW" sz="3600" dirty="0"/>
            </a:br>
            <a:r>
              <a:rPr lang="en-US" altLang="zh-TW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Probing the new brain manifested in Diamond Sutra</a:t>
            </a:r>
            <a:r>
              <a:rPr lang="en-US" altLang="zh-TW" sz="3600" dirty="0"/>
              <a:t/>
            </a:r>
            <a:br>
              <a:rPr lang="en-US" altLang="zh-TW" sz="3600" dirty="0"/>
            </a:br>
            <a:r>
              <a:rPr lang="en-US" altLang="zh-TW" sz="3600" dirty="0"/>
              <a:t/>
            </a:r>
            <a:br>
              <a:rPr lang="en-US" altLang="zh-TW" sz="3600" dirty="0"/>
            </a:br>
            <a:r>
              <a:rPr lang="zh-TW" altLang="en-US" sz="3600" spc="1660" dirty="0">
                <a:effectLst/>
                <a:latin typeface="華康正顏楷體W9" pitchFamily="65" charset="-120"/>
                <a:ea typeface="華康正顏楷體W9" pitchFamily="65" charset="-120"/>
              </a:rPr>
              <a:t>禪定</a:t>
            </a:r>
            <a:r>
              <a:rPr lang="zh-TW" altLang="en-US" sz="2800" dirty="0">
                <a:solidFill>
                  <a:srgbClr val="006600"/>
                </a:solidFill>
                <a:effectLst/>
              </a:rPr>
              <a:t>科學研究導論</a:t>
            </a:r>
            <a:endParaRPr lang="en-US" altLang="zh-TW" sz="3600" spc="600" dirty="0" smtClean="0">
              <a:effectLst/>
              <a:latin typeface="華康正顏楷體W5" pitchFamily="65" charset="-120"/>
              <a:ea typeface="華康正顏楷體W5" pitchFamily="65" charset="-120"/>
            </a:endParaRPr>
          </a:p>
        </p:txBody>
      </p:sp>
      <p:sp>
        <p:nvSpPr>
          <p:cNvPr id="366597" name="Text Box 5"/>
          <p:cNvSpPr txBox="1">
            <a:spLocks noChangeArrowheads="1"/>
          </p:cNvSpPr>
          <p:nvPr/>
        </p:nvSpPr>
        <p:spPr bwMode="auto">
          <a:xfrm>
            <a:off x="1547664" y="4365104"/>
            <a:ext cx="6228184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  <a:spcAft>
                <a:spcPts val="1200"/>
              </a:spcAft>
              <a:defRPr/>
            </a:pPr>
            <a:r>
              <a:rPr lang="en-US" altLang="zh-TW" sz="2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  <a:ea typeface="全真顏體" pitchFamily="49" charset="-120"/>
              </a:rPr>
              <a:t>Pei-Chen </a:t>
            </a:r>
            <a:r>
              <a:rPr lang="en-US" altLang="zh-TW" sz="2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  <a:ea typeface="全真顏體" pitchFamily="49" charset="-120"/>
              </a:rPr>
              <a:t>Lo  </a:t>
            </a:r>
            <a:r>
              <a:rPr lang="zh-TW" altLang="en-US" sz="2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華康行書體" pitchFamily="65" charset="-120"/>
              </a:rPr>
              <a:t>羅佩禎</a:t>
            </a:r>
            <a:endParaRPr lang="zh-TW" altLang="en-US" sz="2800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ea typeface="華康行書體" pitchFamily="65" charset="-120"/>
            </a:endParaRPr>
          </a:p>
          <a:p>
            <a:pPr algn="ctr">
              <a:spcBef>
                <a:spcPts val="600"/>
              </a:spcBef>
              <a:spcAft>
                <a:spcPts val="0"/>
              </a:spcAft>
              <a:defRPr/>
            </a:pPr>
            <a:r>
              <a:rPr lang="zh-TW" altLang="en-US" sz="2400" dirty="0" smtClean="0">
                <a:solidFill>
                  <a:schemeClr val="accent2"/>
                </a:solidFill>
                <a:latin typeface="華康超明體" pitchFamily="49" charset="-120"/>
                <a:ea typeface="華康超明體" pitchFamily="49" charset="-120"/>
              </a:rPr>
              <a:t>生醫訊號研究實驗室</a:t>
            </a:r>
            <a:endParaRPr lang="en-US" altLang="zh-TW" sz="2400" dirty="0" smtClean="0">
              <a:solidFill>
                <a:schemeClr val="accent2"/>
              </a:solidFill>
              <a:latin typeface="華康超明體" pitchFamily="49" charset="-120"/>
              <a:ea typeface="華康超明體" pitchFamily="49" charset="-120"/>
            </a:endParaRPr>
          </a:p>
          <a:p>
            <a:pPr algn="ctr">
              <a:spcBef>
                <a:spcPts val="600"/>
              </a:spcBef>
              <a:spcAft>
                <a:spcPts val="0"/>
              </a:spcAft>
              <a:defRPr/>
            </a:pPr>
            <a:r>
              <a:rPr lang="zh-TW" altLang="en-US" sz="2400" dirty="0" smtClean="0">
                <a:solidFill>
                  <a:schemeClr val="accent2"/>
                </a:solidFill>
                <a:latin typeface="華康超明體" pitchFamily="49" charset="-120"/>
                <a:ea typeface="華康超明體" pitchFamily="49" charset="-120"/>
              </a:rPr>
              <a:t>國立</a:t>
            </a:r>
            <a:r>
              <a:rPr lang="zh-TW" altLang="en-US" sz="2400" dirty="0">
                <a:solidFill>
                  <a:schemeClr val="accent2"/>
                </a:solidFill>
                <a:latin typeface="華康超明體" pitchFamily="49" charset="-120"/>
                <a:ea typeface="華康超明體" pitchFamily="49" charset="-120"/>
              </a:rPr>
              <a:t>交通大學 電機工程學系、電控</a:t>
            </a:r>
            <a:r>
              <a:rPr lang="zh-TW" altLang="en-US" sz="2400" dirty="0" smtClean="0">
                <a:solidFill>
                  <a:schemeClr val="accent2"/>
                </a:solidFill>
                <a:latin typeface="華康超明體" pitchFamily="49" charset="-120"/>
                <a:ea typeface="華康超明體" pitchFamily="49" charset="-120"/>
              </a:rPr>
              <a:t>所  教授</a:t>
            </a:r>
            <a:endParaRPr lang="en-US" altLang="zh-TW" sz="2400" dirty="0" smtClean="0">
              <a:solidFill>
                <a:schemeClr val="accent2"/>
              </a:solidFill>
              <a:latin typeface="華康超明體" pitchFamily="49" charset="-120"/>
              <a:ea typeface="華康超明體" pitchFamily="49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6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3665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659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0"/>
            <a:ext cx="7884368" cy="778098"/>
          </a:xfrm>
        </p:spPr>
        <p:txBody>
          <a:bodyPr/>
          <a:lstStyle/>
          <a:p>
            <a:r>
              <a:rPr lang="en-US" altLang="zh-TW" sz="2800" dirty="0" smtClean="0"/>
              <a:t>The mainstreaming of mindfulness meditation</a:t>
            </a:r>
            <a:r>
              <a:rPr lang="en-US" altLang="zh-TW" sz="2800" dirty="0" smtClean="0">
                <a:effectLst/>
              </a:rPr>
              <a:t> </a:t>
            </a:r>
            <a:r>
              <a:rPr lang="en-US" altLang="zh-TW" sz="2400" dirty="0" smtClean="0">
                <a:effectLst/>
              </a:rPr>
              <a:t/>
            </a:r>
            <a:br>
              <a:rPr lang="en-US" altLang="zh-TW" sz="2400" dirty="0" smtClean="0">
                <a:effectLst/>
              </a:rPr>
            </a:br>
            <a:r>
              <a:rPr lang="en-US" altLang="zh-TW" sz="2000" dirty="0" smtClean="0">
                <a:solidFill>
                  <a:srgbClr val="0000FF"/>
                </a:solidFill>
                <a:effectLst/>
              </a:rPr>
              <a:t>April 5, 2014 The Week</a:t>
            </a:r>
            <a:endParaRPr lang="zh-TW" altLang="en-US" sz="2400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0" y="836712"/>
            <a:ext cx="9144000" cy="4968553"/>
          </a:xfrm>
        </p:spPr>
        <p:txBody>
          <a:bodyPr/>
          <a:lstStyle/>
          <a:p>
            <a:r>
              <a:rPr lang="en-US" altLang="zh-TW" sz="2000" dirty="0" smtClean="0"/>
              <a:t>Stressed-out Americans, from war veterans to Google workers, are doing mindfulness meditation --- </a:t>
            </a:r>
            <a:r>
              <a:rPr lang="en-US" altLang="zh-TW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Pentagon </a:t>
            </a:r>
            <a:r>
              <a:rPr lang="en-US" altLang="zh-TW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leaders</a:t>
            </a:r>
            <a:r>
              <a:rPr lang="en-US" altLang="zh-TW" sz="2000" dirty="0" smtClean="0"/>
              <a:t>, </a:t>
            </a:r>
            <a:r>
              <a:rPr lang="en-US" altLang="zh-TW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General </a:t>
            </a:r>
            <a:r>
              <a:rPr lang="en-US" altLang="zh-TW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Mills</a:t>
            </a:r>
            <a:r>
              <a:rPr lang="en-US" altLang="zh-TW" sz="2000" dirty="0" smtClean="0"/>
              <a:t>, </a:t>
            </a:r>
            <a:r>
              <a:rPr lang="en-US" altLang="zh-TW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Silicon </a:t>
            </a:r>
            <a:r>
              <a:rPr lang="en-US" altLang="zh-TW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Valley </a:t>
            </a:r>
            <a:r>
              <a:rPr lang="en-US" altLang="zh-TW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entrepreneurs</a:t>
            </a:r>
          </a:p>
          <a:p>
            <a:r>
              <a:rPr lang="en-US" altLang="zh-TW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Evan Williams, co-founder of Twitter</a:t>
            </a:r>
            <a:r>
              <a:rPr lang="en-US" altLang="zh-TW" sz="2000" dirty="0" smtClean="0"/>
              <a:t> says, "Meditation is </a:t>
            </a:r>
            <a:r>
              <a:rPr lang="en-US" altLang="zh-TW" sz="2000" dirty="0"/>
              <a:t>a way to think more clearly and to not feel so swept up."</a:t>
            </a:r>
            <a:endParaRPr lang="en-US" altLang="zh-TW" sz="2000" dirty="0" smtClean="0"/>
          </a:p>
          <a:p>
            <a:r>
              <a:rPr lang="en-US" altLang="zh-TW" sz="2000" dirty="0" smtClean="0"/>
              <a:t>…Others are concerned that </a:t>
            </a:r>
            <a:r>
              <a:rPr lang="en-US" altLang="zh-TW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Fortune 500 </a:t>
            </a:r>
            <a:r>
              <a:rPr lang="en-US" altLang="zh-TW" sz="2000" dirty="0" smtClean="0"/>
              <a:t>executives are pushing meditation so that overworked employees can be even more productive without melting down. But Westerners clearly need some sort of strategy to cope with a world now filled with the inescapable distractions of technology. The average American now consumes </a:t>
            </a:r>
            <a:r>
              <a:rPr lang="en-US" altLang="zh-TW" sz="2000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63 gigabytes of content</a:t>
            </a:r>
            <a:r>
              <a:rPr lang="en-US" altLang="zh-TW" sz="2000" dirty="0" smtClean="0">
                <a:solidFill>
                  <a:schemeClr val="accent2">
                    <a:lumMod val="75000"/>
                  </a:schemeClr>
                </a:solidFill>
              </a:rPr>
              <a:t>, or more than 150,000 words, over 13.6 hours of media use every single day </a:t>
            </a:r>
            <a:r>
              <a:rPr lang="en-US" altLang="zh-TW" sz="2000" dirty="0" smtClean="0"/>
              <a:t>— and all indications are that those numbers will keep climbing</a:t>
            </a:r>
            <a:endParaRPr lang="zh-TW" altLang="en-US" sz="2000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167FDF8-1F76-4CAD-B758-3A081F65DD8B}" type="slidenum">
              <a:rPr lang="en-US" altLang="zh-TW" smtClean="0"/>
              <a:pPr>
                <a:defRPr/>
              </a:pPr>
              <a:t>2</a:t>
            </a:fld>
            <a:endParaRPr lang="en-US" altLang="zh-TW"/>
          </a:p>
        </p:txBody>
      </p:sp>
      <p:pic>
        <p:nvPicPr>
          <p:cNvPr id="887817" name="Picture 9" descr="Mindfulness: Not just for yogis anymore.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11960" y="3975394"/>
            <a:ext cx="4680000" cy="2882606"/>
          </a:xfrm>
          <a:prstGeom prst="rect">
            <a:avLst/>
          </a:prstGeom>
          <a:noFill/>
        </p:spPr>
      </p:pic>
    </p:spTree>
    <p:controls>
      <p:control spid="1026" name="moatMessageSender" r:id="rId2" imgW="11160" imgH="11160"/>
    </p:controls>
    <p:extLst>
      <p:ext uri="{BB962C8B-B14F-4D97-AF65-F5344CB8AC3E}">
        <p14:creationId xmlns="" xmlns:p14="http://schemas.microsoft.com/office/powerpoint/2010/main" val="188780139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4.6161E-6 L -0.75643 0.0027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8878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7830" y="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投影片編號版面配置區 3"/>
          <p:cNvSpPr>
            <a:spLocks noGrp="1"/>
          </p:cNvSpPr>
          <p:nvPr>
            <p:ph type="sldNum" sz="quarter" idx="4294967295"/>
          </p:nvPr>
        </p:nvSpPr>
        <p:spPr>
          <a:xfrm>
            <a:off x="8748464" y="6569194"/>
            <a:ext cx="395536" cy="260648"/>
          </a:xfrm>
          <a:prstGeom prst="rect">
            <a:avLst/>
          </a:prstGeom>
        </p:spPr>
        <p:txBody>
          <a:bodyPr/>
          <a:lstStyle/>
          <a:p>
            <a:fld id="{96208CB7-9C32-415C-90EB-B51321B5C852}" type="slidenum">
              <a:rPr lang="zh-TW" altLang="en-US" sz="1400">
                <a:latin typeface="Times New Roman" panose="02020603050405020304" pitchFamily="18" charset="0"/>
                <a:cs typeface="Times New Roman" panose="02020603050405020304" pitchFamily="18" charset="0"/>
              </a:rPr>
              <a:pPr/>
              <a:t>3</a:t>
            </a:fld>
            <a:endParaRPr lang="en-US" altLang="zh-TW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0162" name="Oval 2"/>
          <p:cNvSpPr>
            <a:spLocks noChangeArrowheads="1"/>
          </p:cNvSpPr>
          <p:nvPr/>
        </p:nvSpPr>
        <p:spPr bwMode="auto">
          <a:xfrm>
            <a:off x="2987823" y="2131221"/>
            <a:ext cx="3024337" cy="2449907"/>
          </a:xfrm>
          <a:prstGeom prst="ellipse">
            <a:avLst/>
          </a:prstGeom>
          <a:ln/>
          <a:ex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none" anchor="ctr"/>
          <a:lstStyle/>
          <a:p>
            <a:pPr algn="ctr" eaLnBrk="1" hangingPunct="1"/>
            <a:r>
              <a:rPr kumimoji="1" lang="en-US" altLang="zh-TW" sz="4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Futurology</a:t>
            </a:r>
          </a:p>
          <a:p>
            <a:pPr algn="ctr" eaLnBrk="1" hangingPunct="1"/>
            <a:r>
              <a:rPr kumimoji="1" lang="en-US" altLang="zh-TW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Beyond the Mainstream</a:t>
            </a:r>
            <a:endParaRPr kumimoji="1" lang="en-US" altLang="zh-TW" sz="2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0168" name="AutoShape 8"/>
          <p:cNvSpPr>
            <a:spLocks noChangeArrowheads="1"/>
          </p:cNvSpPr>
          <p:nvPr/>
        </p:nvSpPr>
        <p:spPr bwMode="auto">
          <a:xfrm>
            <a:off x="5958768" y="4035731"/>
            <a:ext cx="2861704" cy="1190179"/>
          </a:xfrm>
          <a:prstGeom prst="wedgeEllipseCallout">
            <a:avLst>
              <a:gd name="adj1" fmla="val -56706"/>
              <a:gd name="adj2" fmla="val -47625"/>
            </a:avLst>
          </a:prstGeom>
          <a:solidFill>
            <a:srgbClr val="D4F7FA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 anchor="ctr" anchorCtr="1">
            <a:spAutoFit/>
          </a:bodyPr>
          <a:lstStyle/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zh-TW" sz="1800" dirty="0">
                <a:solidFill>
                  <a:srgbClr val="0000FF"/>
                </a:solidFill>
                <a:latin typeface="Times New Roman" panose="02020603050405020304" pitchFamily="18" charset="0"/>
                <a:ea typeface="華康古印體" panose="03010509000000000000" pitchFamily="65" charset="-120"/>
              </a:rPr>
              <a:t>人腦通達心靈智慧的門戶</a:t>
            </a:r>
            <a:r>
              <a:rPr lang="en-US" altLang="zh-TW" sz="1800" dirty="0">
                <a:solidFill>
                  <a:srgbClr val="0000FF"/>
                </a:solidFill>
                <a:latin typeface="Times New Roman" panose="02020603050405020304" pitchFamily="18" charset="0"/>
                <a:ea typeface="華康古印體" panose="03010509000000000000" pitchFamily="65" charset="-120"/>
                <a:sym typeface="Symbol"/>
              </a:rPr>
              <a:t></a:t>
            </a:r>
            <a:r>
              <a:rPr lang="zh-TW" altLang="zh-TW" sz="1800" dirty="0">
                <a:solidFill>
                  <a:srgbClr val="0000FF"/>
                </a:solidFill>
                <a:latin typeface="Times New Roman" panose="02020603050405020304" pitchFamily="18" charset="0"/>
                <a:ea typeface="華康古印體" panose="03010509000000000000" pitchFamily="65" charset="-120"/>
              </a:rPr>
              <a:t>發現神經網路的新功能區</a:t>
            </a:r>
            <a:endParaRPr lang="en-US" altLang="zh-TW" sz="1800" dirty="0">
              <a:solidFill>
                <a:srgbClr val="0000FF"/>
              </a:solidFill>
              <a:latin typeface="Times New Roman" panose="02020603050405020304" pitchFamily="18" charset="0"/>
              <a:ea typeface="華康古印體" panose="03010509000000000000" pitchFamily="65" charset="-120"/>
            </a:endParaRPr>
          </a:p>
        </p:txBody>
      </p:sp>
      <p:sp>
        <p:nvSpPr>
          <p:cNvPr id="220170" name="AutoShape 10"/>
          <p:cNvSpPr>
            <a:spLocks noChangeArrowheads="1"/>
          </p:cNvSpPr>
          <p:nvPr/>
        </p:nvSpPr>
        <p:spPr bwMode="auto">
          <a:xfrm>
            <a:off x="4516896" y="5224417"/>
            <a:ext cx="2990528" cy="1168539"/>
          </a:xfrm>
          <a:prstGeom prst="wedgeEllipseCallout">
            <a:avLst>
              <a:gd name="adj1" fmla="val -28651"/>
              <a:gd name="adj2" fmla="val -111252"/>
            </a:avLst>
          </a:prstGeom>
          <a:solidFill>
            <a:srgbClr val="D4F7FA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 anchor="ctr" anchorCtr="1">
            <a:spAutoFit/>
          </a:bodyPr>
          <a:lstStyle/>
          <a:p>
            <a:pPr algn="ctr" eaLnBrk="1" hangingPunct="1"/>
            <a:r>
              <a:rPr lang="zh-TW" altLang="zh-TW" sz="1800" dirty="0">
                <a:solidFill>
                  <a:srgbClr val="0000FF"/>
                </a:solidFill>
                <a:latin typeface="Times New Roman" panose="02020603050405020304" pitchFamily="18" charset="0"/>
                <a:ea typeface="華康古印體" panose="03010509000000000000" pitchFamily="65" charset="-120"/>
              </a:rPr>
              <a:t>「著境即煩惱，離境即菩提」的腦</a:t>
            </a:r>
            <a:r>
              <a:rPr lang="zh-TW" altLang="zh-TW" sz="1800" dirty="0" smtClean="0">
                <a:solidFill>
                  <a:srgbClr val="0000FF"/>
                </a:solidFill>
                <a:latin typeface="Times New Roman" panose="02020603050405020304" pitchFamily="18" charset="0"/>
                <a:ea typeface="華康古印體" panose="03010509000000000000" pitchFamily="65" charset="-120"/>
              </a:rPr>
              <a:t>科學</a:t>
            </a:r>
            <a:r>
              <a:rPr lang="en-US" altLang="zh-TW" sz="1800" dirty="0" smtClean="0">
                <a:solidFill>
                  <a:srgbClr val="0000FF"/>
                </a:solidFill>
                <a:latin typeface="Times New Roman" panose="02020603050405020304" pitchFamily="18" charset="0"/>
                <a:ea typeface="華康古印體" panose="03010509000000000000" pitchFamily="65" charset="-120"/>
                <a:sym typeface="Symbol"/>
              </a:rPr>
              <a:t></a:t>
            </a:r>
            <a:r>
              <a:rPr lang="zh-TW" altLang="zh-TW" sz="1800" dirty="0">
                <a:solidFill>
                  <a:srgbClr val="0000FF"/>
                </a:solidFill>
                <a:latin typeface="Times New Roman" panose="02020603050405020304" pitchFamily="18" charset="0"/>
                <a:ea typeface="華康古印體" panose="03010509000000000000" pitchFamily="65" charset="-120"/>
              </a:rPr>
              <a:t>從</a:t>
            </a:r>
            <a:r>
              <a:rPr lang="zh-TW" altLang="zh-TW" sz="1800" dirty="0">
                <a:solidFill>
                  <a:srgbClr val="FF0000"/>
                </a:solidFill>
                <a:latin typeface="Times New Roman" panose="02020603050405020304" pitchFamily="18" charset="0"/>
                <a:ea typeface="華康古印體" panose="03010509000000000000" pitchFamily="65" charset="-120"/>
              </a:rPr>
              <a:t>共振現象</a:t>
            </a:r>
            <a:r>
              <a:rPr lang="zh-TW" altLang="zh-TW" sz="1800" dirty="0">
                <a:solidFill>
                  <a:srgbClr val="0000FF"/>
                </a:solidFill>
                <a:latin typeface="Times New Roman" panose="02020603050405020304" pitchFamily="18" charset="0"/>
                <a:ea typeface="華康古印體" panose="03010509000000000000" pitchFamily="65" charset="-120"/>
              </a:rPr>
              <a:t>來解說</a:t>
            </a:r>
            <a:endParaRPr kumimoji="1" lang="en-US" altLang="zh-TW" sz="1800" dirty="0">
              <a:solidFill>
                <a:srgbClr val="0000FF"/>
              </a:solidFill>
              <a:latin typeface="Times New Roman" panose="02020603050405020304" pitchFamily="18" charset="0"/>
              <a:ea typeface="華康古印體" panose="0301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6" name="AutoShape 9"/>
          <p:cNvSpPr>
            <a:spLocks noChangeArrowheads="1"/>
          </p:cNvSpPr>
          <p:nvPr/>
        </p:nvSpPr>
        <p:spPr bwMode="auto">
          <a:xfrm>
            <a:off x="1918272" y="4941168"/>
            <a:ext cx="2613769" cy="1586905"/>
          </a:xfrm>
          <a:prstGeom prst="wedgeEllipseCallout">
            <a:avLst>
              <a:gd name="adj1" fmla="val 37362"/>
              <a:gd name="adj2" fmla="val -71933"/>
            </a:avLst>
          </a:prstGeom>
          <a:solidFill>
            <a:srgbClr val="D4F7FA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8000" tIns="0" rIns="18000" bIns="0" anchor="ctr" anchorCtr="1">
            <a:spAutoFit/>
          </a:bodyPr>
          <a:lstStyle/>
          <a:p>
            <a:pPr algn="ctr">
              <a:lnSpc>
                <a:spcPts val="2200"/>
              </a:lnSpc>
              <a:spcBef>
                <a:spcPts val="0"/>
              </a:spcBef>
            </a:pPr>
            <a:r>
              <a:rPr lang="zh-TW" altLang="zh-TW" sz="1800" dirty="0">
                <a:solidFill>
                  <a:srgbClr val="0000FF"/>
                </a:solidFill>
                <a:latin typeface="Times New Roman" panose="02020603050405020304" pitchFamily="18" charset="0"/>
                <a:ea typeface="華康古印體" panose="03010509000000000000" pitchFamily="65" charset="-120"/>
              </a:rPr>
              <a:t>「著境即煩惱，離境即菩提」的腦</a:t>
            </a:r>
            <a:r>
              <a:rPr lang="zh-TW" altLang="zh-TW" sz="1800" dirty="0" smtClean="0">
                <a:solidFill>
                  <a:srgbClr val="0000FF"/>
                </a:solidFill>
                <a:latin typeface="Times New Roman" panose="02020603050405020304" pitchFamily="18" charset="0"/>
                <a:ea typeface="華康古印體" panose="03010509000000000000" pitchFamily="65" charset="-120"/>
              </a:rPr>
              <a:t>科學</a:t>
            </a:r>
            <a:r>
              <a:rPr lang="en-US" altLang="zh-TW" sz="1800" dirty="0" smtClean="0">
                <a:solidFill>
                  <a:srgbClr val="0000FF"/>
                </a:solidFill>
                <a:latin typeface="Times New Roman" panose="02020603050405020304" pitchFamily="18" charset="0"/>
                <a:ea typeface="華康古印體" panose="03010509000000000000" pitchFamily="65" charset="-120"/>
                <a:sym typeface="Symbol"/>
              </a:rPr>
              <a:t></a:t>
            </a:r>
            <a:r>
              <a:rPr lang="en-US" altLang="zh-TW" sz="1800" dirty="0" smtClean="0">
                <a:solidFill>
                  <a:srgbClr val="FF0000"/>
                </a:solidFill>
                <a:latin typeface="Times New Roman" panose="02020603050405020304" pitchFamily="18" charset="0"/>
                <a:ea typeface="華康古印體" panose="03010509000000000000" pitchFamily="65" charset="-120"/>
              </a:rPr>
              <a:t>CNS</a:t>
            </a:r>
            <a:r>
              <a:rPr lang="zh-TW" altLang="zh-TW" sz="1800" dirty="0">
                <a:solidFill>
                  <a:srgbClr val="FF0000"/>
                </a:solidFill>
                <a:latin typeface="Times New Roman" panose="02020603050405020304" pitchFamily="18" charset="0"/>
                <a:ea typeface="華康古印體" panose="03010509000000000000" pitchFamily="65" charset="-120"/>
              </a:rPr>
              <a:t>的</a:t>
            </a:r>
            <a:r>
              <a:rPr lang="en-US" altLang="zh-TW" sz="1800" dirty="0">
                <a:solidFill>
                  <a:srgbClr val="FF0000"/>
                </a:solidFill>
                <a:latin typeface="Times New Roman" panose="02020603050405020304" pitchFamily="18" charset="0"/>
                <a:ea typeface="華康古印體" panose="03010509000000000000" pitchFamily="65" charset="-120"/>
              </a:rPr>
              <a:t>SNR</a:t>
            </a:r>
            <a:r>
              <a:rPr lang="zh-TW" altLang="zh-TW" sz="1800" dirty="0">
                <a:solidFill>
                  <a:srgbClr val="FF0000"/>
                </a:solidFill>
                <a:latin typeface="Times New Roman" panose="02020603050405020304" pitchFamily="18" charset="0"/>
                <a:ea typeface="華康古印體" panose="03010509000000000000" pitchFamily="65" charset="-120"/>
              </a:rPr>
              <a:t>特性</a:t>
            </a:r>
            <a:endParaRPr lang="en-US" altLang="zh-TW" sz="1800" dirty="0">
              <a:solidFill>
                <a:srgbClr val="FF0000"/>
              </a:solidFill>
              <a:latin typeface="Times New Roman" panose="02020603050405020304" pitchFamily="18" charset="0"/>
              <a:ea typeface="華康古印體" panose="03010509000000000000" pitchFamily="65" charset="-120"/>
            </a:endParaRPr>
          </a:p>
        </p:txBody>
      </p:sp>
      <p:sp>
        <p:nvSpPr>
          <p:cNvPr id="18" name="AutoShape 3"/>
          <p:cNvSpPr>
            <a:spLocks noChangeArrowheads="1"/>
          </p:cNvSpPr>
          <p:nvPr/>
        </p:nvSpPr>
        <p:spPr bwMode="auto">
          <a:xfrm>
            <a:off x="5652120" y="1612195"/>
            <a:ext cx="3297361" cy="793452"/>
          </a:xfrm>
          <a:prstGeom prst="wedgeEllipseCallout">
            <a:avLst>
              <a:gd name="adj1" fmla="val -46174"/>
              <a:gd name="adj2" fmla="val 82649"/>
            </a:avLst>
          </a:prstGeom>
          <a:solidFill>
            <a:srgbClr val="D4F7FA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 anchor="ctr" anchorCtr="1">
            <a:spAutoFit/>
          </a:bodyPr>
          <a:lstStyle/>
          <a:p>
            <a:pPr algn="ctr">
              <a:lnSpc>
                <a:spcPts val="2200"/>
              </a:lnSpc>
              <a:spcBef>
                <a:spcPts val="0"/>
              </a:spcBef>
            </a:pPr>
            <a:r>
              <a:rPr lang="zh-TW" altLang="zh-TW" sz="1800" dirty="0">
                <a:solidFill>
                  <a:srgbClr val="0000FF"/>
                </a:solidFill>
                <a:latin typeface="Times New Roman" panose="02020603050405020304" pitchFamily="18" charset="0"/>
                <a:ea typeface="華康古印體" panose="03010509000000000000" pitchFamily="65" charset="-120"/>
              </a:rPr>
              <a:t>腦科學看「禪定般若」</a:t>
            </a:r>
            <a:r>
              <a:rPr lang="en-US" altLang="zh-TW" sz="1800" dirty="0">
                <a:solidFill>
                  <a:srgbClr val="0000FF"/>
                </a:solidFill>
                <a:latin typeface="Times New Roman" panose="02020603050405020304" pitchFamily="18" charset="0"/>
                <a:ea typeface="華康古印體" panose="03010509000000000000" pitchFamily="65" charset="-120"/>
                <a:sym typeface="Symbol"/>
              </a:rPr>
              <a:t></a:t>
            </a:r>
            <a:r>
              <a:rPr lang="zh-TW" altLang="zh-TW" sz="1800" dirty="0">
                <a:solidFill>
                  <a:srgbClr val="FF0000"/>
                </a:solidFill>
                <a:latin typeface="Times New Roman" panose="02020603050405020304" pitchFamily="18" charset="0"/>
                <a:ea typeface="華康古印體" panose="03010509000000000000" pitchFamily="65" charset="-120"/>
              </a:rPr>
              <a:t>質能轉換</a:t>
            </a:r>
            <a:endParaRPr lang="en-US" altLang="zh-TW" sz="1800" dirty="0">
              <a:solidFill>
                <a:srgbClr val="FF0000"/>
              </a:solidFill>
              <a:latin typeface="Times New Roman" panose="02020603050405020304" pitchFamily="18" charset="0"/>
              <a:ea typeface="華康古印體" panose="03010509000000000000" pitchFamily="65" charset="-120"/>
            </a:endParaRPr>
          </a:p>
        </p:txBody>
      </p:sp>
      <p:sp>
        <p:nvSpPr>
          <p:cNvPr id="19" name="AutoShape 6"/>
          <p:cNvSpPr>
            <a:spLocks noChangeArrowheads="1"/>
          </p:cNvSpPr>
          <p:nvPr/>
        </p:nvSpPr>
        <p:spPr bwMode="auto">
          <a:xfrm>
            <a:off x="6228184" y="2647189"/>
            <a:ext cx="3024336" cy="1190179"/>
          </a:xfrm>
          <a:prstGeom prst="wedgeEllipseCallout">
            <a:avLst>
              <a:gd name="adj1" fmla="val -58052"/>
              <a:gd name="adj2" fmla="val 7308"/>
            </a:avLst>
          </a:prstGeom>
          <a:solidFill>
            <a:srgbClr val="D4F7FA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 anchor="ctr" anchorCtr="1">
            <a:spAutoFit/>
          </a:bodyPr>
          <a:lstStyle/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1800" dirty="0">
                <a:solidFill>
                  <a:srgbClr val="0000FF"/>
                </a:solidFill>
                <a:latin typeface="Times New Roman" panose="02020603050405020304" pitchFamily="18" charset="0"/>
                <a:ea typeface="華康古印體" panose="03010509000000000000" pitchFamily="65" charset="-120"/>
              </a:rPr>
              <a:t>禪中無他心、定中無他相；</a:t>
            </a:r>
            <a:r>
              <a:rPr lang="zh-TW" altLang="zh-TW" sz="1800" dirty="0">
                <a:solidFill>
                  <a:srgbClr val="0000FF"/>
                </a:solidFill>
                <a:latin typeface="Times New Roman" panose="02020603050405020304" pitchFamily="18" charset="0"/>
                <a:ea typeface="華康古印體" panose="03010509000000000000" pitchFamily="65" charset="-120"/>
              </a:rPr>
              <a:t>從系統理論與腦科學看「當下」</a:t>
            </a:r>
            <a:endParaRPr lang="en-US" altLang="zh-TW" sz="1800" dirty="0">
              <a:solidFill>
                <a:srgbClr val="0000FF"/>
              </a:solidFill>
              <a:latin typeface="Times New Roman" panose="02020603050405020304" pitchFamily="18" charset="0"/>
              <a:ea typeface="華康古印體" panose="03010509000000000000" pitchFamily="65" charset="-120"/>
            </a:endParaRPr>
          </a:p>
        </p:txBody>
      </p:sp>
      <p:sp>
        <p:nvSpPr>
          <p:cNvPr id="20" name="AutoShape 4"/>
          <p:cNvSpPr>
            <a:spLocks noChangeArrowheads="1"/>
          </p:cNvSpPr>
          <p:nvPr/>
        </p:nvSpPr>
        <p:spPr bwMode="auto">
          <a:xfrm>
            <a:off x="879150" y="450869"/>
            <a:ext cx="3044778" cy="1558052"/>
          </a:xfrm>
          <a:prstGeom prst="wedgeEllipseCallout">
            <a:avLst>
              <a:gd name="adj1" fmla="val 40538"/>
              <a:gd name="adj2" fmla="val 70546"/>
            </a:avLst>
          </a:prstGeom>
          <a:solidFill>
            <a:srgbClr val="D4F7FA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 anchor="ctr" anchorCtr="1">
            <a:sp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</a:pPr>
            <a:r>
              <a:rPr lang="zh-TW" altLang="zh-TW" sz="1800" dirty="0">
                <a:solidFill>
                  <a:srgbClr val="0000FF"/>
                </a:solidFill>
                <a:latin typeface="Times New Roman" panose="02020603050405020304" pitchFamily="18" charset="0"/>
                <a:ea typeface="華康古印體" panose="03010509000000000000" pitchFamily="65" charset="-120"/>
              </a:rPr>
              <a:t>腦科學看「住色聲香味觸法」的人腦</a:t>
            </a:r>
            <a:r>
              <a:rPr lang="zh-TW" altLang="en-US" sz="1800" dirty="0">
                <a:solidFill>
                  <a:srgbClr val="0000FF"/>
                </a:solidFill>
                <a:latin typeface="Times New Roman" panose="02020603050405020304" pitchFamily="18" charset="0"/>
                <a:ea typeface="華康古印體" panose="03010509000000000000" pitchFamily="65" charset="-120"/>
              </a:rPr>
              <a:t> </a:t>
            </a:r>
            <a:r>
              <a:rPr lang="en-US" altLang="zh-TW" sz="1800" dirty="0">
                <a:solidFill>
                  <a:srgbClr val="0000FF"/>
                </a:solidFill>
                <a:latin typeface="Times New Roman" panose="02020603050405020304" pitchFamily="18" charset="0"/>
                <a:ea typeface="華康古印體" panose="03010509000000000000" pitchFamily="65" charset="-120"/>
                <a:sym typeface="Symbol"/>
              </a:rPr>
              <a:t></a:t>
            </a:r>
            <a:r>
              <a:rPr lang="zh-TW" altLang="en-US" sz="1800" dirty="0">
                <a:solidFill>
                  <a:srgbClr val="0000FF"/>
                </a:solidFill>
                <a:latin typeface="Times New Roman" panose="02020603050405020304" pitchFamily="18" charset="0"/>
                <a:ea typeface="華康古印體" panose="03010509000000000000" pitchFamily="65" charset="-120"/>
                <a:sym typeface="Symbol"/>
              </a:rPr>
              <a:t> </a:t>
            </a:r>
            <a:r>
              <a:rPr lang="en-US" altLang="zh-TW" sz="1800" dirty="0">
                <a:solidFill>
                  <a:srgbClr val="FF0000"/>
                </a:solidFill>
                <a:latin typeface="Times New Roman" panose="02020603050405020304" pitchFamily="18" charset="0"/>
                <a:ea typeface="華康古印體" panose="03010509000000000000" pitchFamily="65" charset="-120"/>
              </a:rPr>
              <a:t>I/O</a:t>
            </a:r>
            <a:r>
              <a:rPr lang="zh-TW" altLang="zh-TW" sz="1800" dirty="0">
                <a:solidFill>
                  <a:srgbClr val="FF0000"/>
                </a:solidFill>
                <a:latin typeface="Times New Roman" panose="02020603050405020304" pitchFamily="18" charset="0"/>
                <a:ea typeface="華康古印體" panose="03010509000000000000" pitchFamily="65" charset="-120"/>
              </a:rPr>
              <a:t>關係理論</a:t>
            </a:r>
            <a:r>
              <a:rPr lang="zh-TW" altLang="en-US" sz="1800" dirty="0">
                <a:solidFill>
                  <a:srgbClr val="FF0000"/>
                </a:solidFill>
                <a:latin typeface="Times New Roman" panose="02020603050405020304" pitchFamily="18" charset="0"/>
                <a:ea typeface="華康古印體" panose="03010509000000000000" pitchFamily="65" charset="-120"/>
              </a:rPr>
              <a:t>、</a:t>
            </a:r>
            <a:r>
              <a:rPr lang="en-US" altLang="zh-TW" sz="1800" dirty="0">
                <a:solidFill>
                  <a:srgbClr val="FF0000"/>
                </a:solidFill>
                <a:latin typeface="Times New Roman" panose="02020603050405020304" pitchFamily="18" charset="0"/>
                <a:ea typeface="華康古印體" panose="03010509000000000000" pitchFamily="65" charset="-120"/>
              </a:rPr>
              <a:t>Chaos </a:t>
            </a:r>
            <a:r>
              <a:rPr lang="zh-TW" altLang="zh-TW" sz="1800" dirty="0">
                <a:solidFill>
                  <a:srgbClr val="FF0000"/>
                </a:solidFill>
                <a:latin typeface="Times New Roman" panose="02020603050405020304" pitchFamily="18" charset="0"/>
                <a:ea typeface="華康古印體" panose="03010509000000000000" pitchFamily="65" charset="-120"/>
              </a:rPr>
              <a:t>現象</a:t>
            </a:r>
            <a:r>
              <a:rPr lang="zh-TW" altLang="zh-TW" sz="1800" dirty="0" smtClean="0">
                <a:solidFill>
                  <a:srgbClr val="FF0000"/>
                </a:solidFill>
                <a:latin typeface="Times New Roman" panose="02020603050405020304" pitchFamily="18" charset="0"/>
                <a:ea typeface="華康古印體" panose="03010509000000000000" pitchFamily="65" charset="-120"/>
              </a:rPr>
              <a:t>理論</a:t>
            </a:r>
            <a:endParaRPr lang="en-US" altLang="zh-TW" sz="1800" dirty="0">
              <a:solidFill>
                <a:srgbClr val="FF0000"/>
              </a:solidFill>
              <a:latin typeface="Times New Roman" panose="02020603050405020304" pitchFamily="18" charset="0"/>
              <a:ea typeface="華康古印體" panose="03010509000000000000" pitchFamily="65" charset="-120"/>
            </a:endParaRPr>
          </a:p>
        </p:txBody>
      </p:sp>
      <p:sp>
        <p:nvSpPr>
          <p:cNvPr id="21" name="AutoShape 5"/>
          <p:cNvSpPr>
            <a:spLocks noChangeArrowheads="1"/>
          </p:cNvSpPr>
          <p:nvPr/>
        </p:nvSpPr>
        <p:spPr bwMode="auto">
          <a:xfrm>
            <a:off x="-108520" y="2008921"/>
            <a:ext cx="3096343" cy="1558052"/>
          </a:xfrm>
          <a:prstGeom prst="wedgeEllipseCallout">
            <a:avLst>
              <a:gd name="adj1" fmla="val 52115"/>
              <a:gd name="adj2" fmla="val 44833"/>
            </a:avLst>
          </a:prstGeom>
          <a:solidFill>
            <a:srgbClr val="D4F7FA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 anchor="ctr" anchorCtr="1">
            <a:spAutoFit/>
          </a:bodyPr>
          <a:lstStyle/>
          <a:p>
            <a:pPr algn="ctr" eaLnBrk="1" hangingPunct="1"/>
            <a:r>
              <a:rPr lang="zh-TW" altLang="zh-TW" sz="1800" dirty="0">
                <a:solidFill>
                  <a:srgbClr val="0000FF"/>
                </a:solidFill>
                <a:latin typeface="Times New Roman" panose="02020603050405020304" pitchFamily="18" charset="0"/>
                <a:ea typeface="華康古印體" panose="03010509000000000000" pitchFamily="65" charset="-120"/>
              </a:rPr>
              <a:t>從科學看「五蘊皆空」到「般若」</a:t>
            </a:r>
            <a:r>
              <a:rPr lang="en-US" altLang="zh-TW" sz="1800" dirty="0">
                <a:solidFill>
                  <a:srgbClr val="0000FF"/>
                </a:solidFill>
                <a:latin typeface="Times New Roman" panose="02020603050405020304" pitchFamily="18" charset="0"/>
                <a:ea typeface="華康古印體" panose="03010509000000000000" pitchFamily="65" charset="-120"/>
              </a:rPr>
              <a:t> </a:t>
            </a:r>
            <a:r>
              <a:rPr lang="en-US" altLang="zh-TW" sz="1800" dirty="0">
                <a:solidFill>
                  <a:srgbClr val="0000FF"/>
                </a:solidFill>
                <a:latin typeface="Times New Roman" panose="02020603050405020304" pitchFamily="18" charset="0"/>
                <a:ea typeface="華康古印體" panose="03010509000000000000" pitchFamily="65" charset="-120"/>
                <a:sym typeface="Symbol"/>
              </a:rPr>
              <a:t></a:t>
            </a:r>
            <a:r>
              <a:rPr lang="zh-TW" altLang="zh-TW" sz="1800" dirty="0">
                <a:solidFill>
                  <a:srgbClr val="FF0000"/>
                </a:solidFill>
                <a:latin typeface="Times New Roman" panose="02020603050405020304" pitchFamily="18" charset="0"/>
                <a:ea typeface="華康古印體" panose="03010509000000000000" pitchFamily="65" charset="-120"/>
              </a:rPr>
              <a:t>系統</a:t>
            </a:r>
            <a:r>
              <a:rPr lang="en-US" altLang="zh-TW" sz="1800" dirty="0">
                <a:solidFill>
                  <a:srgbClr val="FF0000"/>
                </a:solidFill>
                <a:latin typeface="Times New Roman" panose="02020603050405020304" pitchFamily="18" charset="0"/>
                <a:ea typeface="華康古印體" panose="03010509000000000000" pitchFamily="65" charset="-120"/>
              </a:rPr>
              <a:t>upgrade</a:t>
            </a:r>
            <a:r>
              <a:rPr lang="zh-TW" altLang="zh-TW" sz="1800" dirty="0">
                <a:solidFill>
                  <a:srgbClr val="FF0000"/>
                </a:solidFill>
                <a:latin typeface="Times New Roman" panose="02020603050405020304" pitchFamily="18" charset="0"/>
                <a:ea typeface="華康古印體" panose="03010509000000000000" pitchFamily="65" charset="-120"/>
              </a:rPr>
              <a:t>的機制</a:t>
            </a:r>
            <a:r>
              <a:rPr lang="zh-TW" altLang="en-US" sz="1800" dirty="0">
                <a:solidFill>
                  <a:srgbClr val="FF0000"/>
                </a:solidFill>
                <a:latin typeface="Times New Roman" panose="02020603050405020304" pitchFamily="18" charset="0"/>
                <a:ea typeface="華康古印體" panose="03010509000000000000" pitchFamily="65" charset="-120"/>
              </a:rPr>
              <a:t>、</a:t>
            </a:r>
            <a:r>
              <a:rPr lang="zh-TW" altLang="zh-TW" sz="1800" dirty="0">
                <a:solidFill>
                  <a:srgbClr val="FF0000"/>
                </a:solidFill>
                <a:latin typeface="Times New Roman" panose="02020603050405020304" pitchFamily="18" charset="0"/>
                <a:ea typeface="華康古印體" panose="03010509000000000000" pitchFamily="65" charset="-120"/>
              </a:rPr>
              <a:t>軟體與硬體的最佳化</a:t>
            </a:r>
            <a:endParaRPr kumimoji="1" lang="en-US" altLang="zh-TW" sz="1800" dirty="0">
              <a:solidFill>
                <a:srgbClr val="FF0000"/>
              </a:solidFill>
              <a:latin typeface="Times New Roman" panose="02020603050405020304" pitchFamily="18" charset="0"/>
              <a:ea typeface="華康古印體" panose="0301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22" name="AutoShape 7"/>
          <p:cNvSpPr>
            <a:spLocks noChangeArrowheads="1"/>
          </p:cNvSpPr>
          <p:nvPr/>
        </p:nvSpPr>
        <p:spPr bwMode="auto">
          <a:xfrm>
            <a:off x="165374" y="3834799"/>
            <a:ext cx="3056420" cy="1168539"/>
          </a:xfrm>
          <a:prstGeom prst="wedgeEllipseCallout">
            <a:avLst>
              <a:gd name="adj1" fmla="val 48058"/>
              <a:gd name="adj2" fmla="val -49869"/>
            </a:avLst>
          </a:prstGeom>
          <a:solidFill>
            <a:srgbClr val="D4F7FA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 anchor="ctr" anchorCtr="1">
            <a:spAutoFit/>
          </a:bodyPr>
          <a:lstStyle/>
          <a:p>
            <a:pPr algn="ctr">
              <a:spcAft>
                <a:spcPts val="0"/>
              </a:spcAft>
            </a:pPr>
            <a:r>
              <a:rPr lang="zh-TW" altLang="zh-TW" sz="1800" dirty="0">
                <a:solidFill>
                  <a:srgbClr val="0000FF"/>
                </a:solidFill>
                <a:latin typeface="Times New Roman" panose="02020603050405020304" pitchFamily="18" charset="0"/>
                <a:ea typeface="華康古印體" panose="03010509000000000000" pitchFamily="65" charset="-120"/>
              </a:rPr>
              <a:t>「外離相為禪、內不亂為定」</a:t>
            </a:r>
            <a:r>
              <a:rPr lang="en-US" altLang="zh-TW" sz="1800" dirty="0">
                <a:solidFill>
                  <a:srgbClr val="0000FF"/>
                </a:solidFill>
                <a:latin typeface="Times New Roman" panose="02020603050405020304" pitchFamily="18" charset="0"/>
                <a:ea typeface="華康古印體" panose="03010509000000000000" pitchFamily="65" charset="-120"/>
                <a:sym typeface="Symbol"/>
              </a:rPr>
              <a:t></a:t>
            </a:r>
            <a:r>
              <a:rPr lang="zh-TW" altLang="zh-TW" sz="1800" dirty="0">
                <a:solidFill>
                  <a:srgbClr val="FF0000"/>
                </a:solidFill>
                <a:latin typeface="Times New Roman" panose="02020603050405020304" pitchFamily="18" charset="0"/>
                <a:ea typeface="華康古印體" panose="03010509000000000000" pitchFamily="65" charset="-120"/>
              </a:rPr>
              <a:t>系統的暫態</a:t>
            </a:r>
            <a:r>
              <a:rPr lang="en-US" altLang="zh-TW" sz="1800" dirty="0">
                <a:solidFill>
                  <a:srgbClr val="FF0000"/>
                </a:solidFill>
                <a:latin typeface="Times New Roman" panose="02020603050405020304" pitchFamily="18" charset="0"/>
                <a:ea typeface="華康古印體" panose="03010509000000000000" pitchFamily="65" charset="-120"/>
              </a:rPr>
              <a:t>(</a:t>
            </a:r>
            <a:r>
              <a:rPr lang="zh-TW" altLang="zh-TW" sz="1800" dirty="0">
                <a:solidFill>
                  <a:srgbClr val="FF0000"/>
                </a:solidFill>
                <a:latin typeface="Times New Roman" panose="02020603050405020304" pitchFamily="18" charset="0"/>
                <a:ea typeface="華康古印體" panose="03010509000000000000" pitchFamily="65" charset="-120"/>
              </a:rPr>
              <a:t>大腦</a:t>
            </a:r>
            <a:r>
              <a:rPr lang="en-US" altLang="zh-TW" sz="1800" dirty="0">
                <a:solidFill>
                  <a:srgbClr val="FF0000"/>
                </a:solidFill>
                <a:latin typeface="Times New Roman" panose="02020603050405020304" pitchFamily="18" charset="0"/>
                <a:ea typeface="華康古印體" panose="03010509000000000000" pitchFamily="65" charset="-120"/>
              </a:rPr>
              <a:t>)</a:t>
            </a:r>
            <a:r>
              <a:rPr lang="zh-TW" altLang="zh-TW" sz="1800" dirty="0">
                <a:solidFill>
                  <a:srgbClr val="FF0000"/>
                </a:solidFill>
                <a:latin typeface="Times New Roman" panose="02020603050405020304" pitchFamily="18" charset="0"/>
                <a:ea typeface="華康古印體" panose="03010509000000000000" pitchFamily="65" charset="-120"/>
              </a:rPr>
              <a:t>與穩態</a:t>
            </a:r>
            <a:r>
              <a:rPr lang="en-US" altLang="zh-TW" sz="1800" dirty="0">
                <a:solidFill>
                  <a:srgbClr val="FF0000"/>
                </a:solidFill>
                <a:latin typeface="Times New Roman" panose="02020603050405020304" pitchFamily="18" charset="0"/>
                <a:ea typeface="華康古印體" panose="03010509000000000000" pitchFamily="65" charset="-120"/>
              </a:rPr>
              <a:t>(</a:t>
            </a:r>
            <a:r>
              <a:rPr lang="zh-TW" altLang="zh-TW" sz="1800" dirty="0">
                <a:solidFill>
                  <a:srgbClr val="FF0000"/>
                </a:solidFill>
                <a:latin typeface="Times New Roman" panose="02020603050405020304" pitchFamily="18" charset="0"/>
                <a:ea typeface="華康古印體" panose="03010509000000000000" pitchFamily="65" charset="-120"/>
              </a:rPr>
              <a:t>本心</a:t>
            </a:r>
            <a:r>
              <a:rPr lang="en-US" altLang="zh-TW" sz="1800" dirty="0">
                <a:solidFill>
                  <a:srgbClr val="FF0000"/>
                </a:solidFill>
                <a:latin typeface="Times New Roman" panose="02020603050405020304" pitchFamily="18" charset="0"/>
                <a:ea typeface="華康古印體" panose="03010509000000000000" pitchFamily="65" charset="-120"/>
              </a:rPr>
              <a:t>)</a:t>
            </a:r>
          </a:p>
        </p:txBody>
      </p:sp>
      <p:sp>
        <p:nvSpPr>
          <p:cNvPr id="24" name="AutoShape 3"/>
          <p:cNvSpPr>
            <a:spLocks noChangeArrowheads="1"/>
          </p:cNvSpPr>
          <p:nvPr/>
        </p:nvSpPr>
        <p:spPr bwMode="auto">
          <a:xfrm>
            <a:off x="3923928" y="67676"/>
            <a:ext cx="2922019" cy="1586905"/>
          </a:xfrm>
          <a:prstGeom prst="wedgeEllipseCallout">
            <a:avLst>
              <a:gd name="adj1" fmla="val -18170"/>
              <a:gd name="adj2" fmla="val 84021"/>
            </a:avLst>
          </a:prstGeom>
          <a:solidFill>
            <a:srgbClr val="D4F7FA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 anchor="ctr" anchorCtr="1">
            <a:spAutoFit/>
          </a:bodyPr>
          <a:lstStyle/>
          <a:p>
            <a:pPr algn="ctr">
              <a:lnSpc>
                <a:spcPts val="2200"/>
              </a:lnSpc>
              <a:spcBef>
                <a:spcPts val="0"/>
              </a:spcBef>
            </a:pPr>
            <a:r>
              <a:rPr lang="zh-TW" altLang="zh-TW" sz="1800" dirty="0">
                <a:solidFill>
                  <a:srgbClr val="0000FF"/>
                </a:solidFill>
                <a:latin typeface="Times New Roman" panose="02020603050405020304" pitchFamily="18" charset="0"/>
                <a:ea typeface="華康古印體" panose="03010509000000000000" pitchFamily="65" charset="-120"/>
              </a:rPr>
              <a:t>「無所住而生其心」的科學觀</a:t>
            </a:r>
            <a:r>
              <a:rPr lang="zh-TW" altLang="en-US" sz="1800" dirty="0">
                <a:solidFill>
                  <a:srgbClr val="0000FF"/>
                </a:solidFill>
                <a:latin typeface="Times New Roman" panose="02020603050405020304" pitchFamily="18" charset="0"/>
                <a:ea typeface="華康古印體" panose="03010509000000000000" pitchFamily="65" charset="-120"/>
              </a:rPr>
              <a:t> </a:t>
            </a:r>
            <a:r>
              <a:rPr lang="zh-TW" altLang="en-US" sz="1800" dirty="0">
                <a:solidFill>
                  <a:srgbClr val="0000FF"/>
                </a:solidFill>
                <a:latin typeface="Times New Roman" panose="02020603050405020304" pitchFamily="18" charset="0"/>
                <a:ea typeface="華康古印體" panose="03010509000000000000" pitchFamily="65" charset="-120"/>
                <a:sym typeface="Symbol"/>
              </a:rPr>
              <a:t>  </a:t>
            </a:r>
            <a:r>
              <a:rPr lang="zh-TW" altLang="en-US" sz="1800" dirty="0">
                <a:solidFill>
                  <a:srgbClr val="FF0000"/>
                </a:solidFill>
                <a:latin typeface="Times New Roman" panose="02020603050405020304" pitchFamily="18" charset="0"/>
                <a:ea typeface="華康古印體" panose="03010509000000000000" pitchFamily="65" charset="-120"/>
                <a:sym typeface="Symbol"/>
              </a:rPr>
              <a:t>從原子到宇宙、從腦科學到陰陽五行</a:t>
            </a:r>
            <a:r>
              <a:rPr lang="zh-TW" altLang="en-US" sz="1800" dirty="0">
                <a:solidFill>
                  <a:srgbClr val="0000FF"/>
                </a:solidFill>
                <a:latin typeface="Times New Roman" panose="02020603050405020304" pitchFamily="18" charset="0"/>
                <a:ea typeface="華康古印體" panose="03010509000000000000" pitchFamily="65" charset="-120"/>
                <a:sym typeface="Symbol"/>
              </a:rPr>
              <a:t> </a:t>
            </a:r>
            <a:endParaRPr lang="en-US" altLang="zh-TW" sz="1800" dirty="0">
              <a:solidFill>
                <a:srgbClr val="0000FF"/>
              </a:solidFill>
              <a:latin typeface="Times New Roman" panose="02020603050405020304" pitchFamily="18" charset="0"/>
              <a:ea typeface="華康古印體" panose="03010509000000000000" pitchFamily="65" charset="-12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2279784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20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8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1000"/>
                                        <p:tgtEl>
                                          <p:spTgt spid="220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20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20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20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20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 tmFilter="0,0; .5, 1; 1, 1"/>
                                        <p:tgtEl>
                                          <p:spTgt spid="220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800"/>
                            </p:stCondLst>
                            <p:childTnLst>
                              <p:par>
                                <p:cTn id="29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7300"/>
                            </p:stCondLst>
                            <p:childTnLst>
                              <p:par>
                                <p:cTn id="3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7800"/>
                            </p:stCondLst>
                            <p:childTnLst>
                              <p:par>
                                <p:cTn id="38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83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8800"/>
                            </p:stCondLst>
                            <p:childTnLst>
                              <p:par>
                                <p:cTn id="4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9300"/>
                            </p:stCondLst>
                            <p:childTnLst>
                              <p:par>
                                <p:cTn id="51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0162" grpId="0" animBg="1"/>
      <p:bldP spid="220168" grpId="0" animBg="1"/>
      <p:bldP spid="220170" grpId="0" animBg="1"/>
      <p:bldP spid="16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195736" y="0"/>
            <a:ext cx="4320480" cy="692696"/>
          </a:xfrm>
        </p:spPr>
        <p:txBody>
          <a:bodyPr/>
          <a:lstStyle/>
          <a:p>
            <a:r>
              <a:rPr lang="en-US" altLang="zh-TW" sz="3600" b="1" dirty="0" smtClean="0">
                <a:latin typeface="Comic Sans MS" panose="030F0702030302020204" pitchFamily="66" charset="0"/>
              </a:rPr>
              <a:t>Futurology</a:t>
            </a:r>
            <a:endParaRPr lang="zh-TW" altLang="en-US" sz="3600" b="1" dirty="0">
              <a:latin typeface="Comic Sans MS" panose="030F0702030302020204" pitchFamily="66" charset="0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57AEF32-67DF-4780-B46D-B37F6FA15637}" type="slidenum">
              <a:rPr lang="en-US" altLang="zh-TW" smtClean="0"/>
              <a:pPr>
                <a:defRPr/>
              </a:pPr>
              <a:t>4</a:t>
            </a:fld>
            <a:endParaRPr lang="en-US" altLang="zh-TW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1556792"/>
            <a:ext cx="1559507" cy="144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980728"/>
            <a:ext cx="1464326" cy="144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4149080"/>
            <a:ext cx="3108034" cy="190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80" y="836792"/>
            <a:ext cx="1950789" cy="28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4360152"/>
            <a:ext cx="2154237" cy="2493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7" name="Picture 13" descr="http://upload.wikimedia.org/wikipedia/commons/c/cd/Transmitting_tower_top_us.jpg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76A1E5"/>
              </a:clrFrom>
              <a:clrTo>
                <a:srgbClr val="76A1E5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1282" y="2471388"/>
            <a:ext cx="2857500" cy="28575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閃電 3"/>
          <p:cNvSpPr/>
          <p:nvPr/>
        </p:nvSpPr>
        <p:spPr bwMode="auto">
          <a:xfrm>
            <a:off x="1763687" y="2239920"/>
            <a:ext cx="2215605" cy="718740"/>
          </a:xfrm>
          <a:prstGeom prst="lightningBol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en-US" sz="5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新細明體" charset="-120"/>
            </a:endParaRPr>
          </a:p>
        </p:txBody>
      </p:sp>
      <p:sp>
        <p:nvSpPr>
          <p:cNvPr id="16" name="閃電 15"/>
          <p:cNvSpPr/>
          <p:nvPr/>
        </p:nvSpPr>
        <p:spPr bwMode="auto">
          <a:xfrm>
            <a:off x="5220071" y="4357240"/>
            <a:ext cx="2160241" cy="583928"/>
          </a:xfrm>
          <a:prstGeom prst="lightningBol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en-US" sz="5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新細明體" charset="-12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6600415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5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0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repeatCount="5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10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9678" y="4077072"/>
            <a:ext cx="2313219" cy="25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-17160" y="-135875"/>
            <a:ext cx="9144000" cy="3024335"/>
          </a:xfrm>
        </p:spPr>
        <p:txBody>
          <a:bodyPr/>
          <a:lstStyle/>
          <a:p>
            <a:pPr>
              <a:lnSpc>
                <a:spcPts val="5280"/>
              </a:lnSpc>
              <a:spcBef>
                <a:spcPts val="2400"/>
              </a:spcBef>
              <a:spcAft>
                <a:spcPts val="2400"/>
              </a:spcAft>
            </a:pPr>
            <a:r>
              <a:rPr lang="en-US" altLang="zh-TW" sz="3600" spc="300" dirty="0" smtClean="0">
                <a:solidFill>
                  <a:srgbClr val="0000FF"/>
                </a:solidFill>
                <a:latin typeface="Tekton Pro" pitchFamily="34" charset="0"/>
              </a:rPr>
              <a:t>Do we </a:t>
            </a:r>
            <a:r>
              <a:rPr lang="en-US" altLang="zh-TW" sz="3600" spc="300" dirty="0" smtClean="0">
                <a:latin typeface="Tekton Pro" pitchFamily="34" charset="0"/>
              </a:rPr>
              <a:t>correctly</a:t>
            </a:r>
            <a:r>
              <a:rPr lang="en-US" altLang="zh-TW" sz="3600" spc="300" dirty="0" smtClean="0">
                <a:solidFill>
                  <a:srgbClr val="0000FF"/>
                </a:solidFill>
                <a:latin typeface="Tekton Pro" pitchFamily="34" charset="0"/>
              </a:rPr>
              <a:t> utilize our brain and mind?</a:t>
            </a:r>
            <a:br>
              <a:rPr lang="en-US" altLang="zh-TW" sz="3600" spc="300" dirty="0" smtClean="0">
                <a:solidFill>
                  <a:srgbClr val="0000FF"/>
                </a:solidFill>
                <a:latin typeface="Tekton Pro" pitchFamily="34" charset="0"/>
              </a:rPr>
            </a:br>
            <a:r>
              <a:rPr lang="en-US" altLang="zh-TW" sz="3600" spc="300" dirty="0" smtClean="0">
                <a:solidFill>
                  <a:srgbClr val="0000FF"/>
                </a:solidFill>
                <a:latin typeface="Tekton Pro" pitchFamily="34" charset="0"/>
              </a:rPr>
              <a:t>How to revitalize and upgrade our body, mind, and spirit?</a:t>
            </a:r>
            <a:endParaRPr lang="zh-TW" altLang="en-US" sz="3600" spc="300" dirty="0">
              <a:latin typeface="Tekton Pro" pitchFamily="34" charset="0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0"/>
          </p:nvPr>
        </p:nvSpPr>
        <p:spPr>
          <a:xfrm>
            <a:off x="8460432" y="6597352"/>
            <a:ext cx="683568" cy="260648"/>
          </a:xfrm>
        </p:spPr>
        <p:txBody>
          <a:bodyPr/>
          <a:lstStyle/>
          <a:p>
            <a:pPr>
              <a:defRPr/>
            </a:pPr>
            <a:fld id="{94884CDE-53D0-46DA-B165-05234FA60843}" type="slidenum">
              <a:rPr lang="en-US" altLang="zh-TW" smtClean="0"/>
              <a:pPr>
                <a:defRPr/>
              </a:pPr>
              <a:t>5</a:t>
            </a:fld>
            <a:endParaRPr lang="en-US" altLang="zh-TW" dirty="0"/>
          </a:p>
        </p:txBody>
      </p:sp>
      <p:pic>
        <p:nvPicPr>
          <p:cNvPr id="786434" name="Picture 2" descr="https://encrypted-tbn2.gstatic.com/images?q=tbn:ANd9GcQijBJHrnWVV6DvsdYXdI-QtlA34oZaQLZ5O72Px9UNleYE4NeetxcoIJ8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2888460"/>
            <a:ext cx="2151317" cy="1620660"/>
          </a:xfrm>
          <a:prstGeom prst="rect">
            <a:avLst/>
          </a:prstGeom>
          <a:noFill/>
        </p:spPr>
      </p:pic>
      <p:pic>
        <p:nvPicPr>
          <p:cNvPr id="786436" name="Picture 4" descr="https://encrypted-tbn2.gstatic.com/images?q=tbn:ANd9GcSRvN_l7hg1P3LKZWPwWatOFh17492nuXdwNqf_FdPaHvQIxqAsGINLFNk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3891" y="4509120"/>
            <a:ext cx="1966093" cy="1284514"/>
          </a:xfrm>
          <a:prstGeom prst="rect">
            <a:avLst/>
          </a:prstGeom>
          <a:noFill/>
        </p:spPr>
      </p:pic>
      <p:pic>
        <p:nvPicPr>
          <p:cNvPr id="786438" name="Picture 6" descr="https://encrypted-tbn0.gstatic.com/images?q=tbn:ANd9GcRBp-78P9FJfBrusKVoGQNbCmi0gzKA8rZxuZ64zOr5EDXL3DQbZ7DVshNm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979712" y="5129808"/>
            <a:ext cx="1950761" cy="1728192"/>
          </a:xfrm>
          <a:prstGeom prst="rect">
            <a:avLst/>
          </a:prstGeom>
          <a:noFill/>
        </p:spPr>
      </p:pic>
      <p:sp>
        <p:nvSpPr>
          <p:cNvPr id="8" name="向左箭號圖說文字 7"/>
          <p:cNvSpPr/>
          <p:nvPr/>
        </p:nvSpPr>
        <p:spPr bwMode="auto">
          <a:xfrm>
            <a:off x="2339752" y="4314352"/>
            <a:ext cx="2160240" cy="611968"/>
          </a:xfrm>
          <a:prstGeom prst="leftArrowCallout">
            <a:avLst>
              <a:gd name="adj1" fmla="val 44325"/>
              <a:gd name="adj2" fmla="val 38899"/>
              <a:gd name="adj3" fmla="val 25000"/>
              <a:gd name="adj4" fmla="val 85025"/>
            </a:avLst>
          </a:prstGeom>
          <a:ln>
            <a:headEnd type="none" w="med" len="med"/>
            <a:tailEnd type="none" w="med" len="med"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zh-TW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  <a:t>Man-made</a:t>
            </a:r>
            <a:endParaRPr kumimoji="1" lang="zh-TW" altLang="en-US" sz="2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向右箭號圖說文字 8"/>
          <p:cNvSpPr/>
          <p:nvPr/>
        </p:nvSpPr>
        <p:spPr bwMode="auto">
          <a:xfrm>
            <a:off x="5050032" y="5370763"/>
            <a:ext cx="2016224" cy="611968"/>
          </a:xfrm>
          <a:prstGeom prst="rightArrowCallout">
            <a:avLst>
              <a:gd name="adj1" fmla="val 45217"/>
              <a:gd name="adj2" fmla="val 36372"/>
              <a:gd name="adj3" fmla="val 17419"/>
              <a:gd name="adj4" fmla="val 84091"/>
            </a:avLst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0" tIns="45720" rIns="0" bIns="45720" numCol="1" rtlCol="0" anchor="ctr" anchorCtr="1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新細明體" charset="-120"/>
                <a:cs typeface="Times New Roman" pitchFamily="18" charset="0"/>
              </a:rPr>
              <a:t>？</a:t>
            </a:r>
            <a:r>
              <a:rPr kumimoji="1" lang="en-US" altLang="zh-TW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新細明體" charset="-120"/>
                <a:cs typeface="Times New Roman" pitchFamily="18" charset="0"/>
              </a:rPr>
              <a:t>-made</a:t>
            </a:r>
            <a:endParaRPr kumimoji="1" lang="zh-TW" altLang="en-US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新細明體" charset="-120"/>
              <a:cs typeface="Times New Roman" pitchFamily="18" charset="0"/>
            </a:endParaRPr>
          </a:p>
        </p:txBody>
      </p:sp>
      <p:sp>
        <p:nvSpPr>
          <p:cNvPr id="4" name="爆炸 2 3"/>
          <p:cNvSpPr/>
          <p:nvPr/>
        </p:nvSpPr>
        <p:spPr bwMode="auto">
          <a:xfrm rot="720000">
            <a:off x="6198596" y="2576559"/>
            <a:ext cx="3299336" cy="1800200"/>
          </a:xfrm>
          <a:prstGeom prst="irregularSeal2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1002">
            <a:schemeClr val="dk1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wrap="square" lIns="0" tIns="0" rIns="0" bIns="0" numCol="1" rtlCol="0" anchor="ctr" anchorCtr="1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zh-TW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charset="0"/>
                <a:ea typeface="新細明體" charset="-120"/>
              </a:rPr>
              <a:t>No Operational Manual</a:t>
            </a:r>
            <a:r>
              <a:rPr kumimoji="1" lang="en-US" altLang="zh-TW" sz="2000" b="1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charset="0"/>
                <a:ea typeface="新細明體" charset="-120"/>
              </a:rPr>
              <a:t> !!</a:t>
            </a:r>
            <a:endParaRPr kumimoji="1" lang="zh-TW" altLang="en-US" sz="20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ea typeface="新細明體" charset="-12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4830779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6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86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6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786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35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6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864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864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864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864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500"/>
                            </p:stCondLst>
                            <p:childTnLst>
                              <p:par>
                                <p:cTn id="27" presetID="14" presetClass="entr" presetSubtype="1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25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9750"/>
                            </p:stCondLst>
                            <p:childTnLst>
                              <p:par>
                                <p:cTn id="3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250"/>
                            </p:stCondLst>
                            <p:childTnLst>
                              <p:par>
                                <p:cTn id="3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爆炸 2 40"/>
          <p:cNvSpPr/>
          <p:nvPr/>
        </p:nvSpPr>
        <p:spPr bwMode="auto">
          <a:xfrm>
            <a:off x="370922" y="4470422"/>
            <a:ext cx="3043926" cy="2016224"/>
          </a:xfrm>
          <a:prstGeom prst="irregularSeal2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0" tIns="0" rIns="0" bIns="0" numCol="1" rtlCol="0" anchor="ctr" anchorCtr="1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zh-TW" sz="2800" b="0" i="1" u="none" strike="noStrike" cap="none" normalizeH="0" baseline="0" dirty="0" smtClean="0">
                <a:ln>
                  <a:noFill/>
                </a:ln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新細明體" charset="-120"/>
                <a:cs typeface="Times New Roman" panose="02020603050405020304" pitchFamily="18" charset="0"/>
              </a:rPr>
              <a:t>Brain plasticity</a:t>
            </a:r>
            <a:endParaRPr kumimoji="1" lang="zh-TW" altLang="en-US" sz="2800" b="0" i="1" u="none" strike="noStrike" cap="none" normalizeH="0" baseline="0" dirty="0" smtClean="0">
              <a:ln>
                <a:noFill/>
              </a:ln>
              <a:solidFill>
                <a:srgbClr val="FF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新細明體" charset="-120"/>
              <a:cs typeface="Times New Roman" panose="02020603050405020304" pitchFamily="18" charset="0"/>
            </a:endParaRPr>
          </a:p>
        </p:txBody>
      </p:sp>
      <p:pic>
        <p:nvPicPr>
          <p:cNvPr id="11266" name="Picture 2" descr="Brain evolution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76583" y="3258000"/>
            <a:ext cx="6067417" cy="3600000"/>
          </a:xfrm>
          <a:prstGeom prst="rect">
            <a:avLst/>
          </a:prstGeom>
          <a:noFill/>
        </p:spPr>
      </p:pic>
      <p:pic>
        <p:nvPicPr>
          <p:cNvPr id="75059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80863"/>
            <a:ext cx="7759195" cy="248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標題 3"/>
          <p:cNvSpPr>
            <a:spLocks noGrp="1"/>
          </p:cNvSpPr>
          <p:nvPr>
            <p:ph type="title"/>
          </p:nvPr>
        </p:nvSpPr>
        <p:spPr>
          <a:xfrm>
            <a:off x="678767" y="0"/>
            <a:ext cx="5405401" cy="404664"/>
          </a:xfrm>
        </p:spPr>
        <p:txBody>
          <a:bodyPr>
            <a:normAutofit fontScale="90000"/>
          </a:bodyPr>
          <a:lstStyle/>
          <a:p>
            <a:r>
              <a:rPr lang="en-US" altLang="zh-TW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Brain evolution !</a:t>
            </a:r>
            <a:endParaRPr lang="zh-TW" altLang="en-US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1" name="直線單箭頭接點 10"/>
          <p:cNvCxnSpPr>
            <a:endCxn id="26" idx="1"/>
          </p:cNvCxnSpPr>
          <p:nvPr/>
        </p:nvCxnSpPr>
        <p:spPr bwMode="auto">
          <a:xfrm>
            <a:off x="6735418" y="2859311"/>
            <a:ext cx="500878" cy="153029"/>
          </a:xfrm>
          <a:prstGeom prst="straightConnector1">
            <a:avLst/>
          </a:prstGeom>
          <a:solidFill>
            <a:schemeClr val="accent1"/>
          </a:solidFill>
          <a:ln w="12700" cap="flat" cmpd="sng" algn="ctr">
            <a:solidFill>
              <a:srgbClr val="0000FF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16" name="直線單箭頭接點 15"/>
          <p:cNvCxnSpPr>
            <a:endCxn id="28" idx="1"/>
          </p:cNvCxnSpPr>
          <p:nvPr/>
        </p:nvCxnSpPr>
        <p:spPr bwMode="auto">
          <a:xfrm>
            <a:off x="4355976" y="1746786"/>
            <a:ext cx="268553" cy="376077"/>
          </a:xfrm>
          <a:prstGeom prst="straightConnector1">
            <a:avLst/>
          </a:prstGeom>
          <a:solidFill>
            <a:schemeClr val="accent1"/>
          </a:solidFill>
          <a:ln w="12700" cap="flat" cmpd="sng" algn="ctr">
            <a:solidFill>
              <a:srgbClr val="0000FF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18" name="直線單箭頭接點 17"/>
          <p:cNvCxnSpPr/>
          <p:nvPr/>
        </p:nvCxnSpPr>
        <p:spPr bwMode="auto">
          <a:xfrm flipH="1">
            <a:off x="5436096" y="2122863"/>
            <a:ext cx="1008112" cy="44996"/>
          </a:xfrm>
          <a:prstGeom prst="straightConnector1">
            <a:avLst/>
          </a:prstGeom>
          <a:solidFill>
            <a:schemeClr val="accent1"/>
          </a:solidFill>
          <a:ln w="12700" cap="flat" cmpd="sng" algn="ctr">
            <a:solidFill>
              <a:srgbClr val="0000FF"/>
            </a:solidFill>
            <a:prstDash val="solid"/>
            <a:round/>
            <a:headEnd type="none" w="med" len="med"/>
            <a:tailEnd type="arrow"/>
          </a:ln>
          <a:effectLst/>
        </p:spPr>
      </p:cxnSp>
      <p:grpSp>
        <p:nvGrpSpPr>
          <p:cNvPr id="24" name="群組 23"/>
          <p:cNvGrpSpPr/>
          <p:nvPr/>
        </p:nvGrpSpPr>
        <p:grpSpPr>
          <a:xfrm>
            <a:off x="6588224" y="394791"/>
            <a:ext cx="2101857" cy="864096"/>
            <a:chOff x="6588224" y="548680"/>
            <a:chExt cx="2101857" cy="864096"/>
          </a:xfrm>
        </p:grpSpPr>
        <p:cxnSp>
          <p:nvCxnSpPr>
            <p:cNvPr id="3" name="直線單箭頭接點 2"/>
            <p:cNvCxnSpPr/>
            <p:nvPr/>
          </p:nvCxnSpPr>
          <p:spPr bwMode="auto">
            <a:xfrm flipV="1">
              <a:off x="6732240" y="836712"/>
              <a:ext cx="432048" cy="576064"/>
            </a:xfrm>
            <a:prstGeom prst="straightConnector1">
              <a:avLst/>
            </a:prstGeom>
            <a:solidFill>
              <a:schemeClr val="accent1"/>
            </a:solidFill>
            <a:ln w="12700" cap="flat" cmpd="sng" algn="ctr">
              <a:solidFill>
                <a:srgbClr val="0000FF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sp>
          <p:nvSpPr>
            <p:cNvPr id="20" name="文字方塊 19"/>
            <p:cNvSpPr txBox="1"/>
            <p:nvPr/>
          </p:nvSpPr>
          <p:spPr>
            <a:xfrm>
              <a:off x="6588224" y="548680"/>
              <a:ext cx="210185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1800" dirty="0" smtClean="0">
                  <a:solidFill>
                    <a:srgbClr val="0000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Cerebral hemisphere</a:t>
              </a:r>
              <a:endParaRPr lang="zh-TW" altLang="en-US" sz="1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36" name="群組 35"/>
          <p:cNvGrpSpPr/>
          <p:nvPr/>
        </p:nvGrpSpPr>
        <p:grpSpPr>
          <a:xfrm>
            <a:off x="7543171" y="2167859"/>
            <a:ext cx="1430834" cy="338554"/>
            <a:chOff x="7543171" y="2321748"/>
            <a:chExt cx="1430834" cy="338554"/>
          </a:xfrm>
        </p:grpSpPr>
        <p:cxnSp>
          <p:nvCxnSpPr>
            <p:cNvPr id="9" name="直線單箭頭接點 8"/>
            <p:cNvCxnSpPr/>
            <p:nvPr/>
          </p:nvCxnSpPr>
          <p:spPr bwMode="auto">
            <a:xfrm>
              <a:off x="7543171" y="2564784"/>
              <a:ext cx="341197" cy="0"/>
            </a:xfrm>
            <a:prstGeom prst="straightConnector1">
              <a:avLst/>
            </a:prstGeom>
            <a:solidFill>
              <a:schemeClr val="accent1"/>
            </a:solidFill>
            <a:ln w="12700" cap="flat" cmpd="sng" algn="ctr">
              <a:solidFill>
                <a:srgbClr val="0000FF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sp>
          <p:nvSpPr>
            <p:cNvPr id="25" name="文字方塊 24"/>
            <p:cNvSpPr txBox="1"/>
            <p:nvPr/>
          </p:nvSpPr>
          <p:spPr>
            <a:xfrm>
              <a:off x="7874024" y="2321748"/>
              <a:ext cx="1099981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1600" dirty="0" smtClean="0">
                  <a:solidFill>
                    <a:srgbClr val="0000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cerebellum</a:t>
              </a:r>
              <a:endParaRPr lang="zh-TW" altLang="en-US" sz="1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26" name="文字方塊 25"/>
          <p:cNvSpPr txBox="1"/>
          <p:nvPr/>
        </p:nvSpPr>
        <p:spPr>
          <a:xfrm>
            <a:off x="7236296" y="2843063"/>
            <a:ext cx="84830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6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medulla</a:t>
            </a:r>
            <a:endParaRPr lang="zh-TW" altLang="en-US" sz="1600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文字方塊 27"/>
          <p:cNvSpPr txBox="1"/>
          <p:nvPr/>
        </p:nvSpPr>
        <p:spPr>
          <a:xfrm>
            <a:off x="4624529" y="1953586"/>
            <a:ext cx="88357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6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pituitary</a:t>
            </a:r>
            <a:endParaRPr lang="zh-TW" altLang="en-US" sz="1600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35" name="群組 34"/>
          <p:cNvGrpSpPr/>
          <p:nvPr/>
        </p:nvGrpSpPr>
        <p:grpSpPr>
          <a:xfrm>
            <a:off x="3562158" y="394791"/>
            <a:ext cx="1537600" cy="1107132"/>
            <a:chOff x="3562158" y="548680"/>
            <a:chExt cx="1537600" cy="1107132"/>
          </a:xfrm>
        </p:grpSpPr>
        <p:cxnSp>
          <p:nvCxnSpPr>
            <p:cNvPr id="22" name="直線單箭頭接點 21"/>
            <p:cNvCxnSpPr/>
            <p:nvPr/>
          </p:nvCxnSpPr>
          <p:spPr bwMode="auto">
            <a:xfrm flipV="1">
              <a:off x="4103948" y="1169740"/>
              <a:ext cx="108012" cy="486072"/>
            </a:xfrm>
            <a:prstGeom prst="straightConnector1">
              <a:avLst/>
            </a:prstGeom>
            <a:solidFill>
              <a:schemeClr val="accent1"/>
            </a:solidFill>
            <a:ln w="12700" cap="flat" cmpd="sng" algn="ctr">
              <a:solidFill>
                <a:srgbClr val="0000FF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sp>
          <p:nvSpPr>
            <p:cNvPr id="30" name="文字方塊 29"/>
            <p:cNvSpPr txBox="1"/>
            <p:nvPr/>
          </p:nvSpPr>
          <p:spPr>
            <a:xfrm>
              <a:off x="3562158" y="548680"/>
              <a:ext cx="1537600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TW" sz="1800" dirty="0" smtClean="0">
                  <a:solidFill>
                    <a:srgbClr val="0000FF"/>
                  </a:solidFill>
                  <a:latin typeface="Monotype Corsiva" panose="03010101010201010101" pitchFamily="66" charset="0"/>
                  <a:cs typeface="Times New Roman" panose="02020603050405020304" pitchFamily="18" charset="0"/>
                </a:rPr>
                <a:t>Bird</a:t>
              </a:r>
            </a:p>
            <a:p>
              <a:pPr algn="ctr"/>
              <a:r>
                <a:rPr lang="en-US" altLang="zh-TW" sz="1800" dirty="0" smtClean="0">
                  <a:solidFill>
                    <a:srgbClr val="0000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Olfactory bulb</a:t>
              </a:r>
              <a:endParaRPr lang="zh-TW" altLang="en-US" sz="1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34" name="群組 33"/>
          <p:cNvGrpSpPr/>
          <p:nvPr/>
        </p:nvGrpSpPr>
        <p:grpSpPr>
          <a:xfrm>
            <a:off x="2195736" y="394791"/>
            <a:ext cx="1107996" cy="1062136"/>
            <a:chOff x="2195736" y="548680"/>
            <a:chExt cx="1107996" cy="1062136"/>
          </a:xfrm>
        </p:grpSpPr>
        <p:cxnSp>
          <p:nvCxnSpPr>
            <p:cNvPr id="13" name="直線單箭頭接點 12"/>
            <p:cNvCxnSpPr/>
            <p:nvPr/>
          </p:nvCxnSpPr>
          <p:spPr bwMode="auto">
            <a:xfrm flipV="1">
              <a:off x="2670324" y="1124744"/>
              <a:ext cx="0" cy="486072"/>
            </a:xfrm>
            <a:prstGeom prst="straightConnector1">
              <a:avLst/>
            </a:prstGeom>
            <a:solidFill>
              <a:schemeClr val="accent1"/>
            </a:solidFill>
            <a:ln w="12700" cap="flat" cmpd="sng" algn="ctr">
              <a:solidFill>
                <a:srgbClr val="0000FF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sp>
          <p:nvSpPr>
            <p:cNvPr id="31" name="文字方塊 30"/>
            <p:cNvSpPr txBox="1"/>
            <p:nvPr/>
          </p:nvSpPr>
          <p:spPr>
            <a:xfrm>
              <a:off x="2195736" y="548680"/>
              <a:ext cx="1107996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TW" sz="1800" dirty="0" smtClean="0">
                  <a:solidFill>
                    <a:srgbClr val="0000FF"/>
                  </a:solidFill>
                  <a:latin typeface="Monotype Corsiva" panose="03010101010201010101" pitchFamily="66" charset="0"/>
                  <a:cs typeface="Times New Roman" panose="02020603050405020304" pitchFamily="18" charset="0"/>
                </a:rPr>
                <a:t>Frog</a:t>
              </a:r>
            </a:p>
            <a:p>
              <a:pPr algn="ctr"/>
              <a:r>
                <a:rPr lang="en-US" altLang="zh-TW" sz="1800" dirty="0" smtClean="0">
                  <a:solidFill>
                    <a:srgbClr val="0000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Cerebrum</a:t>
              </a:r>
              <a:endParaRPr lang="zh-TW" altLang="en-US" sz="1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29" name="群組 28"/>
          <p:cNvGrpSpPr/>
          <p:nvPr/>
        </p:nvGrpSpPr>
        <p:grpSpPr>
          <a:xfrm>
            <a:off x="395160" y="478385"/>
            <a:ext cx="1152880" cy="978542"/>
            <a:chOff x="395160" y="632274"/>
            <a:chExt cx="1152880" cy="978542"/>
          </a:xfrm>
        </p:grpSpPr>
        <p:cxnSp>
          <p:nvCxnSpPr>
            <p:cNvPr id="15" name="直線單箭頭接點 14"/>
            <p:cNvCxnSpPr/>
            <p:nvPr/>
          </p:nvCxnSpPr>
          <p:spPr bwMode="auto">
            <a:xfrm flipV="1">
              <a:off x="971600" y="1175266"/>
              <a:ext cx="0" cy="435550"/>
            </a:xfrm>
            <a:prstGeom prst="straightConnector1">
              <a:avLst/>
            </a:prstGeom>
            <a:solidFill>
              <a:schemeClr val="accent1"/>
            </a:solidFill>
            <a:ln w="12700" cap="flat" cmpd="sng" algn="ctr">
              <a:solidFill>
                <a:srgbClr val="0000FF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sp>
          <p:nvSpPr>
            <p:cNvPr id="32" name="文字方塊 31"/>
            <p:cNvSpPr txBox="1"/>
            <p:nvPr/>
          </p:nvSpPr>
          <p:spPr>
            <a:xfrm>
              <a:off x="395160" y="632274"/>
              <a:ext cx="1152880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TW" sz="1800" dirty="0" smtClean="0">
                  <a:solidFill>
                    <a:srgbClr val="0000FF"/>
                  </a:solidFill>
                  <a:latin typeface="Monotype Corsiva" panose="03010101010201010101" pitchFamily="66" charset="0"/>
                  <a:cs typeface="Microsoft Uighur" panose="02000000000000000000" pitchFamily="2" charset="-78"/>
                </a:rPr>
                <a:t>Fish</a:t>
              </a:r>
            </a:p>
            <a:p>
              <a:r>
                <a:rPr lang="en-US" altLang="zh-TW" sz="1800" dirty="0" smtClean="0">
                  <a:solidFill>
                    <a:srgbClr val="0000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Optic lobe</a:t>
              </a:r>
              <a:endParaRPr lang="zh-TW" altLang="en-US" sz="1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39" name="文字方塊 38"/>
          <p:cNvSpPr txBox="1"/>
          <p:nvPr/>
        </p:nvSpPr>
        <p:spPr>
          <a:xfrm>
            <a:off x="7874024" y="6503988"/>
            <a:ext cx="122982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400" dirty="0" smtClean="0"/>
              <a:t>Brain.riken.jp</a:t>
            </a:r>
            <a:endParaRPr lang="zh-TW" altLang="en-US" sz="1400" dirty="0"/>
          </a:p>
        </p:txBody>
      </p:sp>
      <p:sp>
        <p:nvSpPr>
          <p:cNvPr id="40" name="矩形 39"/>
          <p:cNvSpPr/>
          <p:nvPr/>
        </p:nvSpPr>
        <p:spPr>
          <a:xfrm>
            <a:off x="2749734" y="3104111"/>
            <a:ext cx="364021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400" dirty="0" smtClean="0">
                <a:sym typeface="Wingdings"/>
              </a:rPr>
              <a:t></a:t>
            </a:r>
            <a:r>
              <a:rPr lang="en-US" altLang="zh-TW" sz="1400" dirty="0" smtClean="0"/>
              <a:t>www.solarnavigator.net/human_brain.htm</a:t>
            </a:r>
            <a:endParaRPr lang="zh-TW" altLang="en-US" sz="1400" dirty="0"/>
          </a:p>
        </p:txBody>
      </p:sp>
      <p:sp>
        <p:nvSpPr>
          <p:cNvPr id="2" name="文字方塊 1"/>
          <p:cNvSpPr txBox="1"/>
          <p:nvPr/>
        </p:nvSpPr>
        <p:spPr>
          <a:xfrm>
            <a:off x="-91816" y="3190578"/>
            <a:ext cx="2143536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ea typeface="新細明體"/>
              </a:rPr>
              <a:t>●</a:t>
            </a:r>
            <a:r>
              <a:rPr lang="en-US" altLang="zh-TW" sz="1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ea typeface="新細明體"/>
              </a:rPr>
              <a:t>cerebellum</a:t>
            </a:r>
          </a:p>
          <a:p>
            <a:r>
              <a:rPr lang="zh-TW" altLang="en-US" sz="1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ea typeface="新細明體"/>
              </a:rPr>
              <a:t>●</a:t>
            </a:r>
            <a:r>
              <a:rPr lang="en-US" altLang="zh-TW" sz="1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ea typeface="新細明體"/>
              </a:rPr>
              <a:t>optic lobe</a:t>
            </a:r>
          </a:p>
          <a:p>
            <a:r>
              <a:rPr lang="zh-TW" altLang="en-US" sz="18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ea typeface="新細明體"/>
              </a:rPr>
              <a:t>●</a:t>
            </a:r>
            <a:r>
              <a:rPr lang="en-US" altLang="zh-TW" sz="18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ea typeface="新細明體"/>
              </a:rPr>
              <a:t>cerebrum</a:t>
            </a:r>
          </a:p>
          <a:p>
            <a:r>
              <a:rPr lang="zh-TW" altLang="en-US" sz="1800" dirty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ea typeface="新細明體"/>
              </a:rPr>
              <a:t>●</a:t>
            </a:r>
            <a:r>
              <a:rPr lang="en-US" altLang="zh-TW" sz="1800" dirty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ea typeface="新細明體"/>
              </a:rPr>
              <a:t>cerebral </a:t>
            </a:r>
            <a:r>
              <a:rPr lang="en-US" altLang="zh-TW" sz="1800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ea typeface="新細明體"/>
              </a:rPr>
              <a:t>hemisphere</a:t>
            </a:r>
          </a:p>
          <a:p>
            <a:r>
              <a:rPr lang="zh-TW" altLang="en-US" sz="1800" dirty="0" smtClean="0">
                <a:solidFill>
                  <a:srgbClr val="3399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ea typeface="新細明體"/>
              </a:rPr>
              <a:t>●</a:t>
            </a:r>
            <a:r>
              <a:rPr lang="en-US" altLang="zh-TW" sz="1800" dirty="0" smtClean="0">
                <a:solidFill>
                  <a:srgbClr val="3399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ea typeface="新細明體"/>
              </a:rPr>
              <a:t>pituitary</a:t>
            </a:r>
          </a:p>
          <a:p>
            <a:r>
              <a:rPr lang="zh-TW" altLang="en-US" sz="1800" dirty="0" smtClean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ea typeface="新細明體"/>
              </a:rPr>
              <a:t>●</a:t>
            </a:r>
            <a:r>
              <a:rPr lang="en-US" altLang="zh-TW" sz="1800" dirty="0" smtClean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ea typeface="新細明體"/>
              </a:rPr>
              <a:t>olfactory bulb</a:t>
            </a:r>
          </a:p>
          <a:p>
            <a:r>
              <a:rPr lang="zh-TW" altLang="en-US" sz="1800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ea typeface="新細明體"/>
              </a:rPr>
              <a:t>●</a:t>
            </a:r>
            <a:r>
              <a:rPr lang="en-US" altLang="zh-TW" sz="1800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ea typeface="新細明體"/>
              </a:rPr>
              <a:t>medulla</a:t>
            </a:r>
            <a:endParaRPr lang="zh-TW" altLang="en-US" sz="1800" dirty="0">
              <a:solidFill>
                <a:schemeClr val="bg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260648"/>
            <a:ext cx="9015680" cy="511696"/>
          </a:xfrm>
        </p:spPr>
        <p:txBody>
          <a:bodyPr/>
          <a:lstStyle/>
          <a:p>
            <a:r>
              <a:rPr lang="en-US" altLang="zh-TW" sz="3600" dirty="0" smtClean="0">
                <a:solidFill>
                  <a:srgbClr val="0000FF"/>
                </a:solidFill>
              </a:rPr>
              <a:t>However ~ our brain often malfunctions !!</a:t>
            </a:r>
            <a:endParaRPr lang="zh-TW" altLang="en-US" sz="3600" dirty="0">
              <a:solidFill>
                <a:srgbClr val="0000FF"/>
              </a:solidFill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57AEF32-67DF-4780-B46D-B37F6FA15637}" type="slidenum">
              <a:rPr lang="en-US" altLang="zh-TW" smtClean="0"/>
              <a:pPr>
                <a:defRPr/>
              </a:pPr>
              <a:t>7</a:t>
            </a:fld>
            <a:endParaRPr lang="en-US" altLang="zh-TW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008004"/>
            <a:ext cx="4632060" cy="43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文字方塊 4"/>
          <p:cNvSpPr txBox="1"/>
          <p:nvPr/>
        </p:nvSpPr>
        <p:spPr>
          <a:xfrm>
            <a:off x="-29826" y="952398"/>
            <a:ext cx="410674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Top-down </a:t>
            </a:r>
            <a:r>
              <a:rPr lang="en-US" altLang="zh-TW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control by </a:t>
            </a:r>
            <a:r>
              <a:rPr lang="en-US" altLang="zh-TW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PFC </a:t>
            </a:r>
            <a:r>
              <a:rPr lang="en-US" altLang="zh-TW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Alert, non-stress </a:t>
            </a:r>
            <a:r>
              <a:rPr lang="en-US" altLang="zh-TW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pFC</a:t>
            </a:r>
            <a:endParaRPr lang="zh-TW" alt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8880" y="1988840"/>
            <a:ext cx="4140000" cy="43149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矩形 6"/>
          <p:cNvSpPr/>
          <p:nvPr/>
        </p:nvSpPr>
        <p:spPr>
          <a:xfrm>
            <a:off x="4644008" y="890842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zh-TW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Bottom-up </a:t>
            </a:r>
            <a:r>
              <a:rPr lang="en-US" altLang="zh-TW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control </a:t>
            </a:r>
            <a:r>
              <a:rPr lang="en-US" altLang="zh-TW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by </a:t>
            </a:r>
            <a:r>
              <a:rPr lang="en-US" altLang="zh-TW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sensory </a:t>
            </a:r>
            <a:r>
              <a:rPr lang="en-US" altLang="zh-TW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cortices</a:t>
            </a:r>
            <a:r>
              <a:rPr lang="en-US" altLang="zh-TW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zh-TW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during stress conditions</a:t>
            </a:r>
            <a:endParaRPr lang="zh-TW" altLang="en-US" sz="2000" dirty="0">
              <a:solidFill>
                <a:srgbClr val="FF0000"/>
              </a:solidFill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3695448" y="6201951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2800" dirty="0" smtClean="0"/>
              <a:t>Right view</a:t>
            </a:r>
            <a:endParaRPr lang="zh-TW" altLang="en-US" sz="2800" dirty="0"/>
          </a:p>
        </p:txBody>
      </p:sp>
    </p:spTree>
    <p:extLst>
      <p:ext uri="{BB962C8B-B14F-4D97-AF65-F5344CB8AC3E}">
        <p14:creationId xmlns="" xmlns:p14="http://schemas.microsoft.com/office/powerpoint/2010/main" val="161005406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8" descr="http://howthebrainlearns.files.wordpress.com/2011/09/multi-tasking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8876" y="1574418"/>
            <a:ext cx="4248150" cy="25527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文字方塊 1"/>
          <p:cNvSpPr txBox="1"/>
          <p:nvPr/>
        </p:nvSpPr>
        <p:spPr>
          <a:xfrm>
            <a:off x="2580" y="548680"/>
            <a:ext cx="68407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frontal lobes (</a:t>
            </a:r>
            <a:r>
              <a:rPr lang="en-US" altLang="zh-TW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vmPFC</a:t>
            </a:r>
            <a:r>
              <a:rPr lang="en-US" altLang="zh-TW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): </a:t>
            </a:r>
            <a:r>
              <a:rPr lang="en-US" altLang="zh-TW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fear of failure </a:t>
            </a:r>
            <a:r>
              <a:rPr lang="en-US" altLang="zh-TW" sz="22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/>
              </a:rPr>
              <a:t></a:t>
            </a:r>
            <a:r>
              <a:rPr lang="en-US" altLang="zh-TW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limbic system triggers fear responses, causing performance anxiety</a:t>
            </a:r>
            <a:endParaRPr lang="zh-TW" altLang="en-US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6" name="Picture 4" descr="http://www.performanceanxietysports.com/wp-content/uploads/2013/12/Overcoming-Performance-Anxiety-in-Gymnastics.jp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7910" y="4127118"/>
            <a:ext cx="2451760" cy="2700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://upload.wikimedia.org/wikipedia/en/c/cc/PTSD_stress_brain.gif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833" y="1947825"/>
            <a:ext cx="3266628" cy="3240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標題 2"/>
          <p:cNvSpPr>
            <a:spLocks noGrp="1"/>
          </p:cNvSpPr>
          <p:nvPr>
            <p:ph type="title"/>
          </p:nvPr>
        </p:nvSpPr>
        <p:spPr>
          <a:xfrm>
            <a:off x="22424" y="0"/>
            <a:ext cx="3613472" cy="586181"/>
          </a:xfrm>
        </p:spPr>
        <p:txBody>
          <a:bodyPr>
            <a:normAutofit fontScale="90000"/>
          </a:bodyPr>
          <a:lstStyle/>
          <a:p>
            <a:r>
              <a:rPr lang="zh-TW" altLang="en-US" sz="36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大腦劣根性！</a:t>
            </a:r>
            <a:endParaRPr lang="zh-TW" altLang="en-US" sz="3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文字方塊 3"/>
          <p:cNvSpPr txBox="1"/>
          <p:nvPr/>
        </p:nvSpPr>
        <p:spPr>
          <a:xfrm>
            <a:off x="40815" y="1318121"/>
            <a:ext cx="5400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Amygdala (react in 20 </a:t>
            </a:r>
            <a:r>
              <a:rPr lang="en-US" altLang="zh-TW" sz="2000" dirty="0" err="1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ms</a:t>
            </a:r>
            <a:r>
              <a:rPr lang="en-US" altLang="zh-TW" sz="2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triggers your emotions faster than your conscious awareness (300 </a:t>
            </a:r>
            <a:r>
              <a:rPr lang="en-US" altLang="zh-TW" sz="2000" dirty="0" err="1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ms</a:t>
            </a:r>
            <a:r>
              <a:rPr lang="en-US" altLang="zh-TW" sz="2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)!</a:t>
            </a:r>
            <a:endParaRPr lang="zh-TW" altLang="en-US" sz="2000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6" name="群組 5"/>
          <p:cNvGrpSpPr>
            <a:grpSpLocks noChangeAspect="1"/>
          </p:cNvGrpSpPr>
          <p:nvPr/>
        </p:nvGrpSpPr>
        <p:grpSpPr>
          <a:xfrm>
            <a:off x="2963844" y="3936698"/>
            <a:ext cx="3694066" cy="2921302"/>
            <a:chOff x="7445470" y="787173"/>
            <a:chExt cx="4432876" cy="3505563"/>
          </a:xfrm>
        </p:grpSpPr>
        <p:pic>
          <p:nvPicPr>
            <p:cNvPr id="631810" name="Picture 2" descr="http://mbaker.columbiastate.edu/cartoons_gifs/anxiety1.jpg">
              <a:hlinkClick r:id="rId9"/>
            </p:cNvPr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45470" y="1052736"/>
              <a:ext cx="4432876" cy="3240000"/>
            </a:xfrm>
            <a:prstGeom prst="rect">
              <a:avLst/>
            </a:prstGeom>
            <a:noFill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" name="文字方塊 4"/>
            <p:cNvSpPr txBox="1"/>
            <p:nvPr/>
          </p:nvSpPr>
          <p:spPr>
            <a:xfrm>
              <a:off x="8509890" y="787173"/>
              <a:ext cx="1496334" cy="73597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ts val="2000"/>
                </a:lnSpc>
              </a:pPr>
              <a:r>
                <a:rPr lang="en-US" altLang="zh-TW" sz="2400" dirty="0" smtClean="0">
                  <a:solidFill>
                    <a:srgbClr val="0000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Math anxiety</a:t>
              </a:r>
              <a:endParaRPr lang="zh-TW" altLang="en-US" sz="240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7" name="文字方塊 6"/>
          <p:cNvSpPr txBox="1"/>
          <p:nvPr/>
        </p:nvSpPr>
        <p:spPr>
          <a:xfrm>
            <a:off x="6590037" y="4268997"/>
            <a:ext cx="11503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600" dirty="0" smtClean="0">
                <a:solidFill>
                  <a:schemeClr val="bg1"/>
                </a:solidFill>
                <a:latin typeface="Arial Narrow" panose="020B0606020202030204" pitchFamily="34" charset="0"/>
              </a:rPr>
              <a:t>Performance anxiety</a:t>
            </a:r>
            <a:endParaRPr lang="zh-TW" altLang="en-US" sz="1600" dirty="0">
              <a:solidFill>
                <a:schemeClr val="bg1"/>
              </a:solidFill>
              <a:latin typeface="Arial Narrow" panose="020B0606020202030204" pitchFamily="34" charset="0"/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5868143" y="2491033"/>
            <a:ext cx="27408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800" dirty="0" smtClean="0">
                <a:solidFill>
                  <a:srgbClr val="FF0000"/>
                </a:solidFill>
              </a:rPr>
              <a:t>Transient</a:t>
            </a:r>
            <a:r>
              <a:rPr lang="en-US" altLang="zh-TW" sz="1800" dirty="0" smtClean="0"/>
              <a:t> vs steady state</a:t>
            </a:r>
            <a:endParaRPr lang="zh-TW" altLang="en-US" sz="1800" dirty="0"/>
          </a:p>
        </p:txBody>
      </p:sp>
      <p:sp>
        <p:nvSpPr>
          <p:cNvPr id="9" name="向上箭號圖說文字 8"/>
          <p:cNvSpPr/>
          <p:nvPr/>
        </p:nvSpPr>
        <p:spPr bwMode="auto">
          <a:xfrm>
            <a:off x="183963" y="5018923"/>
            <a:ext cx="2738975" cy="1296144"/>
          </a:xfrm>
          <a:prstGeom prst="upArrowCallout">
            <a:avLst>
              <a:gd name="adj1" fmla="val 41797"/>
              <a:gd name="adj2" fmla="val 35078"/>
              <a:gd name="adj3" fmla="val 12368"/>
              <a:gd name="adj4" fmla="val 79534"/>
            </a:avLst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zh-TW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新細明體" charset="-120"/>
              </a:rPr>
              <a:t>Negative cycling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zh-TW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新細明體" charset="-120"/>
              </a:rPr>
              <a:t>Positive: 12</a:t>
            </a:r>
            <a:r>
              <a:rPr kumimoji="1" lang="en-US" altLang="zh-TW" sz="1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新細明體" charset="-120"/>
              </a:rPr>
              <a:t> sec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zh-TW" sz="1800" baseline="0" dirty="0" smtClean="0"/>
              <a:t>Negative:</a:t>
            </a:r>
            <a:r>
              <a:rPr lang="en-US" altLang="zh-TW" sz="1800" dirty="0" smtClean="0"/>
              <a:t> 0 sec</a:t>
            </a:r>
            <a:endParaRPr kumimoji="1" lang="zh-TW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新細明體" charset="-12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8748509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圖片 15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32656"/>
            <a:ext cx="2339752" cy="6525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0"/>
          </p:nvPr>
        </p:nvSpPr>
        <p:spPr>
          <a:xfrm>
            <a:off x="8820472" y="6525344"/>
            <a:ext cx="323528" cy="332656"/>
          </a:xfrm>
        </p:spPr>
        <p:txBody>
          <a:bodyPr/>
          <a:lstStyle/>
          <a:p>
            <a:pPr>
              <a:defRPr/>
            </a:pPr>
            <a:fld id="{FADC0B66-0599-4F84-ACFE-FDB512136DE5}" type="slidenum">
              <a:rPr lang="en-US" altLang="zh-TW" sz="1200" smtClean="0"/>
              <a:pPr>
                <a:defRPr/>
              </a:pPr>
              <a:t>9</a:t>
            </a:fld>
            <a:endParaRPr lang="en-US" altLang="zh-TW" sz="1200" dirty="0"/>
          </a:p>
        </p:txBody>
      </p:sp>
      <p:pic>
        <p:nvPicPr>
          <p:cNvPr id="744450" name="Picture 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267744" y="378000"/>
            <a:ext cx="3365652" cy="648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向右箭號 6"/>
          <p:cNvSpPr/>
          <p:nvPr/>
        </p:nvSpPr>
        <p:spPr bwMode="auto">
          <a:xfrm>
            <a:off x="2411760" y="3501008"/>
            <a:ext cx="432048" cy="504056"/>
          </a:xfrm>
          <a:prstGeom prst="rightArrow">
            <a:avLst/>
          </a:prstGeom>
          <a:solidFill>
            <a:srgbClr val="FFFF00"/>
          </a:solidFill>
          <a:ln w="9525" cap="flat" cmpd="sng" algn="ctr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en-US" sz="5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新細明體" charset="-120"/>
            </a:endParaRPr>
          </a:p>
        </p:txBody>
      </p:sp>
      <p:pic>
        <p:nvPicPr>
          <p:cNvPr id="74445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96136" y="836712"/>
            <a:ext cx="3275855" cy="4968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向右箭號 9"/>
          <p:cNvSpPr/>
          <p:nvPr/>
        </p:nvSpPr>
        <p:spPr bwMode="auto">
          <a:xfrm>
            <a:off x="5580112" y="3068960"/>
            <a:ext cx="432048" cy="504056"/>
          </a:xfrm>
          <a:prstGeom prst="rightArrow">
            <a:avLst/>
          </a:prstGeom>
          <a:solidFill>
            <a:srgbClr val="FFFF00"/>
          </a:solidFill>
          <a:ln w="9525" cap="flat" cmpd="sng" algn="ctr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en-US" sz="5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新細明體" charset="-120"/>
            </a:endParaRPr>
          </a:p>
        </p:txBody>
      </p:sp>
      <p:sp>
        <p:nvSpPr>
          <p:cNvPr id="12" name="文字方塊 11"/>
          <p:cNvSpPr txBox="1"/>
          <p:nvPr/>
        </p:nvSpPr>
        <p:spPr>
          <a:xfrm>
            <a:off x="539552" y="1052736"/>
            <a:ext cx="1907704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TW" altLang="en-US" sz="2000" dirty="0" smtClean="0">
                <a:solidFill>
                  <a:srgbClr val="0000FF"/>
                </a:solidFill>
                <a:latin typeface="Times New Roman" pitchFamily="18" charset="0"/>
                <a:ea typeface="+mj-ea"/>
              </a:rPr>
              <a:t>枕葉高頻</a:t>
            </a:r>
            <a:r>
              <a:rPr lang="zh-TW" altLang="en-US" sz="2000" dirty="0" smtClean="0">
                <a:solidFill>
                  <a:srgbClr val="0000FF"/>
                </a:solidFill>
                <a:latin typeface="Times New Roman" pitchFamily="18" charset="0"/>
                <a:ea typeface="+mj-ea"/>
                <a:sym typeface="Symbol"/>
              </a:rPr>
              <a:t>波 </a:t>
            </a:r>
            <a:endParaRPr lang="zh-TW" altLang="en-US" sz="2000" dirty="0">
              <a:solidFill>
                <a:srgbClr val="0000FF"/>
              </a:solidFill>
              <a:latin typeface="Times New Roman" pitchFamily="18" charset="0"/>
              <a:ea typeface="+mj-ea"/>
            </a:endParaRPr>
          </a:p>
        </p:txBody>
      </p:sp>
      <p:sp>
        <p:nvSpPr>
          <p:cNvPr id="13" name="文字方塊 12"/>
          <p:cNvSpPr txBox="1"/>
          <p:nvPr/>
        </p:nvSpPr>
        <p:spPr>
          <a:xfrm>
            <a:off x="3563888" y="5877272"/>
            <a:ext cx="2088232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TW" altLang="en-US" sz="2400" dirty="0" smtClean="0">
                <a:solidFill>
                  <a:srgbClr val="0000FF"/>
                </a:solidFill>
                <a:latin typeface="Times New Roman" pitchFamily="18" charset="0"/>
                <a:ea typeface="+mj-ea"/>
                <a:sym typeface="Symbol"/>
              </a:rPr>
              <a:t>額葉低頻波</a:t>
            </a:r>
            <a:endParaRPr lang="zh-TW" altLang="en-US" sz="2400" dirty="0">
              <a:solidFill>
                <a:srgbClr val="0000FF"/>
              </a:solidFill>
              <a:latin typeface="Times New Roman" pitchFamily="18" charset="0"/>
              <a:ea typeface="+mj-ea"/>
            </a:endParaRPr>
          </a:p>
        </p:txBody>
      </p:sp>
      <p:sp>
        <p:nvSpPr>
          <p:cNvPr id="14" name="文字方塊 13"/>
          <p:cNvSpPr txBox="1"/>
          <p:nvPr/>
        </p:nvSpPr>
        <p:spPr>
          <a:xfrm>
            <a:off x="5580112" y="447055"/>
            <a:ext cx="3563888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TW" altLang="en-US" sz="2400" dirty="0" smtClean="0">
                <a:solidFill>
                  <a:srgbClr val="0000FF"/>
                </a:solidFill>
                <a:latin typeface="Times New Roman" pitchFamily="18" charset="0"/>
                <a:ea typeface="+mj-ea"/>
                <a:sym typeface="Symbol"/>
              </a:rPr>
              <a:t>超高頻 </a:t>
            </a:r>
            <a:r>
              <a:rPr lang="en-US" altLang="zh-TW" sz="2400" dirty="0" smtClean="0">
                <a:solidFill>
                  <a:srgbClr val="0000FF"/>
                </a:solidFill>
                <a:latin typeface="Times New Roman" pitchFamily="18" charset="0"/>
                <a:ea typeface="+mj-ea"/>
                <a:sym typeface="Symbol"/>
              </a:rPr>
              <a:t>(&gt;40Hz)gamma</a:t>
            </a:r>
            <a:r>
              <a:rPr lang="zh-TW" altLang="en-US" sz="2400" dirty="0" smtClean="0">
                <a:solidFill>
                  <a:srgbClr val="0000FF"/>
                </a:solidFill>
                <a:latin typeface="Times New Roman" pitchFamily="18" charset="0"/>
                <a:ea typeface="+mj-ea"/>
                <a:sym typeface="Symbol"/>
              </a:rPr>
              <a:t>波</a:t>
            </a:r>
            <a:endParaRPr lang="zh-TW" altLang="en-US" sz="2400" dirty="0">
              <a:solidFill>
                <a:srgbClr val="0000FF"/>
              </a:solidFill>
              <a:latin typeface="Times New Roman" pitchFamily="18" charset="0"/>
              <a:ea typeface="+mj-ea"/>
            </a:endParaRPr>
          </a:p>
        </p:txBody>
      </p:sp>
      <p:sp>
        <p:nvSpPr>
          <p:cNvPr id="4" name="文字方塊 3"/>
          <p:cNvSpPr txBox="1"/>
          <p:nvPr/>
        </p:nvSpPr>
        <p:spPr>
          <a:xfrm>
            <a:off x="766915" y="-461665"/>
            <a:ext cx="69429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古印體" panose="03010509000000000000" pitchFamily="65" charset="-120"/>
                <a:ea typeface="華康古印體" panose="03010509000000000000" pitchFamily="65" charset="-120"/>
              </a:rPr>
              <a:t>粗息 散亂</a:t>
            </a:r>
            <a:r>
              <a:rPr lang="zh-TW" altLang="en-US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古印體" panose="03010509000000000000" pitchFamily="65" charset="-120"/>
                <a:ea typeface="華康古印體" panose="03010509000000000000" pitchFamily="65" charset="-120"/>
              </a:rPr>
              <a:t>心   </a:t>
            </a:r>
            <a:r>
              <a:rPr lang="en-US" altLang="zh-TW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古印體" panose="03010509000000000000" pitchFamily="65" charset="-120"/>
                <a:ea typeface="華康古印體" panose="03010509000000000000" pitchFamily="65" charset="-120"/>
                <a:sym typeface="Wingdings" pitchFamily="2" charset="2"/>
              </a:rPr>
              <a:t>   </a:t>
            </a:r>
            <a:r>
              <a:rPr lang="zh-TW" altLang="en-US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古印體" panose="03010509000000000000" pitchFamily="65" charset="-120"/>
                <a:ea typeface="華康古印體" panose="03010509000000000000" pitchFamily="65" charset="-120"/>
                <a:sym typeface="Wingdings" pitchFamily="2" charset="2"/>
              </a:rPr>
              <a:t>專注　  </a:t>
            </a:r>
            <a:r>
              <a:rPr lang="en-US" altLang="zh-TW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古印體" panose="03010509000000000000" pitchFamily="65" charset="-120"/>
                <a:ea typeface="華康古印體" panose="03010509000000000000" pitchFamily="65" charset="-120"/>
                <a:sym typeface="Wingdings" pitchFamily="2" charset="2"/>
              </a:rPr>
              <a:t>    </a:t>
            </a:r>
            <a:r>
              <a:rPr lang="zh-TW" altLang="en-US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古印體" panose="03010509000000000000" pitchFamily="65" charset="-120"/>
                <a:ea typeface="華康古印體" panose="03010509000000000000" pitchFamily="65" charset="-120"/>
                <a:sym typeface="Wingdings" pitchFamily="2" charset="2"/>
              </a:rPr>
              <a:t>微</a:t>
            </a:r>
            <a:r>
              <a:rPr lang="zh-TW" altLang="en-U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古印體" panose="03010509000000000000" pitchFamily="65" charset="-120"/>
                <a:ea typeface="華康古印體" panose="03010509000000000000" pitchFamily="65" charset="-120"/>
                <a:sym typeface="Wingdings" pitchFamily="2" charset="2"/>
              </a:rPr>
              <a:t>息 精神力</a:t>
            </a:r>
            <a:endParaRPr lang="zh-TW" altLang="en-US" sz="24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華康古印體" panose="03010509000000000000" pitchFamily="65" charset="-120"/>
              <a:ea typeface="華康古印體" panose="03010509000000000000" pitchFamily="65" charset="-120"/>
            </a:endParaRPr>
          </a:p>
        </p:txBody>
      </p:sp>
      <p:sp>
        <p:nvSpPr>
          <p:cNvPr id="2" name="文字方塊 1"/>
          <p:cNvSpPr txBox="1"/>
          <p:nvPr/>
        </p:nvSpPr>
        <p:spPr>
          <a:xfrm>
            <a:off x="5796136" y="5877272"/>
            <a:ext cx="3347864" cy="338554"/>
          </a:xfrm>
          <a:prstGeom prst="rect">
            <a:avLst/>
          </a:prstGeom>
          <a:noFill/>
        </p:spPr>
        <p:txBody>
          <a:bodyPr wrap="square" lIns="0" rIns="0" rtlCol="0" anchor="ctr" anchorCtr="1">
            <a:spAutoFit/>
          </a:bodyPr>
          <a:lstStyle/>
          <a:p>
            <a:r>
              <a:rPr lang="en-US" altLang="zh-TW" sz="1600" b="1" dirty="0" smtClean="0">
                <a:solidFill>
                  <a:srgbClr val="FF0000"/>
                </a:solidFill>
                <a:latin typeface="Calibri" panose="020F0502020204030204" pitchFamily="34" charset="0"/>
              </a:rPr>
              <a:t>Peak performance: Being in the zone </a:t>
            </a:r>
            <a:r>
              <a:rPr lang="en-US" altLang="zh-TW" sz="1600" b="1" dirty="0" smtClean="0">
                <a:solidFill>
                  <a:srgbClr val="FF0000"/>
                </a:solidFill>
                <a:latin typeface="Calibri" panose="020F0502020204030204" pitchFamily="34" charset="0"/>
                <a:sym typeface="Wingdings"/>
              </a:rPr>
              <a:t></a:t>
            </a:r>
            <a:endParaRPr lang="zh-TW" altLang="en-US" sz="1600" b="1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8320642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4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444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4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444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00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000"/>
                            </p:stCondLst>
                            <p:childTnLst>
                              <p:par>
                                <p:cTn id="24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9500"/>
                            </p:stCondLst>
                            <p:childTnLst>
                              <p:par>
                                <p:cTn id="2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9500"/>
                            </p:stCondLst>
                            <p:childTnLst>
                              <p:par>
                                <p:cTn id="31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4.81481E-6 L 0.00504 0.37615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3" y="187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 animBg="1"/>
      <p:bldP spid="12" grpId="0" animBg="1"/>
      <p:bldP spid="13" grpId="0" animBg="1"/>
      <p:bldP spid="14" grpId="0" animBg="1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2286000" y="-3719110"/>
            <a:ext cx="4572000" cy="2015936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TW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People with very high levels of gamma activity are exceptionally intelligent, compassionate, happy, and have excellent memories and strong self-control</a:t>
            </a:r>
          </a:p>
          <a:p>
            <a:pPr>
              <a:spcBef>
                <a:spcPts val="600"/>
              </a:spcBef>
            </a:pPr>
            <a:r>
              <a:rPr lang="en-US" altLang="zh-TW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High gamma activity corresponds to a state of peak performance</a:t>
            </a:r>
          </a:p>
        </p:txBody>
      </p:sp>
      <p:sp>
        <p:nvSpPr>
          <p:cNvPr id="8" name="內容版面配置區 2"/>
          <p:cNvSpPr txBox="1">
            <a:spLocks/>
          </p:cNvSpPr>
          <p:nvPr/>
        </p:nvSpPr>
        <p:spPr>
          <a:xfrm>
            <a:off x="-4679" y="3429000"/>
            <a:ext cx="9126975" cy="3068960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20000"/>
              </a:spcAft>
              <a:buChar char="•"/>
              <a:defRPr kumimoji="1" sz="3200">
                <a:solidFill>
                  <a:schemeClr val="accent2"/>
                </a:solidFill>
                <a:latin typeface="+mn-lt"/>
                <a:ea typeface="+mn-ea"/>
                <a:cs typeface="華康儷中宋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kumimoji="1" sz="2800">
                <a:solidFill>
                  <a:schemeClr val="accent2"/>
                </a:solidFill>
                <a:latin typeface="+mn-lt"/>
                <a:ea typeface="+mn-ea"/>
                <a:cs typeface="華康儷中宋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400">
                <a:solidFill>
                  <a:schemeClr val="accent2"/>
                </a:solidFill>
                <a:latin typeface="+mn-lt"/>
                <a:ea typeface="+mn-ea"/>
                <a:cs typeface="華康儷中宋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kumimoji="1" sz="2000">
                <a:solidFill>
                  <a:schemeClr val="accent2"/>
                </a:solidFill>
                <a:latin typeface="+mn-lt"/>
                <a:ea typeface="+mn-ea"/>
                <a:cs typeface="華康儷中宋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accent2"/>
                </a:solidFill>
                <a:latin typeface="+mn-lt"/>
                <a:ea typeface="+mn-ea"/>
                <a:cs typeface="華康儷中宋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accent2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accent2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accent2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accent2"/>
                </a:solidFill>
                <a:latin typeface="+mn-lt"/>
                <a:ea typeface="+mn-ea"/>
              </a:defRPr>
            </a:lvl9pPr>
          </a:lstStyle>
          <a:p>
            <a:pPr marL="0" indent="0">
              <a:spcBef>
                <a:spcPts val="600"/>
              </a:spcBef>
              <a:buNone/>
            </a:pPr>
            <a:r>
              <a:rPr lang="en-US" altLang="zh-TW" sz="2400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High levels of Gamma </a:t>
            </a:r>
            <a:r>
              <a:rPr lang="en-US" altLang="zh-TW" sz="2000" kern="0" dirty="0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</a:p>
          <a:p>
            <a:pPr>
              <a:spcBef>
                <a:spcPts val="600"/>
              </a:spcBef>
            </a:pPr>
            <a:r>
              <a:rPr lang="en-US" altLang="zh-TW" sz="2000" kern="0" dirty="0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exceptionally intelligent </a:t>
            </a:r>
            <a:r>
              <a:rPr lang="en-US" altLang="zh-TW" sz="2000" kern="0" dirty="0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 being </a:t>
            </a:r>
            <a:r>
              <a:rPr lang="en-US" altLang="zh-TW" sz="2000" i="1" kern="0" dirty="0" smtClean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in the Zone </a:t>
            </a:r>
            <a:r>
              <a:rPr lang="en-US" altLang="zh-TW" sz="2000" kern="0" dirty="0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(you can do anything)</a:t>
            </a:r>
            <a:r>
              <a:rPr lang="en-US" altLang="zh-TW" sz="2000" kern="0" dirty="0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 </a:t>
            </a:r>
          </a:p>
          <a:p>
            <a:pPr>
              <a:spcBef>
                <a:spcPts val="600"/>
              </a:spcBef>
            </a:pPr>
            <a:r>
              <a:rPr lang="en-US" altLang="zh-TW" sz="2000" kern="0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Increased focus and </a:t>
            </a:r>
            <a:r>
              <a:rPr lang="en-US" altLang="zh-TW" sz="2000" kern="0" dirty="0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processing speed </a:t>
            </a:r>
            <a:r>
              <a:rPr lang="en-US" altLang="zh-TW" sz="2000" kern="0" dirty="0" smtClean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, </a:t>
            </a:r>
            <a:r>
              <a:rPr lang="en-US" altLang="zh-TW" sz="2000" i="1" kern="0" dirty="0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mindful</a:t>
            </a:r>
            <a:r>
              <a:rPr lang="en-US" altLang="zh-TW" sz="2000" kern="0" dirty="0" smtClean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 </a:t>
            </a:r>
            <a:r>
              <a:rPr lang="en-US" altLang="zh-TW" sz="2000" kern="0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</a:t>
            </a:r>
            <a:r>
              <a:rPr lang="en-US" altLang="zh-TW" sz="2000" kern="0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 a </a:t>
            </a:r>
            <a:r>
              <a:rPr lang="en-US" altLang="zh-TW" sz="2000" kern="0" dirty="0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brain state </a:t>
            </a:r>
            <a:r>
              <a:rPr lang="en-US" altLang="zh-TW" sz="2000" kern="0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of </a:t>
            </a:r>
            <a:r>
              <a:rPr lang="en-US" altLang="zh-TW" sz="2000" kern="0" dirty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peak performance</a:t>
            </a:r>
          </a:p>
          <a:p>
            <a:pPr>
              <a:spcBef>
                <a:spcPts val="600"/>
              </a:spcBef>
            </a:pPr>
            <a:r>
              <a:rPr lang="en-US" altLang="zh-TW" sz="2000" kern="0" dirty="0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compassionate, happy, calm and peace (best anti-depressant), feeling of blessings</a:t>
            </a:r>
          </a:p>
          <a:p>
            <a:pPr>
              <a:spcBef>
                <a:spcPts val="600"/>
              </a:spcBef>
            </a:pPr>
            <a:r>
              <a:rPr lang="en-US" altLang="zh-TW" sz="2000" kern="0" dirty="0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exceptionally vivid and rapid memory recall </a:t>
            </a:r>
          </a:p>
          <a:p>
            <a:pPr>
              <a:spcBef>
                <a:spcPts val="600"/>
              </a:spcBef>
            </a:pPr>
            <a:r>
              <a:rPr lang="en-US" altLang="zh-TW" sz="2000" kern="0" dirty="0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Increased sensory perception …</a:t>
            </a:r>
            <a:endParaRPr lang="en-US" altLang="zh-TW" sz="1800" kern="0" dirty="0" smtClean="0">
              <a:solidFill>
                <a:srgbClr val="0033CC"/>
              </a:solidFill>
              <a:latin typeface="華康談楷體W5" panose="03000509000000000000" pitchFamily="65" charset="-120"/>
              <a:ea typeface="華康談楷體W5" panose="03000509000000000000" pitchFamily="65" charset="-120"/>
              <a:cs typeface="Times New Roman" panose="02020603050405020304" pitchFamily="18" charset="0"/>
              <a:sym typeface="Symbol"/>
            </a:endParaRPr>
          </a:p>
        </p:txBody>
      </p:sp>
      <p:pic>
        <p:nvPicPr>
          <p:cNvPr id="9" name="圖片 8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71615" y="314648"/>
            <a:ext cx="5372385" cy="3240000"/>
          </a:xfrm>
          <a:prstGeom prst="rect">
            <a:avLst/>
          </a:prstGeom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79" y="-23599"/>
            <a:ext cx="5699406" cy="33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文字方塊 4"/>
          <p:cNvSpPr txBox="1"/>
          <p:nvPr/>
        </p:nvSpPr>
        <p:spPr>
          <a:xfrm>
            <a:off x="6948264" y="3429000"/>
            <a:ext cx="2286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dirty="0" smtClean="0">
                <a:solidFill>
                  <a:srgbClr val="0000FF"/>
                </a:solidFill>
                <a:latin typeface="Times New Roman" panose="02020603050405020304" pitchFamily="18" charset="0"/>
                <a:ea typeface="華康超明體" panose="02020C09000000000000" pitchFamily="49" charset="-120"/>
                <a:cs typeface="Times New Roman" panose="02020603050405020304" pitchFamily="18" charset="0"/>
                <a:sym typeface="Symbol"/>
              </a:rPr>
              <a:t>Normal EEG </a:t>
            </a:r>
            <a:r>
              <a:rPr lang="zh-TW" altLang="en-US" sz="2000" dirty="0" smtClean="0">
                <a:solidFill>
                  <a:srgbClr val="0000FF"/>
                </a:solidFill>
                <a:latin typeface="Times New Roman" panose="02020603050405020304" pitchFamily="18" charset="0"/>
                <a:ea typeface="華康超明體" panose="02020C09000000000000" pitchFamily="49" charset="-120"/>
                <a:cs typeface="Times New Roman" panose="02020603050405020304" pitchFamily="18" charset="0"/>
                <a:sym typeface="Symbol"/>
              </a:rPr>
              <a:t></a:t>
            </a:r>
            <a:endParaRPr lang="zh-TW" altLang="en-US" sz="2000" dirty="0">
              <a:solidFill>
                <a:srgbClr val="0000FF"/>
              </a:solidFill>
              <a:latin typeface="Times New Roman" panose="02020603050405020304" pitchFamily="18" charset="0"/>
              <a:ea typeface="華康超明體" panose="02020C09000000000000" pitchFamily="49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03321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7786" y="3807594"/>
            <a:ext cx="2011363" cy="2411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11560" y="24036"/>
            <a:ext cx="8229600" cy="922114"/>
          </a:xfrm>
        </p:spPr>
        <p:txBody>
          <a:bodyPr/>
          <a:lstStyle/>
          <a:p>
            <a:r>
              <a:rPr lang="zh-TW" altLang="en-US" sz="4000" dirty="0" smtClean="0"/>
              <a:t>定  　</a:t>
            </a:r>
            <a:r>
              <a:rPr lang="en-US" altLang="zh-TW" sz="4000" dirty="0" smtClean="0"/>
              <a:t>versus     </a:t>
            </a:r>
            <a:r>
              <a:rPr lang="zh-TW" altLang="en-US" sz="4000" dirty="0" smtClean="0"/>
              <a:t>散亂</a:t>
            </a:r>
            <a:endParaRPr lang="zh-TW" altLang="en-US" sz="4000" dirty="0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0"/>
          </p:nvPr>
        </p:nvSpPr>
        <p:spPr>
          <a:xfrm>
            <a:off x="8676456" y="6606868"/>
            <a:ext cx="467544" cy="260648"/>
          </a:xfrm>
        </p:spPr>
        <p:txBody>
          <a:bodyPr/>
          <a:lstStyle/>
          <a:p>
            <a:pPr>
              <a:defRPr/>
            </a:pPr>
            <a:fld id="{757AEF32-67DF-4780-B46D-B37F6FA15637}" type="slidenum">
              <a:rPr lang="en-US" altLang="zh-TW" sz="1200" smtClean="0"/>
              <a:pPr>
                <a:defRPr/>
              </a:pPr>
              <a:t>11</a:t>
            </a:fld>
            <a:endParaRPr lang="en-US" altLang="zh-TW" sz="1200" dirty="0"/>
          </a:p>
        </p:txBody>
      </p:sp>
      <p:pic>
        <p:nvPicPr>
          <p:cNvPr id="4" name="圖片 3"/>
          <p:cNvPicPr/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75654"/>
            <a:ext cx="4433570" cy="179959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文字方塊 4"/>
          <p:cNvSpPr txBox="1"/>
          <p:nvPr/>
        </p:nvSpPr>
        <p:spPr>
          <a:xfrm>
            <a:off x="1691680" y="1484784"/>
            <a:ext cx="12618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dirty="0" smtClean="0">
                <a:solidFill>
                  <a:srgbClr val="FF0000"/>
                </a:solidFill>
                <a:latin typeface="華康特粗楷體" panose="03000909000000000000" pitchFamily="65" charset="-120"/>
                <a:ea typeface="華康特粗楷體" panose="03000909000000000000" pitchFamily="65" charset="-120"/>
              </a:rPr>
              <a:t>禪定組</a:t>
            </a:r>
            <a:endParaRPr lang="zh-TW" altLang="en-US" sz="2800" dirty="0">
              <a:solidFill>
                <a:srgbClr val="FF0000"/>
              </a:solidFill>
              <a:latin typeface="華康特粗楷體" panose="03000909000000000000" pitchFamily="65" charset="-120"/>
              <a:ea typeface="華康特粗楷體" panose="03000909000000000000" pitchFamily="65" charset="-120"/>
            </a:endParaRPr>
          </a:p>
        </p:txBody>
      </p:sp>
      <p:pic>
        <p:nvPicPr>
          <p:cNvPr id="7" name="圖片 6"/>
          <p:cNvPicPr/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770" y="2008004"/>
            <a:ext cx="4380230" cy="179959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文字方塊 7"/>
          <p:cNvSpPr txBox="1"/>
          <p:nvPr/>
        </p:nvSpPr>
        <p:spPr>
          <a:xfrm>
            <a:off x="6143406" y="1512243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dirty="0" smtClean="0">
                <a:solidFill>
                  <a:srgbClr val="0000FF"/>
                </a:solidFill>
                <a:latin typeface="華康特粗楷體" panose="03000909000000000000" pitchFamily="65" charset="-120"/>
                <a:ea typeface="華康特粗楷體" panose="03000909000000000000" pitchFamily="65" charset="-120"/>
              </a:rPr>
              <a:t>非禪定組</a:t>
            </a:r>
            <a:endParaRPr lang="zh-TW" altLang="en-US" sz="2800" dirty="0">
              <a:solidFill>
                <a:srgbClr val="0000FF"/>
              </a:solidFill>
              <a:latin typeface="華康特粗楷體" panose="03000909000000000000" pitchFamily="65" charset="-120"/>
              <a:ea typeface="華康特粗楷體" panose="03000909000000000000" pitchFamily="65" charset="-120"/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5678552" y="6021288"/>
            <a:ext cx="255066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dirty="0" smtClean="0">
                <a:solidFill>
                  <a:srgbClr val="0000FF"/>
                </a:solidFill>
              </a:rPr>
              <a:t>30-ch EEG recording montage</a:t>
            </a:r>
            <a:endParaRPr lang="zh-TW" altLang="en-US" sz="2000" dirty="0">
              <a:solidFill>
                <a:srgbClr val="0000FF"/>
              </a:solidFill>
            </a:endParaRPr>
          </a:p>
        </p:txBody>
      </p:sp>
      <p:grpSp>
        <p:nvGrpSpPr>
          <p:cNvPr id="11" name="群組 10"/>
          <p:cNvGrpSpPr/>
          <p:nvPr/>
        </p:nvGrpSpPr>
        <p:grpSpPr>
          <a:xfrm>
            <a:off x="3203848" y="4158000"/>
            <a:ext cx="2695691" cy="2700000"/>
            <a:chOff x="3203848" y="4158000"/>
            <a:chExt cx="2695691" cy="2700000"/>
          </a:xfrm>
        </p:grpSpPr>
        <p:pic>
          <p:nvPicPr>
            <p:cNvPr id="6" name="圖片 5" descr="30chl"/>
            <p:cNvPicPr>
              <a:picLocks noChangeAspect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3203848" y="4158000"/>
              <a:ext cx="2695691" cy="2700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0" name="橢圓 9"/>
            <p:cNvSpPr/>
            <p:nvPr/>
          </p:nvSpPr>
          <p:spPr bwMode="auto">
            <a:xfrm>
              <a:off x="4392000" y="4869160"/>
              <a:ext cx="432048" cy="936104"/>
            </a:xfrm>
            <a:prstGeom prst="ellipse">
              <a:avLst/>
            </a:prstGeom>
            <a:noFill/>
            <a:ln w="9525" cap="flat" cmpd="sng" algn="ctr">
              <a:solidFill>
                <a:srgbClr val="FF006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TW" altLang="en-US" sz="5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新細明體" charset="-120"/>
              </a:endParaRPr>
            </a:p>
          </p:txBody>
        </p:sp>
      </p:grpSp>
      <p:sp>
        <p:nvSpPr>
          <p:cNvPr id="12" name="橢圓 11"/>
          <p:cNvSpPr/>
          <p:nvPr/>
        </p:nvSpPr>
        <p:spPr bwMode="auto">
          <a:xfrm>
            <a:off x="2043671" y="4545124"/>
            <a:ext cx="72008" cy="72008"/>
          </a:xfrm>
          <a:prstGeom prst="ellipse">
            <a:avLst/>
          </a:prstGeom>
          <a:solidFill>
            <a:srgbClr val="FF0000"/>
          </a:solidFill>
          <a:ln w="12700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en-US" sz="5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新細明體" charset="-120"/>
            </a:endParaRPr>
          </a:p>
        </p:txBody>
      </p:sp>
      <p:sp>
        <p:nvSpPr>
          <p:cNvPr id="13" name="橢圓 12"/>
          <p:cNvSpPr/>
          <p:nvPr/>
        </p:nvSpPr>
        <p:spPr bwMode="auto">
          <a:xfrm>
            <a:off x="1962000" y="4320000"/>
            <a:ext cx="72008" cy="72008"/>
          </a:xfrm>
          <a:prstGeom prst="ellipse">
            <a:avLst/>
          </a:prstGeom>
          <a:solidFill>
            <a:srgbClr val="FF0000"/>
          </a:solidFill>
          <a:ln w="12700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en-US" sz="5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新細明體" charset="-120"/>
            </a:endParaRPr>
          </a:p>
        </p:txBody>
      </p:sp>
      <p:sp>
        <p:nvSpPr>
          <p:cNvPr id="14" name="橢圓 13"/>
          <p:cNvSpPr/>
          <p:nvPr/>
        </p:nvSpPr>
        <p:spPr bwMode="auto">
          <a:xfrm>
            <a:off x="1872000" y="4725144"/>
            <a:ext cx="72008" cy="72008"/>
          </a:xfrm>
          <a:prstGeom prst="ellipse">
            <a:avLst/>
          </a:prstGeom>
          <a:solidFill>
            <a:srgbClr val="FF0000"/>
          </a:solidFill>
          <a:ln w="12700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en-US" sz="5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新細明體" charset="-12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4947" y="3861048"/>
            <a:ext cx="2011363" cy="2411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橢圓 16"/>
          <p:cNvSpPr/>
          <p:nvPr/>
        </p:nvSpPr>
        <p:spPr bwMode="auto">
          <a:xfrm>
            <a:off x="2195736" y="4581128"/>
            <a:ext cx="72008" cy="72008"/>
          </a:xfrm>
          <a:prstGeom prst="ellipse">
            <a:avLst/>
          </a:prstGeom>
          <a:solidFill>
            <a:srgbClr val="FF0000"/>
          </a:solidFill>
          <a:ln w="12700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en-US" sz="5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新細明體" charset="-120"/>
            </a:endParaRPr>
          </a:p>
        </p:txBody>
      </p:sp>
      <p:sp>
        <p:nvSpPr>
          <p:cNvPr id="18" name="橢圓 17"/>
          <p:cNvSpPr/>
          <p:nvPr/>
        </p:nvSpPr>
        <p:spPr bwMode="auto">
          <a:xfrm>
            <a:off x="1944000" y="4653136"/>
            <a:ext cx="72008" cy="72008"/>
          </a:xfrm>
          <a:prstGeom prst="ellipse">
            <a:avLst/>
          </a:prstGeom>
          <a:solidFill>
            <a:srgbClr val="FF0000"/>
          </a:solidFill>
          <a:ln w="12700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en-US" sz="5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新細明體" charset="-120"/>
            </a:endParaRPr>
          </a:p>
        </p:txBody>
      </p:sp>
      <p:sp>
        <p:nvSpPr>
          <p:cNvPr id="19" name="橢圓 18"/>
          <p:cNvSpPr/>
          <p:nvPr/>
        </p:nvSpPr>
        <p:spPr bwMode="auto">
          <a:xfrm>
            <a:off x="2016000" y="4716000"/>
            <a:ext cx="72008" cy="72008"/>
          </a:xfrm>
          <a:prstGeom prst="ellipse">
            <a:avLst/>
          </a:prstGeom>
          <a:solidFill>
            <a:srgbClr val="FF0000"/>
          </a:solidFill>
          <a:ln w="12700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en-US" sz="5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新細明體" charset="-120"/>
            </a:endParaRPr>
          </a:p>
        </p:txBody>
      </p:sp>
      <p:sp>
        <p:nvSpPr>
          <p:cNvPr id="20" name="橢圓 19"/>
          <p:cNvSpPr/>
          <p:nvPr/>
        </p:nvSpPr>
        <p:spPr bwMode="auto">
          <a:xfrm>
            <a:off x="1979712" y="4653136"/>
            <a:ext cx="72008" cy="72008"/>
          </a:xfrm>
          <a:prstGeom prst="ellipse">
            <a:avLst/>
          </a:prstGeom>
          <a:solidFill>
            <a:srgbClr val="FF0000"/>
          </a:solidFill>
          <a:ln w="12700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en-US" sz="5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新細明體" charset="-120"/>
            </a:endParaRPr>
          </a:p>
        </p:txBody>
      </p:sp>
      <p:sp>
        <p:nvSpPr>
          <p:cNvPr id="21" name="橢圓 20"/>
          <p:cNvSpPr/>
          <p:nvPr/>
        </p:nvSpPr>
        <p:spPr bwMode="auto">
          <a:xfrm>
            <a:off x="2051720" y="4509120"/>
            <a:ext cx="72008" cy="72008"/>
          </a:xfrm>
          <a:prstGeom prst="ellipse">
            <a:avLst/>
          </a:prstGeom>
          <a:solidFill>
            <a:srgbClr val="FF0000"/>
          </a:solidFill>
          <a:ln w="12700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en-US" sz="5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新細明體" charset="-120"/>
            </a:endParaRPr>
          </a:p>
        </p:txBody>
      </p:sp>
      <p:sp>
        <p:nvSpPr>
          <p:cNvPr id="22" name="橢圓 21"/>
          <p:cNvSpPr/>
          <p:nvPr/>
        </p:nvSpPr>
        <p:spPr bwMode="auto">
          <a:xfrm>
            <a:off x="2016000" y="4608000"/>
            <a:ext cx="72008" cy="72008"/>
          </a:xfrm>
          <a:prstGeom prst="ellipse">
            <a:avLst/>
          </a:prstGeom>
          <a:solidFill>
            <a:srgbClr val="FF0000"/>
          </a:solidFill>
          <a:ln w="12700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en-US" sz="5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新細明體" charset="-120"/>
            </a:endParaRPr>
          </a:p>
        </p:txBody>
      </p:sp>
      <p:sp>
        <p:nvSpPr>
          <p:cNvPr id="23" name="橢圓 22"/>
          <p:cNvSpPr/>
          <p:nvPr/>
        </p:nvSpPr>
        <p:spPr bwMode="auto">
          <a:xfrm>
            <a:off x="2123728" y="4653136"/>
            <a:ext cx="72008" cy="72008"/>
          </a:xfrm>
          <a:prstGeom prst="ellipse">
            <a:avLst/>
          </a:prstGeom>
          <a:solidFill>
            <a:srgbClr val="FF0000"/>
          </a:solidFill>
          <a:ln w="12700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en-US" sz="5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新細明體" charset="-120"/>
            </a:endParaRPr>
          </a:p>
        </p:txBody>
      </p:sp>
      <p:sp>
        <p:nvSpPr>
          <p:cNvPr id="24" name="橢圓 23"/>
          <p:cNvSpPr/>
          <p:nvPr/>
        </p:nvSpPr>
        <p:spPr bwMode="auto">
          <a:xfrm>
            <a:off x="2088000" y="4392000"/>
            <a:ext cx="72008" cy="72008"/>
          </a:xfrm>
          <a:prstGeom prst="ellipse">
            <a:avLst/>
          </a:prstGeom>
          <a:solidFill>
            <a:srgbClr val="FF0000"/>
          </a:solidFill>
          <a:ln w="12700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en-US" sz="5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新細明體" charset="-120"/>
            </a:endParaRPr>
          </a:p>
        </p:txBody>
      </p:sp>
      <p:sp>
        <p:nvSpPr>
          <p:cNvPr id="25" name="橢圓 24"/>
          <p:cNvSpPr/>
          <p:nvPr/>
        </p:nvSpPr>
        <p:spPr bwMode="auto">
          <a:xfrm>
            <a:off x="2195736" y="4293096"/>
            <a:ext cx="72008" cy="72008"/>
          </a:xfrm>
          <a:prstGeom prst="ellipse">
            <a:avLst/>
          </a:prstGeom>
          <a:solidFill>
            <a:srgbClr val="FF0000"/>
          </a:solidFill>
          <a:ln w="12700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en-US" sz="5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新細明體" charset="-120"/>
            </a:endParaRPr>
          </a:p>
        </p:txBody>
      </p:sp>
      <p:sp>
        <p:nvSpPr>
          <p:cNvPr id="26" name="橢圓 25"/>
          <p:cNvSpPr/>
          <p:nvPr/>
        </p:nvSpPr>
        <p:spPr bwMode="auto">
          <a:xfrm>
            <a:off x="8748464" y="4547236"/>
            <a:ext cx="72008" cy="72008"/>
          </a:xfrm>
          <a:prstGeom prst="ellipse">
            <a:avLst/>
          </a:prstGeom>
          <a:solidFill>
            <a:srgbClr val="FF0000"/>
          </a:solidFill>
          <a:ln w="12700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en-US" sz="5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新細明體" charset="-120"/>
            </a:endParaRPr>
          </a:p>
        </p:txBody>
      </p:sp>
      <p:sp>
        <p:nvSpPr>
          <p:cNvPr id="27" name="橢圓 26"/>
          <p:cNvSpPr/>
          <p:nvPr/>
        </p:nvSpPr>
        <p:spPr bwMode="auto">
          <a:xfrm>
            <a:off x="7452320" y="4646116"/>
            <a:ext cx="72008" cy="72008"/>
          </a:xfrm>
          <a:prstGeom prst="ellipse">
            <a:avLst/>
          </a:prstGeom>
          <a:solidFill>
            <a:srgbClr val="FF0000"/>
          </a:solidFill>
          <a:ln w="12700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en-US" sz="5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新細明體" charset="-120"/>
            </a:endParaRPr>
          </a:p>
        </p:txBody>
      </p:sp>
      <p:sp>
        <p:nvSpPr>
          <p:cNvPr id="28" name="橢圓 27"/>
          <p:cNvSpPr/>
          <p:nvPr/>
        </p:nvSpPr>
        <p:spPr bwMode="auto">
          <a:xfrm>
            <a:off x="8716238" y="4392008"/>
            <a:ext cx="72008" cy="72008"/>
          </a:xfrm>
          <a:prstGeom prst="ellipse">
            <a:avLst/>
          </a:prstGeom>
          <a:solidFill>
            <a:srgbClr val="FF0000"/>
          </a:solidFill>
          <a:ln w="12700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en-US" sz="5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新細明體" charset="-120"/>
            </a:endParaRPr>
          </a:p>
        </p:txBody>
      </p:sp>
      <p:sp>
        <p:nvSpPr>
          <p:cNvPr id="29" name="橢圓 28"/>
          <p:cNvSpPr/>
          <p:nvPr/>
        </p:nvSpPr>
        <p:spPr bwMode="auto">
          <a:xfrm>
            <a:off x="8532440" y="4257092"/>
            <a:ext cx="72008" cy="72008"/>
          </a:xfrm>
          <a:prstGeom prst="ellipse">
            <a:avLst/>
          </a:prstGeom>
          <a:solidFill>
            <a:srgbClr val="FF0000"/>
          </a:solidFill>
          <a:ln w="12700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en-US" sz="5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新細明體" charset="-120"/>
            </a:endParaRPr>
          </a:p>
        </p:txBody>
      </p:sp>
      <p:sp>
        <p:nvSpPr>
          <p:cNvPr id="30" name="橢圓 29"/>
          <p:cNvSpPr/>
          <p:nvPr/>
        </p:nvSpPr>
        <p:spPr bwMode="auto">
          <a:xfrm>
            <a:off x="7956376" y="5272026"/>
            <a:ext cx="72008" cy="72008"/>
          </a:xfrm>
          <a:prstGeom prst="ellipse">
            <a:avLst/>
          </a:prstGeom>
          <a:solidFill>
            <a:srgbClr val="FF0000"/>
          </a:solidFill>
          <a:ln w="12700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en-US" sz="5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新細明體" charset="-120"/>
            </a:endParaRPr>
          </a:p>
        </p:txBody>
      </p:sp>
      <p:sp>
        <p:nvSpPr>
          <p:cNvPr id="31" name="橢圓 30"/>
          <p:cNvSpPr/>
          <p:nvPr/>
        </p:nvSpPr>
        <p:spPr bwMode="auto">
          <a:xfrm>
            <a:off x="8018307" y="5435992"/>
            <a:ext cx="72008" cy="72008"/>
          </a:xfrm>
          <a:prstGeom prst="ellipse">
            <a:avLst/>
          </a:prstGeom>
          <a:solidFill>
            <a:srgbClr val="FF0000"/>
          </a:solidFill>
          <a:ln w="12700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en-US" sz="5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新細明體" charset="-120"/>
            </a:endParaRPr>
          </a:p>
        </p:txBody>
      </p:sp>
      <p:sp>
        <p:nvSpPr>
          <p:cNvPr id="32" name="橢圓 31"/>
          <p:cNvSpPr/>
          <p:nvPr/>
        </p:nvSpPr>
        <p:spPr bwMode="auto">
          <a:xfrm>
            <a:off x="7596336" y="4621356"/>
            <a:ext cx="72008" cy="72008"/>
          </a:xfrm>
          <a:prstGeom prst="ellipse">
            <a:avLst/>
          </a:prstGeom>
          <a:solidFill>
            <a:srgbClr val="FF0000"/>
          </a:solidFill>
          <a:ln w="12700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en-US" sz="5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新細明體" charset="-120"/>
            </a:endParaRPr>
          </a:p>
        </p:txBody>
      </p:sp>
      <p:sp>
        <p:nvSpPr>
          <p:cNvPr id="33" name="橢圓 32"/>
          <p:cNvSpPr/>
          <p:nvPr/>
        </p:nvSpPr>
        <p:spPr bwMode="auto">
          <a:xfrm>
            <a:off x="7528106" y="4416261"/>
            <a:ext cx="72008" cy="72008"/>
          </a:xfrm>
          <a:prstGeom prst="ellipse">
            <a:avLst/>
          </a:prstGeom>
          <a:solidFill>
            <a:srgbClr val="FF0000"/>
          </a:solidFill>
          <a:ln w="12700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en-US" sz="5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新細明體" charset="-120"/>
            </a:endParaRPr>
          </a:p>
        </p:txBody>
      </p:sp>
      <p:sp>
        <p:nvSpPr>
          <p:cNvPr id="34" name="橢圓 33"/>
          <p:cNvSpPr/>
          <p:nvPr/>
        </p:nvSpPr>
        <p:spPr bwMode="auto">
          <a:xfrm>
            <a:off x="8712460" y="4440522"/>
            <a:ext cx="72008" cy="72008"/>
          </a:xfrm>
          <a:prstGeom prst="ellipse">
            <a:avLst/>
          </a:prstGeom>
          <a:solidFill>
            <a:srgbClr val="FF0000"/>
          </a:solidFill>
          <a:ln w="12700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en-US" sz="5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新細明體" charset="-120"/>
            </a:endParaRPr>
          </a:p>
        </p:txBody>
      </p:sp>
      <p:sp>
        <p:nvSpPr>
          <p:cNvPr id="35" name="橢圓 34"/>
          <p:cNvSpPr/>
          <p:nvPr/>
        </p:nvSpPr>
        <p:spPr bwMode="auto">
          <a:xfrm>
            <a:off x="7764363" y="4158000"/>
            <a:ext cx="72008" cy="72008"/>
          </a:xfrm>
          <a:prstGeom prst="ellipse">
            <a:avLst/>
          </a:prstGeom>
          <a:solidFill>
            <a:srgbClr val="FF0000"/>
          </a:solidFill>
          <a:ln w="12700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en-US" sz="5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新細明體" charset="-120"/>
            </a:endParaRPr>
          </a:p>
        </p:txBody>
      </p:sp>
      <p:sp>
        <p:nvSpPr>
          <p:cNvPr id="36" name="橢圓 35"/>
          <p:cNvSpPr/>
          <p:nvPr/>
        </p:nvSpPr>
        <p:spPr bwMode="auto">
          <a:xfrm>
            <a:off x="8013244" y="4088104"/>
            <a:ext cx="72008" cy="72008"/>
          </a:xfrm>
          <a:prstGeom prst="ellipse">
            <a:avLst/>
          </a:prstGeom>
          <a:solidFill>
            <a:srgbClr val="FF0000"/>
          </a:solidFill>
          <a:ln w="12700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en-US" sz="5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新細明體" charset="-120"/>
            </a:endParaRPr>
          </a:p>
        </p:txBody>
      </p:sp>
      <p:sp>
        <p:nvSpPr>
          <p:cNvPr id="37" name="橢圓 36"/>
          <p:cNvSpPr/>
          <p:nvPr/>
        </p:nvSpPr>
        <p:spPr bwMode="auto">
          <a:xfrm>
            <a:off x="7452320" y="4871272"/>
            <a:ext cx="72008" cy="72008"/>
          </a:xfrm>
          <a:prstGeom prst="ellipse">
            <a:avLst/>
          </a:prstGeom>
          <a:solidFill>
            <a:srgbClr val="FF0000"/>
          </a:solidFill>
          <a:ln w="12700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en-US" sz="5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新細明體" charset="-12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747929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000"/>
                            </p:stCondLst>
                            <p:childTnLst>
                              <p:par>
                                <p:cTn id="4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0"/>
                            </p:stCondLst>
                            <p:childTnLst>
                              <p:par>
                                <p:cTn id="5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1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000"/>
                            </p:stCondLst>
                            <p:childTnLst>
                              <p:par>
                                <p:cTn id="73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500"/>
                            </p:stCondLst>
                            <p:childTnLst>
                              <p:par>
                                <p:cTn id="7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000"/>
                            </p:stCondLst>
                            <p:childTnLst>
                              <p:par>
                                <p:cTn id="83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3500"/>
                            </p:stCondLst>
                            <p:childTnLst>
                              <p:par>
                                <p:cTn id="8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4000"/>
                            </p:stCondLst>
                            <p:childTnLst>
                              <p:par>
                                <p:cTn id="93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4500"/>
                            </p:stCondLst>
                            <p:childTnLst>
                              <p:par>
                                <p:cTn id="9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5000"/>
                            </p:stCondLst>
                            <p:childTnLst>
                              <p:par>
                                <p:cTn id="103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5500"/>
                            </p:stCondLst>
                            <p:childTnLst>
                              <p:par>
                                <p:cTn id="10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13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6500"/>
                            </p:stCondLst>
                            <p:childTnLst>
                              <p:par>
                                <p:cTn id="11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7000"/>
                            </p:stCondLst>
                            <p:childTnLst>
                              <p:par>
                                <p:cTn id="123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7500"/>
                            </p:stCondLst>
                            <p:childTnLst>
                              <p:par>
                                <p:cTn id="12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8313" y="115888"/>
            <a:ext cx="8229600" cy="779462"/>
          </a:xfrm>
        </p:spPr>
        <p:txBody>
          <a:bodyPr/>
          <a:lstStyle/>
          <a:p>
            <a:pPr>
              <a:defRPr/>
            </a:pPr>
            <a:r>
              <a:rPr lang="en-US" altLang="zh-TW" sz="3600" dirty="0" smtClean="0"/>
              <a:t>Cardiorespiratory synchronization</a:t>
            </a:r>
            <a:endParaRPr lang="zh-TW" altLang="en-US" sz="3600" dirty="0"/>
          </a:p>
        </p:txBody>
      </p:sp>
      <p:sp>
        <p:nvSpPr>
          <p:cNvPr id="332802" name="投影片編號版面配置區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9D596274-992E-49C8-A635-64BB10D3143A}" type="slidenum">
              <a:rPr lang="en-US" altLang="zh-TW" smtClean="0"/>
              <a:pPr/>
              <a:t>12</a:t>
            </a:fld>
            <a:endParaRPr lang="en-US" altLang="zh-TW" smtClean="0"/>
          </a:p>
        </p:txBody>
      </p:sp>
      <p:graphicFrame>
        <p:nvGraphicFramePr>
          <p:cNvPr id="4" name="圖表 3"/>
          <p:cNvGraphicFramePr>
            <a:graphicFrameLocks/>
          </p:cNvGraphicFramePr>
          <p:nvPr/>
        </p:nvGraphicFramePr>
        <p:xfrm>
          <a:off x="323528" y="1340768"/>
          <a:ext cx="8280920" cy="37444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11" name="群組 10"/>
          <p:cNvGrpSpPr/>
          <p:nvPr/>
        </p:nvGrpSpPr>
        <p:grpSpPr>
          <a:xfrm>
            <a:off x="1835696" y="764704"/>
            <a:ext cx="5692775" cy="1200150"/>
            <a:chOff x="2263775" y="1052513"/>
            <a:chExt cx="5692775" cy="1200150"/>
          </a:xfrm>
        </p:grpSpPr>
        <p:sp>
          <p:nvSpPr>
            <p:cNvPr id="5" name="文字方塊 4"/>
            <p:cNvSpPr txBox="1"/>
            <p:nvPr/>
          </p:nvSpPr>
          <p:spPr>
            <a:xfrm>
              <a:off x="2555875" y="1052513"/>
              <a:ext cx="5400675" cy="120015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US" altLang="zh-TW" sz="2400" dirty="0">
                  <a:latin typeface="+mn-lt"/>
                </a:rPr>
                <a:t>Average </a:t>
              </a:r>
              <a:r>
                <a:rPr lang="en-US" altLang="zh-TW" sz="2400" dirty="0">
                  <a:latin typeface="+mn-lt"/>
                  <a:sym typeface="Symbol"/>
                </a:rPr>
                <a:t> for the entire meditation</a:t>
              </a:r>
            </a:p>
            <a:p>
              <a:pPr>
                <a:defRPr/>
              </a:pPr>
              <a:r>
                <a:rPr lang="en-US" altLang="zh-TW" sz="2400" dirty="0">
                  <a:latin typeface="+mn-lt"/>
                  <a:sym typeface="Symbol"/>
                </a:rPr>
                <a:t>Average</a:t>
              </a:r>
              <a:r>
                <a:rPr lang="en-US" altLang="zh-TW" sz="2400" dirty="0">
                  <a:sym typeface="Symbol"/>
                </a:rPr>
                <a:t>  for</a:t>
              </a:r>
              <a:r>
                <a:rPr lang="en-US" altLang="zh-TW" sz="2400" dirty="0">
                  <a:latin typeface="+mn-lt"/>
                  <a:sym typeface="Symbol"/>
                </a:rPr>
                <a:t> </a:t>
              </a:r>
              <a:r>
                <a:rPr lang="en-US" altLang="zh-TW" sz="2400" dirty="0" err="1">
                  <a:latin typeface="+mn-lt"/>
                  <a:sym typeface="Symbol"/>
                </a:rPr>
                <a:t>DcRR</a:t>
              </a:r>
              <a:r>
                <a:rPr lang="en-US" altLang="zh-TW" sz="2400" dirty="0">
                  <a:latin typeface="+mn-lt"/>
                  <a:sym typeface="Symbol"/>
                </a:rPr>
                <a:t>  2 min</a:t>
              </a:r>
            </a:p>
            <a:p>
              <a:pPr>
                <a:defRPr/>
              </a:pPr>
              <a:r>
                <a:rPr lang="en-US" altLang="zh-TW" sz="2400" dirty="0">
                  <a:latin typeface="+mn-lt"/>
                  <a:sym typeface="Symbol"/>
                </a:rPr>
                <a:t>Average </a:t>
              </a:r>
              <a:r>
                <a:rPr lang="en-US" altLang="zh-TW" sz="2400" dirty="0">
                  <a:sym typeface="Symbol"/>
                </a:rPr>
                <a:t> for </a:t>
              </a:r>
              <a:r>
                <a:rPr lang="en-US" altLang="zh-TW" sz="2400" dirty="0" err="1">
                  <a:sym typeface="Symbol"/>
                </a:rPr>
                <a:t>DcRR</a:t>
              </a:r>
              <a:r>
                <a:rPr lang="en-US" altLang="zh-TW" sz="2400" dirty="0">
                  <a:sym typeface="Symbol"/>
                </a:rPr>
                <a:t>  3 mi</a:t>
              </a:r>
              <a:endParaRPr lang="zh-TW" altLang="en-US" sz="2400" dirty="0">
                <a:latin typeface="+mn-lt"/>
              </a:endParaRPr>
            </a:p>
          </p:txBody>
        </p:sp>
        <p:sp>
          <p:nvSpPr>
            <p:cNvPr id="332805" name="矩形 5"/>
            <p:cNvSpPr>
              <a:spLocks noChangeArrowheads="1"/>
            </p:cNvSpPr>
            <p:nvPr/>
          </p:nvSpPr>
          <p:spPr bwMode="auto">
            <a:xfrm>
              <a:off x="2268538" y="1125538"/>
              <a:ext cx="287337" cy="287337"/>
            </a:xfrm>
            <a:prstGeom prst="rect">
              <a:avLst/>
            </a:prstGeom>
            <a:solidFill>
              <a:schemeClr val="accent1"/>
            </a:solidFill>
            <a:ln w="9525" algn="ctr">
              <a:noFill/>
              <a:round/>
              <a:headEnd/>
              <a:tailEnd/>
            </a:ln>
          </p:spPr>
          <p:txBody>
            <a:bodyPr/>
            <a:lstStyle/>
            <a:p>
              <a:pPr algn="ctr"/>
              <a:endParaRPr lang="zh-TW" altLang="en-US"/>
            </a:p>
          </p:txBody>
        </p:sp>
        <p:sp>
          <p:nvSpPr>
            <p:cNvPr id="332806" name="矩形 6"/>
            <p:cNvSpPr>
              <a:spLocks noChangeArrowheads="1"/>
            </p:cNvSpPr>
            <p:nvPr/>
          </p:nvSpPr>
          <p:spPr bwMode="auto">
            <a:xfrm>
              <a:off x="2268538" y="1508125"/>
              <a:ext cx="287337" cy="288925"/>
            </a:xfrm>
            <a:prstGeom prst="rect">
              <a:avLst/>
            </a:prstGeom>
            <a:solidFill>
              <a:srgbClr val="003399"/>
            </a:solidFill>
            <a:ln w="9525" algn="ctr">
              <a:noFill/>
              <a:round/>
              <a:headEnd/>
              <a:tailEnd/>
            </a:ln>
          </p:spPr>
          <p:txBody>
            <a:bodyPr/>
            <a:lstStyle/>
            <a:p>
              <a:pPr algn="ctr"/>
              <a:endParaRPr lang="zh-TW" altLang="en-US"/>
            </a:p>
          </p:txBody>
        </p:sp>
        <p:sp>
          <p:nvSpPr>
            <p:cNvPr id="332807" name="矩形 7"/>
            <p:cNvSpPr>
              <a:spLocks noChangeArrowheads="1"/>
            </p:cNvSpPr>
            <p:nvPr/>
          </p:nvSpPr>
          <p:spPr bwMode="auto">
            <a:xfrm>
              <a:off x="2263775" y="1906588"/>
              <a:ext cx="287338" cy="287337"/>
            </a:xfrm>
            <a:prstGeom prst="rect">
              <a:avLst/>
            </a:prstGeom>
            <a:solidFill>
              <a:srgbClr val="FFCCCC"/>
            </a:solidFill>
            <a:ln w="9525" algn="ctr">
              <a:noFill/>
              <a:round/>
              <a:headEnd/>
              <a:tailEnd/>
            </a:ln>
          </p:spPr>
          <p:txBody>
            <a:bodyPr/>
            <a:lstStyle/>
            <a:p>
              <a:pPr algn="ctr"/>
              <a:endParaRPr lang="zh-TW" altLang="en-US"/>
            </a:p>
          </p:txBody>
        </p:sp>
      </p:grpSp>
      <p:pic>
        <p:nvPicPr>
          <p:cNvPr id="40963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87824" y="5085184"/>
            <a:ext cx="5264530" cy="15394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32337109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09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66042" y="1700808"/>
            <a:ext cx="3477958" cy="36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Picture 4" descr="http://www.brainbasedbusiness.com/uploads/brain%20image%20map%20-%20good-thumb.gif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933056"/>
            <a:ext cx="2466040" cy="244791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http://wakeup-world.com/wp-content/uploads/2013/01/meditation-article-pic-1.jp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2708920"/>
            <a:ext cx="5522128" cy="4464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文字方塊 4"/>
          <p:cNvSpPr txBox="1"/>
          <p:nvPr/>
        </p:nvSpPr>
        <p:spPr>
          <a:xfrm>
            <a:off x="4514827" y="47546"/>
            <a:ext cx="460851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2800" dirty="0" smtClean="0">
                <a:solidFill>
                  <a:srgbClr val="FF0000"/>
                </a:solidFill>
                <a:latin typeface="華康正顏楷體W9" pitchFamily="65" charset="-120"/>
                <a:ea typeface="華康正顏楷體W9" pitchFamily="65" charset="-120"/>
              </a:rPr>
              <a:t>禪定</a:t>
            </a:r>
            <a:r>
              <a:rPr lang="en-US" altLang="zh-TW" sz="2800" dirty="0" smtClean="0">
                <a:solidFill>
                  <a:srgbClr val="FF0000"/>
                </a:solidFill>
                <a:latin typeface="Britannic Bold" panose="020B0903060703020204" pitchFamily="34" charset="0"/>
              </a:rPr>
              <a:t> </a:t>
            </a:r>
          </a:p>
          <a:p>
            <a:pPr algn="ctr"/>
            <a:r>
              <a:rPr lang="en-US" altLang="zh-TW" sz="2800" dirty="0" smtClean="0">
                <a:solidFill>
                  <a:srgbClr val="FF0000"/>
                </a:solidFill>
                <a:latin typeface="Britannic Bold" panose="020B0903060703020204" pitchFamily="34" charset="0"/>
              </a:rPr>
              <a:t>Turn off your Brain and Turn on your Heart</a:t>
            </a:r>
            <a:endParaRPr lang="zh-TW" altLang="en-US" sz="2800" dirty="0">
              <a:solidFill>
                <a:srgbClr val="FF0000"/>
              </a:solidFill>
              <a:latin typeface="Britannic Bold" panose="020B0903060703020204" pitchFamily="34" charset="0"/>
            </a:endParaRPr>
          </a:p>
        </p:txBody>
      </p:sp>
      <p:sp>
        <p:nvSpPr>
          <p:cNvPr id="7" name="向右箭號圖說文字 6"/>
          <p:cNvSpPr/>
          <p:nvPr/>
        </p:nvSpPr>
        <p:spPr bwMode="auto">
          <a:xfrm>
            <a:off x="53752" y="230019"/>
            <a:ext cx="4860032" cy="936104"/>
          </a:xfrm>
          <a:prstGeom prst="rightArrowCallout">
            <a:avLst>
              <a:gd name="adj1" fmla="val 44368"/>
              <a:gd name="adj2" fmla="val 36515"/>
              <a:gd name="adj3" fmla="val 17598"/>
              <a:gd name="adj4" fmla="val 93761"/>
            </a:avLst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1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zh-TW" sz="28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Kozuka Mincho Pro H" pitchFamily="18" charset="-128"/>
                <a:ea typeface="Kozuka Mincho Pro H" pitchFamily="18" charset="-128"/>
              </a:rPr>
              <a:t>Operational manual</a:t>
            </a:r>
            <a:endParaRPr kumimoji="1" lang="en-US" altLang="zh-TW" sz="2800" b="0" i="0" u="none" strike="noStrike" cap="none" normalizeH="0" dirty="0" smtClean="0">
              <a:ln>
                <a:noFill/>
              </a:ln>
              <a:solidFill>
                <a:srgbClr val="0000FF"/>
              </a:solidFill>
              <a:effectLst/>
              <a:latin typeface="Kozuka Mincho Pro H" pitchFamily="18" charset="-128"/>
              <a:ea typeface="Kozuka Mincho Pro H" pitchFamily="18" charset="-128"/>
            </a:endParaRP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zh-TW" sz="2400" dirty="0" smtClean="0">
                <a:solidFill>
                  <a:srgbClr val="0000FF"/>
                </a:solidFill>
                <a:latin typeface="Kozuka Mincho Pro H" pitchFamily="18" charset="-128"/>
                <a:ea typeface="Kozuka Mincho Pro H" pitchFamily="18" charset="-128"/>
                <a:sym typeface="Wingdings" pitchFamily="2" charset="2"/>
              </a:rPr>
              <a:t>True Expert </a:t>
            </a:r>
            <a:r>
              <a:rPr kumimoji="1" lang="en-US" altLang="zh-TW" sz="2000" b="0" i="0" u="none" strike="noStrike" cap="none" normalizeH="0" dirty="0" smtClean="0">
                <a:ln>
                  <a:noFill/>
                </a:ln>
                <a:solidFill>
                  <a:srgbClr val="0000FF"/>
                </a:solidFill>
                <a:effectLst/>
                <a:latin typeface="Kozuka Mincho Pro H" pitchFamily="18" charset="-128"/>
                <a:ea typeface="Kozuka Mincho Pro H" pitchFamily="18" charset="-128"/>
                <a:sym typeface="Wingdings" pitchFamily="2" charset="2"/>
              </a:rPr>
              <a:t> </a:t>
            </a:r>
            <a:r>
              <a:rPr kumimoji="1" lang="zh-TW" altLang="en-US" sz="2000" b="0" i="0" u="none" strike="noStrike" cap="none" normalizeH="0" dirty="0" smtClean="0">
                <a:ln>
                  <a:noFill/>
                </a:ln>
                <a:solidFill>
                  <a:srgbClr val="0000FF"/>
                </a:solidFill>
                <a:effectLst/>
                <a:latin typeface="Kozuka Mincho Pro H" pitchFamily="18" charset="-128"/>
                <a:ea typeface="Kozuka Mincho Pro H" pitchFamily="18" charset="-128"/>
                <a:sym typeface="Wingdings" pitchFamily="2" charset="2"/>
              </a:rPr>
              <a:t>本心之內 方寸之間</a:t>
            </a:r>
            <a:endParaRPr kumimoji="1" lang="zh-TW" altLang="en-US" sz="2000" b="0" i="0" u="none" strike="noStrike" cap="none" normalizeH="0" baseline="0" dirty="0" smtClean="0">
              <a:ln>
                <a:noFill/>
              </a:ln>
              <a:solidFill>
                <a:srgbClr val="0000FF"/>
              </a:solidFill>
              <a:effectLst/>
              <a:latin typeface="Kozuka Mincho Pro H" pitchFamily="18" charset="-128"/>
              <a:ea typeface="Kozuka Mincho Pro H" pitchFamily="18" charset="-128"/>
            </a:endParaRPr>
          </a:p>
        </p:txBody>
      </p:sp>
      <p:grpSp>
        <p:nvGrpSpPr>
          <p:cNvPr id="9" name="群組 8"/>
          <p:cNvGrpSpPr/>
          <p:nvPr/>
        </p:nvGrpSpPr>
        <p:grpSpPr>
          <a:xfrm>
            <a:off x="539552" y="1268760"/>
            <a:ext cx="3960440" cy="3024336"/>
            <a:chOff x="3995936" y="2132856"/>
            <a:chExt cx="3960440" cy="3024336"/>
          </a:xfrm>
        </p:grpSpPr>
        <p:sp>
          <p:nvSpPr>
            <p:cNvPr id="10" name="Oval 3"/>
            <p:cNvSpPr>
              <a:spLocks noChangeArrowheads="1"/>
            </p:cNvSpPr>
            <p:nvPr/>
          </p:nvSpPr>
          <p:spPr bwMode="auto">
            <a:xfrm>
              <a:off x="3995936" y="2132856"/>
              <a:ext cx="3960440" cy="3024336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lIns="0" tIns="0" rIns="0" bIns="0" anchor="b" anchorCtr="1"/>
            <a:lstStyle/>
            <a:p>
              <a:endParaRPr lang="en-US" altLang="zh-TW" sz="1600" b="1" dirty="0">
                <a:latin typeface="Arial Narrow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1" name="Oval 4"/>
            <p:cNvSpPr>
              <a:spLocks noChangeArrowheads="1"/>
            </p:cNvSpPr>
            <p:nvPr/>
          </p:nvSpPr>
          <p:spPr bwMode="auto">
            <a:xfrm>
              <a:off x="4331937" y="2210103"/>
              <a:ext cx="3292414" cy="2587049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lIns="0" tIns="0" rIns="0" bIns="0" anchor="b" anchorCtr="1"/>
            <a:lstStyle/>
            <a:p>
              <a:r>
                <a:rPr lang="en-US" altLang="zh-TW" sz="1600" b="1" dirty="0">
                  <a:latin typeface="Arial Narrow" pitchFamily="34" charset="0"/>
                  <a:cs typeface="Times New Roman" panose="02020603050405020304" pitchFamily="18" charset="0"/>
                </a:rPr>
                <a:t>Normal consciousness</a:t>
              </a:r>
            </a:p>
          </p:txBody>
        </p:sp>
        <p:sp>
          <p:nvSpPr>
            <p:cNvPr id="12" name="Oval 5"/>
            <p:cNvSpPr>
              <a:spLocks noChangeArrowheads="1"/>
            </p:cNvSpPr>
            <p:nvPr/>
          </p:nvSpPr>
          <p:spPr bwMode="auto">
            <a:xfrm>
              <a:off x="4602329" y="2276872"/>
              <a:ext cx="2767536" cy="1880806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lIns="0" tIns="0" rIns="0" bIns="0" anchor="b" anchorCtr="1"/>
            <a:lstStyle/>
            <a:p>
              <a:r>
                <a:rPr lang="en-US" altLang="zh-TW" sz="1600" b="1">
                  <a:latin typeface="Arial Narrow" pitchFamily="34" charset="0"/>
                  <a:cs typeface="Times New Roman" panose="02020603050405020304" pitchFamily="18" charset="0"/>
                </a:rPr>
                <a:t>Subliminal consciousness</a:t>
              </a:r>
            </a:p>
          </p:txBody>
        </p:sp>
        <p:sp>
          <p:nvSpPr>
            <p:cNvPr id="13" name="Oval 6"/>
            <p:cNvSpPr>
              <a:spLocks noChangeArrowheads="1"/>
            </p:cNvSpPr>
            <p:nvPr/>
          </p:nvSpPr>
          <p:spPr bwMode="auto">
            <a:xfrm>
              <a:off x="4872720" y="2362359"/>
              <a:ext cx="2147227" cy="1343433"/>
            </a:xfrm>
            <a:prstGeom prst="ellipse">
              <a:avLst/>
            </a:prstGeom>
            <a:solidFill>
              <a:srgbClr val="CCFF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lIns="0" tIns="0" rIns="0" bIns="0" anchor="b" anchorCtr="1"/>
            <a:lstStyle/>
            <a:p>
              <a:r>
                <a:rPr lang="en-US" altLang="zh-TW" sz="1600" b="1" dirty="0" err="1">
                  <a:latin typeface="Arial Narrow" pitchFamily="34" charset="0"/>
                  <a:cs typeface="Times New Roman" panose="02020603050405020304" pitchFamily="18" charset="0"/>
                </a:rPr>
                <a:t>Alaya</a:t>
              </a:r>
              <a:r>
                <a:rPr lang="en-US" altLang="zh-TW" sz="1600" b="1" dirty="0">
                  <a:latin typeface="Arial Narrow" pitchFamily="34" charset="0"/>
                  <a:cs typeface="Times New Roman" panose="02020603050405020304" pitchFamily="18" charset="0"/>
                </a:rPr>
                <a:t> consciousness</a:t>
              </a:r>
            </a:p>
          </p:txBody>
        </p:sp>
        <p:sp>
          <p:nvSpPr>
            <p:cNvPr id="14" name="Oval 7"/>
            <p:cNvSpPr>
              <a:spLocks noChangeArrowheads="1"/>
            </p:cNvSpPr>
            <p:nvPr/>
          </p:nvSpPr>
          <p:spPr bwMode="auto">
            <a:xfrm>
              <a:off x="5121413" y="2362359"/>
              <a:ext cx="1713463" cy="922625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lIns="0" tIns="0" rIns="0" bIns="0" anchor="b" anchorCtr="1"/>
            <a:lstStyle/>
            <a:p>
              <a:pPr algn="ctr">
                <a:spcBef>
                  <a:spcPts val="1200"/>
                </a:spcBef>
                <a:spcAft>
                  <a:spcPts val="0"/>
                </a:spcAft>
              </a:pPr>
              <a:r>
                <a:rPr lang="en-US" altLang="zh-TW" sz="1600" b="1" dirty="0" smtClean="0">
                  <a:solidFill>
                    <a:srgbClr val="FF0000"/>
                  </a:solidFill>
                  <a:latin typeface="Arial Narrow" pitchFamily="34" charset="0"/>
                  <a:cs typeface="Times New Roman" panose="02020603050405020304" pitchFamily="18" charset="0"/>
                </a:rPr>
                <a:t>Nirvana    Samadhi</a:t>
              </a:r>
            </a:p>
            <a:p>
              <a:pPr algn="ctr">
                <a:spcBef>
                  <a:spcPts val="0"/>
                </a:spcBef>
                <a:spcAft>
                  <a:spcPts val="0"/>
                </a:spcAft>
              </a:pPr>
              <a:r>
                <a:rPr lang="en-US" altLang="zh-TW" sz="1600" b="1" dirty="0" smtClean="0">
                  <a:solidFill>
                    <a:srgbClr val="FF0000"/>
                  </a:solidFill>
                  <a:latin typeface="Arial Narrow" pitchFamily="34" charset="0"/>
                  <a:cs typeface="Times New Roman" panose="02020603050405020304" pitchFamily="18" charset="0"/>
                </a:rPr>
                <a:t>Unification heart &amp; brain</a:t>
              </a:r>
              <a:endParaRPr lang="zh-TW" altLang="zh-TW" sz="1600" b="1" dirty="0">
                <a:solidFill>
                  <a:srgbClr val="FF0000"/>
                </a:solidFill>
                <a:latin typeface="Arial Narrow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5" name="Oval 7"/>
            <p:cNvSpPr>
              <a:spLocks noChangeArrowheads="1"/>
            </p:cNvSpPr>
            <p:nvPr/>
          </p:nvSpPr>
          <p:spPr bwMode="auto">
            <a:xfrm>
              <a:off x="5437051" y="2350237"/>
              <a:ext cx="1037096" cy="358683"/>
            </a:xfrm>
            <a:prstGeom prst="ellipse">
              <a:avLst/>
            </a:prstGeom>
            <a:solidFill>
              <a:srgbClr val="FFFF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lIns="0" tIns="0" rIns="0" bIns="0" anchor="b" anchorCtr="1"/>
            <a:lstStyle/>
            <a:p>
              <a:r>
                <a:rPr lang="en-US" altLang="zh-TW" sz="1600" b="1" dirty="0" smtClean="0">
                  <a:solidFill>
                    <a:srgbClr val="FF0066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Narrow" pitchFamily="34" charset="0"/>
                  <a:cs typeface="Times New Roman" panose="02020603050405020304" pitchFamily="18" charset="0"/>
                </a:rPr>
                <a:t>CHAN</a:t>
              </a:r>
              <a:endParaRPr lang="zh-TW" altLang="zh-TW" sz="1600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6" name="文字方塊 15"/>
            <p:cNvSpPr txBox="1"/>
            <p:nvPr/>
          </p:nvSpPr>
          <p:spPr>
            <a:xfrm>
              <a:off x="5508104" y="4797152"/>
              <a:ext cx="1050288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1600" b="1" dirty="0" smtClean="0"/>
                <a:t>5 senses</a:t>
              </a:r>
              <a:endParaRPr lang="zh-TW" altLang="en-US" sz="1600" b="1" dirty="0"/>
            </a:p>
          </p:txBody>
        </p:sp>
      </p:grpSp>
      <p:sp>
        <p:nvSpPr>
          <p:cNvPr id="6" name="手繪多邊形 5"/>
          <p:cNvSpPr/>
          <p:nvPr/>
        </p:nvSpPr>
        <p:spPr bwMode="auto">
          <a:xfrm>
            <a:off x="665922" y="2524539"/>
            <a:ext cx="725556" cy="1540565"/>
          </a:xfrm>
          <a:custGeom>
            <a:avLst/>
            <a:gdLst>
              <a:gd name="connsiteX0" fmla="*/ 9939 w 725556"/>
              <a:gd name="connsiteY0" fmla="*/ 1540565 h 1540565"/>
              <a:gd name="connsiteX1" fmla="*/ 99391 w 725556"/>
              <a:gd name="connsiteY1" fmla="*/ 1053548 h 1540565"/>
              <a:gd name="connsiteX2" fmla="*/ 725556 w 725556"/>
              <a:gd name="connsiteY2" fmla="*/ 0 h 1540565"/>
              <a:gd name="connsiteX3" fmla="*/ 725556 w 725556"/>
              <a:gd name="connsiteY3" fmla="*/ 0 h 1540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25556" h="1540565">
                <a:moveTo>
                  <a:pt x="9939" y="1540565"/>
                </a:moveTo>
                <a:cubicBezTo>
                  <a:pt x="-4970" y="1425437"/>
                  <a:pt x="-19878" y="1310309"/>
                  <a:pt x="99391" y="1053548"/>
                </a:cubicBezTo>
                <a:cubicBezTo>
                  <a:pt x="218660" y="796787"/>
                  <a:pt x="725556" y="0"/>
                  <a:pt x="725556" y="0"/>
                </a:cubicBezTo>
                <a:lnTo>
                  <a:pt x="725556" y="0"/>
                </a:lnTo>
              </a:path>
            </a:pathLst>
          </a:custGeom>
          <a:noFill/>
          <a:ln w="12700" cap="flat" cmpd="sng" algn="ctr">
            <a:solidFill>
              <a:srgbClr val="0000FF"/>
            </a:solidFill>
            <a:prstDash val="solid"/>
            <a:round/>
            <a:headEnd type="none" w="med" len="med"/>
            <a:tailEnd type="arrow" w="lg" len="lg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en-US" sz="5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新細明體" charset="-120"/>
            </a:endParaRPr>
          </a:p>
        </p:txBody>
      </p:sp>
      <p:sp>
        <p:nvSpPr>
          <p:cNvPr id="19" name="手繪多邊形 18"/>
          <p:cNvSpPr/>
          <p:nvPr/>
        </p:nvSpPr>
        <p:spPr bwMode="auto">
          <a:xfrm>
            <a:off x="818322" y="3212976"/>
            <a:ext cx="573156" cy="1004528"/>
          </a:xfrm>
          <a:custGeom>
            <a:avLst/>
            <a:gdLst>
              <a:gd name="connsiteX0" fmla="*/ 9939 w 725556"/>
              <a:gd name="connsiteY0" fmla="*/ 1540565 h 1540565"/>
              <a:gd name="connsiteX1" fmla="*/ 99391 w 725556"/>
              <a:gd name="connsiteY1" fmla="*/ 1053548 h 1540565"/>
              <a:gd name="connsiteX2" fmla="*/ 725556 w 725556"/>
              <a:gd name="connsiteY2" fmla="*/ 0 h 1540565"/>
              <a:gd name="connsiteX3" fmla="*/ 725556 w 725556"/>
              <a:gd name="connsiteY3" fmla="*/ 0 h 1540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25556" h="1540565">
                <a:moveTo>
                  <a:pt x="9939" y="1540565"/>
                </a:moveTo>
                <a:cubicBezTo>
                  <a:pt x="-4970" y="1425437"/>
                  <a:pt x="-19878" y="1310309"/>
                  <a:pt x="99391" y="1053548"/>
                </a:cubicBezTo>
                <a:cubicBezTo>
                  <a:pt x="218660" y="796787"/>
                  <a:pt x="725556" y="0"/>
                  <a:pt x="725556" y="0"/>
                </a:cubicBezTo>
                <a:lnTo>
                  <a:pt x="725556" y="0"/>
                </a:lnTo>
              </a:path>
            </a:pathLst>
          </a:custGeom>
          <a:noFill/>
          <a:ln w="12700" cap="flat" cmpd="sng" algn="ctr">
            <a:solidFill>
              <a:srgbClr val="0000FF"/>
            </a:solidFill>
            <a:prstDash val="solid"/>
            <a:round/>
            <a:headEnd type="none" w="med" len="med"/>
            <a:tailEnd type="arrow" w="lg" len="lg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en-US" sz="5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新細明體" charset="-120"/>
            </a:endParaRPr>
          </a:p>
        </p:txBody>
      </p:sp>
      <p:sp>
        <p:nvSpPr>
          <p:cNvPr id="20" name="手繪多邊形 19"/>
          <p:cNvSpPr/>
          <p:nvPr/>
        </p:nvSpPr>
        <p:spPr bwMode="auto">
          <a:xfrm>
            <a:off x="970722" y="3789040"/>
            <a:ext cx="573156" cy="580864"/>
          </a:xfrm>
          <a:custGeom>
            <a:avLst/>
            <a:gdLst>
              <a:gd name="connsiteX0" fmla="*/ 9939 w 725556"/>
              <a:gd name="connsiteY0" fmla="*/ 1540565 h 1540565"/>
              <a:gd name="connsiteX1" fmla="*/ 99391 w 725556"/>
              <a:gd name="connsiteY1" fmla="*/ 1053548 h 1540565"/>
              <a:gd name="connsiteX2" fmla="*/ 725556 w 725556"/>
              <a:gd name="connsiteY2" fmla="*/ 0 h 1540565"/>
              <a:gd name="connsiteX3" fmla="*/ 725556 w 725556"/>
              <a:gd name="connsiteY3" fmla="*/ 0 h 1540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25556" h="1540565">
                <a:moveTo>
                  <a:pt x="9939" y="1540565"/>
                </a:moveTo>
                <a:cubicBezTo>
                  <a:pt x="-4970" y="1425437"/>
                  <a:pt x="-19878" y="1310309"/>
                  <a:pt x="99391" y="1053548"/>
                </a:cubicBezTo>
                <a:cubicBezTo>
                  <a:pt x="218660" y="796787"/>
                  <a:pt x="725556" y="0"/>
                  <a:pt x="725556" y="0"/>
                </a:cubicBezTo>
                <a:lnTo>
                  <a:pt x="725556" y="0"/>
                </a:lnTo>
              </a:path>
            </a:pathLst>
          </a:custGeom>
          <a:noFill/>
          <a:ln w="12700" cap="flat" cmpd="sng" algn="ctr">
            <a:solidFill>
              <a:srgbClr val="0000FF"/>
            </a:solidFill>
            <a:prstDash val="solid"/>
            <a:round/>
            <a:headEnd type="none" w="med" len="med"/>
            <a:tailEnd type="arrow" w="lg" len="lg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en-US" sz="5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新細明體" charset="-12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1889749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350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3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1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2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9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500"/>
                            </p:stCondLst>
                            <p:childTnLst>
                              <p:par>
                                <p:cTn id="20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000"/>
                            </p:stCondLst>
                            <p:childTnLst>
                              <p:par>
                                <p:cTn id="2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6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7" grpId="0" animBg="1"/>
      <p:bldP spid="6" grpId="0" animBg="1"/>
      <p:bldP spid="19" grpId="0" animBg="1"/>
      <p:bldP spid="2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39552" y="0"/>
            <a:ext cx="7200800" cy="620688"/>
          </a:xfrm>
        </p:spPr>
        <p:txBody>
          <a:bodyPr>
            <a:noAutofit/>
          </a:bodyPr>
          <a:lstStyle/>
          <a:p>
            <a:r>
              <a:rPr lang="en-US" altLang="zh-TW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In preparation for Chan Ding</a:t>
            </a:r>
            <a:endParaRPr lang="zh-TW" altLang="en-US" sz="3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5" name="群組 4"/>
          <p:cNvGrpSpPr/>
          <p:nvPr/>
        </p:nvGrpSpPr>
        <p:grpSpPr>
          <a:xfrm>
            <a:off x="3419872" y="3054456"/>
            <a:ext cx="5941688" cy="3803544"/>
            <a:chOff x="1514194" y="2723106"/>
            <a:chExt cx="5941688" cy="3803544"/>
          </a:xfrm>
        </p:grpSpPr>
        <p:pic>
          <p:nvPicPr>
            <p:cNvPr id="3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82346" y="2723106"/>
              <a:ext cx="4573536" cy="38035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" name="文字方塊 3"/>
            <p:cNvSpPr txBox="1"/>
            <p:nvPr/>
          </p:nvSpPr>
          <p:spPr>
            <a:xfrm>
              <a:off x="1586202" y="2809618"/>
              <a:ext cx="2047740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TW" sz="2400" dirty="0" err="1" smtClean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ChanXin</a:t>
              </a:r>
              <a:endParaRPr lang="en-US" altLang="zh-TW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algn="ctr"/>
              <a:r>
                <a:rPr lang="en-US" altLang="zh-TW" sz="2400" dirty="0" smtClean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Third Ventricle</a:t>
              </a:r>
              <a:endParaRPr lang="zh-TW" alt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7" name="文字方塊 6"/>
            <p:cNvSpPr txBox="1"/>
            <p:nvPr/>
          </p:nvSpPr>
          <p:spPr>
            <a:xfrm>
              <a:off x="1514194" y="3723363"/>
              <a:ext cx="1912703" cy="124649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ts val="2100"/>
                </a:lnSpc>
              </a:pPr>
              <a:r>
                <a:rPr lang="en-US" altLang="zh-TW" sz="2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Corpus callosum</a:t>
              </a:r>
            </a:p>
            <a:p>
              <a:pPr algn="r">
                <a:lnSpc>
                  <a:spcPts val="2100"/>
                </a:lnSpc>
              </a:pPr>
              <a:r>
                <a:rPr lang="en-US" altLang="zh-TW" sz="2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Thalamus</a:t>
              </a:r>
            </a:p>
            <a:p>
              <a:pPr algn="r">
                <a:lnSpc>
                  <a:spcPts val="2100"/>
                </a:lnSpc>
              </a:pPr>
              <a:r>
                <a:rPr lang="en-US" altLang="zh-TW" sz="2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Pineal gland</a:t>
              </a:r>
            </a:p>
            <a:p>
              <a:pPr algn="r">
                <a:lnSpc>
                  <a:spcPts val="2100"/>
                </a:lnSpc>
                <a:spcBef>
                  <a:spcPts val="600"/>
                </a:spcBef>
              </a:pPr>
              <a:r>
                <a:rPr lang="en-US" altLang="zh-TW" sz="2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Pituitary gland</a:t>
              </a:r>
              <a:endParaRPr lang="zh-TW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10" name="圓角矩形圖說文字 9"/>
          <p:cNvSpPr/>
          <p:nvPr/>
        </p:nvSpPr>
        <p:spPr>
          <a:xfrm>
            <a:off x="1043608" y="692696"/>
            <a:ext cx="7200800" cy="2088232"/>
          </a:xfrm>
          <a:prstGeom prst="wedgeRoundRectCallout">
            <a:avLst>
              <a:gd name="adj1" fmla="val 21622"/>
              <a:gd name="adj2" fmla="val 53251"/>
              <a:gd name="adj3" fmla="val 16667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altLang="zh-TW" sz="2400" dirty="0" err="1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ChanXin-FaYan-ZhiHui</a:t>
            </a:r>
            <a:r>
              <a:rPr lang="en-US" altLang="zh-TW" sz="24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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TW" sz="24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Harmonize all brain neurons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TW" sz="24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Adjust doorway of thalamus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TW" sz="24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Cleanse  emotional, mental, spiritual realm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TW" sz="24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Transcend time, space, physical state </a:t>
            </a:r>
          </a:p>
        </p:txBody>
      </p:sp>
      <p:sp>
        <p:nvSpPr>
          <p:cNvPr id="13" name="矩形 12"/>
          <p:cNvSpPr/>
          <p:nvPr/>
        </p:nvSpPr>
        <p:spPr>
          <a:xfrm>
            <a:off x="0" y="5373216"/>
            <a:ext cx="421196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6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 Princeton University, a team of researchers has found a way to crystallize light</a:t>
            </a:r>
            <a:r>
              <a:rPr lang="en-US" altLang="zh-TW" sz="1600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— or </a:t>
            </a:r>
            <a:r>
              <a:rPr lang="en-US" altLang="zh-TW" sz="16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transform light waves into crystalline </a:t>
            </a:r>
            <a:r>
              <a:rPr lang="en-US" altLang="zh-TW" sz="1600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solids.</a:t>
            </a:r>
            <a:endParaRPr lang="zh-TW" altLang="en-US" sz="16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68311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957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899592" y="2636912"/>
            <a:ext cx="7772400" cy="1500187"/>
          </a:xfrm>
        </p:spPr>
        <p:txBody>
          <a:bodyPr/>
          <a:lstStyle/>
          <a:p>
            <a:pPr algn="ctr" eaLnBrk="1" hangingPunct="1">
              <a:spcAft>
                <a:spcPct val="50000"/>
              </a:spcAft>
              <a:buFontTx/>
              <a:buNone/>
            </a:pPr>
            <a:r>
              <a:rPr lang="en-US" altLang="zh-TW" sz="8800" b="1" dirty="0" smtClean="0">
                <a:solidFill>
                  <a:srgbClr val="FF0000"/>
                </a:solidFill>
                <a:latin typeface="Monotype Corsiva" pitchFamily="66" charset="0"/>
              </a:rPr>
              <a:t>Thank   You</a:t>
            </a:r>
            <a:endParaRPr lang="en-US" altLang="zh-TW" sz="3600" b="1" dirty="0">
              <a:solidFill>
                <a:srgbClr val="FF0000"/>
              </a:solidFill>
              <a:latin typeface="Monotype Corsiva" pitchFamily="66" charset="0"/>
            </a:endParaRPr>
          </a:p>
        </p:txBody>
      </p:sp>
      <p:sp>
        <p:nvSpPr>
          <p:cNvPr id="347137" name="投影片編號版面配置區 4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98AA5C7C-816F-4366-92A2-A253F4959A22}" type="slidenum">
              <a:rPr lang="en-US" altLang="zh-TW" smtClean="0"/>
              <a:pPr/>
              <a:t>15</a:t>
            </a:fld>
            <a:endParaRPr lang="en-US" altLang="zh-TW" smtClean="0"/>
          </a:p>
        </p:txBody>
      </p:sp>
    </p:spTree>
  </p:cSld>
  <p:clrMapOvr>
    <a:masterClrMapping/>
  </p:clrMapOvr>
  <p:transition spd="med" advClick="0" advTm="3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Scale>
                                      <p:cBhvr>
                                        <p:cTn id="6" dur="1000" fill="hold"/>
                                        <p:tgtEl>
                                          <p:spTgt spid="2539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3957" grpId="0" build="p"/>
    </p:bldLst>
  </p:timing>
</p:sld>
</file>

<file path=ppt/theme/theme1.xml><?xml version="1.0" encoding="utf-8"?>
<a:theme xmlns:a="http://schemas.openxmlformats.org/drawingml/2006/main" name="預設簡報設計">
  <a:themeElements>
    <a:clrScheme name="預設簡報設計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預設簡報設計">
      <a:majorFont>
        <a:latin typeface="Arial"/>
        <a:ea typeface="華康超明體"/>
        <a:cs typeface=""/>
      </a:majorFont>
      <a:minorFont>
        <a:latin typeface="Arial"/>
        <a:ea typeface="華康儷中宋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TW" altLang="en-US" sz="5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新細明體" charset="-12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TW" altLang="en-US" sz="5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新細明體" charset="-120"/>
          </a:defRPr>
        </a:defPPr>
      </a:lstStyle>
    </a:lnDef>
  </a:objectDefaults>
  <a:extraClrSchemeLst>
    <a:extraClrScheme>
      <a:clrScheme name="預設簡報設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佈景主題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14411</TotalTime>
  <Words>778</Words>
  <Application>Microsoft Office PowerPoint</Application>
  <PresentationFormat>如螢幕大小 (4:3)</PresentationFormat>
  <Paragraphs>128</Paragraphs>
  <Slides>15</Slides>
  <Notes>11</Notes>
  <HiddenSlides>0</HiddenSlides>
  <MMClips>0</MMClips>
  <ScaleCrop>false</ScaleCrop>
  <HeadingPairs>
    <vt:vector size="4" baseType="variant">
      <vt:variant>
        <vt:lpstr>佈景主題</vt:lpstr>
      </vt:variant>
      <vt:variant>
        <vt:i4>2</vt:i4>
      </vt:variant>
      <vt:variant>
        <vt:lpstr>投影片標題</vt:lpstr>
      </vt:variant>
      <vt:variant>
        <vt:i4>15</vt:i4>
      </vt:variant>
    </vt:vector>
  </HeadingPairs>
  <TitlesOfParts>
    <vt:vector size="17" baseType="lpstr">
      <vt:lpstr>預設簡報設計</vt:lpstr>
      <vt:lpstr>自訂設計</vt:lpstr>
      <vt:lpstr>Introduction to Scientific Research on Chan Ding 禪定   Probing the new brain manifested in Diamond Sutra  禪定科學研究導論</vt:lpstr>
      <vt:lpstr>The mainstreaming of mindfulness meditation  April 5, 2014 The Week</vt:lpstr>
      <vt:lpstr>投影片 3</vt:lpstr>
      <vt:lpstr>Futurology</vt:lpstr>
      <vt:lpstr>Do we correctly utilize our brain and mind? How to revitalize and upgrade our body, mind, and spirit?</vt:lpstr>
      <vt:lpstr>Brain evolution !</vt:lpstr>
      <vt:lpstr>However ~ our brain often malfunctions !!</vt:lpstr>
      <vt:lpstr>大腦劣根性！</vt:lpstr>
      <vt:lpstr>投影片 9</vt:lpstr>
      <vt:lpstr>投影片 10</vt:lpstr>
      <vt:lpstr>定  　versus     散亂</vt:lpstr>
      <vt:lpstr>Cardiorespiratory synchronization</vt:lpstr>
      <vt:lpstr>投影片 13</vt:lpstr>
      <vt:lpstr>In preparation for Chan Ding</vt:lpstr>
      <vt:lpstr>投影片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投影片 1</dc:title>
  <dc:creator>Admin</dc:creator>
  <cp:lastModifiedBy>AS BM5320 P5KPL-AM/PS</cp:lastModifiedBy>
  <cp:revision>1098</cp:revision>
  <cp:lastPrinted>2013-10-16T08:37:55Z</cp:lastPrinted>
  <dcterms:created xsi:type="dcterms:W3CDTF">2003-04-16T03:55:54Z</dcterms:created>
  <dcterms:modified xsi:type="dcterms:W3CDTF">2015-05-31T10:17:13Z</dcterms:modified>
</cp:coreProperties>
</file>