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2"/>
  </p:notesMasterIdLst>
  <p:sldIdLst>
    <p:sldId id="256" r:id="rId2"/>
    <p:sldId id="330" r:id="rId3"/>
    <p:sldId id="257" r:id="rId4"/>
    <p:sldId id="258" r:id="rId5"/>
    <p:sldId id="304" r:id="rId6"/>
    <p:sldId id="332" r:id="rId7"/>
    <p:sldId id="333" r:id="rId8"/>
    <p:sldId id="259" r:id="rId9"/>
    <p:sldId id="260" r:id="rId10"/>
    <p:sldId id="344" r:id="rId11"/>
    <p:sldId id="334" r:id="rId12"/>
    <p:sldId id="335" r:id="rId13"/>
    <p:sldId id="336" r:id="rId14"/>
    <p:sldId id="338" r:id="rId15"/>
    <p:sldId id="340" r:id="rId16"/>
    <p:sldId id="341" r:id="rId17"/>
    <p:sldId id="342" r:id="rId18"/>
    <p:sldId id="343" r:id="rId19"/>
    <p:sldId id="345" r:id="rId20"/>
    <p:sldId id="346" r:id="rId21"/>
    <p:sldId id="347" r:id="rId22"/>
    <p:sldId id="348" r:id="rId23"/>
    <p:sldId id="349" r:id="rId24"/>
    <p:sldId id="350" r:id="rId25"/>
    <p:sldId id="351" r:id="rId26"/>
    <p:sldId id="354" r:id="rId27"/>
    <p:sldId id="352" r:id="rId28"/>
    <p:sldId id="355" r:id="rId29"/>
    <p:sldId id="356" r:id="rId30"/>
    <p:sldId id="362" r:id="rId31"/>
    <p:sldId id="363" r:id="rId32"/>
    <p:sldId id="365" r:id="rId33"/>
    <p:sldId id="366" r:id="rId34"/>
    <p:sldId id="358" r:id="rId35"/>
    <p:sldId id="364" r:id="rId36"/>
    <p:sldId id="359" r:id="rId37"/>
    <p:sldId id="360" r:id="rId38"/>
    <p:sldId id="361" r:id="rId39"/>
    <p:sldId id="339" r:id="rId40"/>
    <p:sldId id="315" r:id="rId4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71" autoAdjust="0"/>
    <p:restoredTop sz="84722" autoAdjust="0"/>
  </p:normalViewPr>
  <p:slideViewPr>
    <p:cSldViewPr snapToGrid="0" snapToObjects="1">
      <p:cViewPr varScale="1">
        <p:scale>
          <a:sx n="98" d="100"/>
          <a:sy n="98" d="100"/>
        </p:scale>
        <p:origin x="180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72B90-E43E-FD42-AD5D-E27F5B888F03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D558D-BB40-0C45-9546-069FFDBF5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786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err="1" smtClean="0"/>
              <a:t>JaHestep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329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602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101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</a:t>
            </a:r>
            <a:r>
              <a:rPr lang="en-US" baseline="0" dirty="0" smtClean="0"/>
              <a:t> way safer:</a:t>
            </a:r>
          </a:p>
          <a:p>
            <a:r>
              <a:rPr lang="en-US" baseline="0" dirty="0" smtClean="0"/>
              <a:t>Secret sharing. </a:t>
            </a:r>
          </a:p>
          <a:p>
            <a:r>
              <a:rPr lang="en-US" baseline="0" dirty="0" smtClean="0"/>
              <a:t>Multi-party save the value. </a:t>
            </a:r>
          </a:p>
          <a:p>
            <a:r>
              <a:rPr lang="en-US" baseline="0" dirty="0" smtClean="0"/>
              <a:t>O-RAM. </a:t>
            </a:r>
          </a:p>
          <a:p>
            <a:r>
              <a:rPr lang="en-US" baseline="0" dirty="0" smtClean="0"/>
              <a:t>Primitive? </a:t>
            </a:r>
          </a:p>
          <a:p>
            <a:r>
              <a:rPr lang="en-US" baseline="0" dirty="0" smtClean="0"/>
              <a:t>This is crucial for statistically secure multi-party computation. </a:t>
            </a:r>
          </a:p>
          <a:p>
            <a:r>
              <a:rPr lang="en-US" baseline="0" dirty="0" smtClean="0"/>
              <a:t>This is (own its own) useful in other application beyond ORAM context.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858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</a:t>
            </a:r>
            <a:r>
              <a:rPr lang="en-US" baseline="0" dirty="0" smtClean="0"/>
              <a:t> way safer:</a:t>
            </a:r>
          </a:p>
          <a:p>
            <a:r>
              <a:rPr lang="en-US" baseline="0" dirty="0" smtClean="0"/>
              <a:t>Secret sharing. </a:t>
            </a:r>
          </a:p>
          <a:p>
            <a:r>
              <a:rPr lang="en-US" baseline="0" dirty="0" smtClean="0"/>
              <a:t>Multi-party save the value. </a:t>
            </a:r>
          </a:p>
          <a:p>
            <a:r>
              <a:rPr lang="en-US" baseline="0" dirty="0" smtClean="0"/>
              <a:t>O-RAM. </a:t>
            </a:r>
          </a:p>
          <a:p>
            <a:r>
              <a:rPr lang="en-US" baseline="0" dirty="0" smtClean="0"/>
              <a:t>Primitive? </a:t>
            </a:r>
          </a:p>
          <a:p>
            <a:r>
              <a:rPr lang="en-US" baseline="0" dirty="0" smtClean="0"/>
              <a:t>This is crucial for statistically secure multi-party computation. </a:t>
            </a:r>
          </a:p>
          <a:p>
            <a:r>
              <a:rPr lang="en-US" baseline="0" dirty="0" smtClean="0"/>
              <a:t>This is (own its own) useful in other application beyond ORAM context.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603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48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871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3438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497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7110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730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036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609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4190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188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1724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8141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5083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1302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665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5123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3406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err="1" smtClean="0"/>
              <a:t>JaHestep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626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6171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6167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4445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558D-BB40-0C45-9546-069FFDBF5A0A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99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677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918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634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820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8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067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618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0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1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820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478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1FEC0-93F9-594B-97DC-40C0DF1E2C99}" type="datetimeFigureOut">
              <a:rPr lang="en-US" smtClean="0"/>
              <a:t>5/16/2014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25FC6-A98A-0B4A-A218-7067603D6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02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ctrTitle"/>
              </p:nvPr>
            </p:nvSpPr>
            <p:spPr>
              <a:xfrm>
                <a:off x="685800" y="836810"/>
                <a:ext cx="7772400" cy="1470025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Statistically secure ORAM with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altLang="zh-TW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acc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TW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TW" b="0" i="0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log</m:t>
                        </m:r>
                      </m:e>
                      <m:sup>
                        <m:r>
                          <a:rPr lang="en-US" altLang="zh-TW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/>
                  <a:t> overhead</a:t>
                </a:r>
                <a:endParaRPr lang="en-US" dirty="0"/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685800" y="836810"/>
                <a:ext cx="7772400" cy="1470025"/>
              </a:xfrm>
              <a:blipFill rotWithShape="0">
                <a:blip r:embed="rId3"/>
                <a:stretch>
                  <a:fillRect t="-7884" r="-392" b="-1950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520" y="3103223"/>
            <a:ext cx="8382000" cy="2519364"/>
          </a:xfrm>
        </p:spPr>
        <p:txBody>
          <a:bodyPr>
            <a:normAutofit/>
          </a:bodyPr>
          <a:lstStyle/>
          <a:p>
            <a:r>
              <a:rPr lang="en-US" altLang="zh-TW" dirty="0">
                <a:solidFill>
                  <a:schemeClr val="tx1"/>
                </a:solidFill>
              </a:rPr>
              <a:t>Kai-Min Chung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n-US" altLang="zh-TW" dirty="0">
                <a:solidFill>
                  <a:schemeClr val="tx1"/>
                </a:solidFill>
              </a:rPr>
              <a:t>Academia </a:t>
            </a:r>
            <a:r>
              <a:rPr lang="en-US" altLang="zh-TW" smtClean="0">
                <a:solidFill>
                  <a:schemeClr val="tx1"/>
                </a:solidFill>
              </a:rPr>
              <a:t>Sinica</a:t>
            </a:r>
            <a:r>
              <a:rPr lang="en-US" smtClean="0">
                <a:solidFill>
                  <a:schemeClr val="tx1"/>
                </a:solidFill>
              </a:rPr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600" dirty="0">
                <a:solidFill>
                  <a:schemeClr val="tx1"/>
                </a:solidFill>
              </a:rPr>
              <a:t>j</a:t>
            </a:r>
            <a:r>
              <a:rPr lang="en-US" sz="2600" dirty="0" smtClean="0">
                <a:solidFill>
                  <a:schemeClr val="tx1"/>
                </a:solidFill>
              </a:rPr>
              <a:t>oint work with</a:t>
            </a:r>
          </a:p>
          <a:p>
            <a:r>
              <a:rPr lang="en-US" sz="2600" dirty="0" err="1">
                <a:solidFill>
                  <a:schemeClr val="tx1"/>
                </a:solidFill>
              </a:rPr>
              <a:t>Zhenming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smtClean="0">
                <a:solidFill>
                  <a:schemeClr val="tx1"/>
                </a:solidFill>
              </a:rPr>
              <a:t>Liu (Princeton) and Rafael Pass (Cornell NY Tech)</a:t>
            </a:r>
            <a:endParaRPr lang="en-US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57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50902"/>
            <a:ext cx="8229600" cy="810818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Oblivious RAM </a:t>
            </a:r>
            <a:r>
              <a:rPr lang="en-US" sz="4000" dirty="0" smtClean="0">
                <a:solidFill>
                  <a:srgbClr val="00B0F0"/>
                </a:solidFill>
              </a:rPr>
              <a:t>[G87,GO96]</a:t>
            </a:r>
            <a:endParaRPr lang="en-US" sz="4000" kern="1200" dirty="0" smtClean="0">
              <a:solidFill>
                <a:srgbClr val="00B0F0"/>
              </a:solidFill>
            </a:endParaRPr>
          </a:p>
        </p:txBody>
      </p:sp>
      <p:sp>
        <p:nvSpPr>
          <p:cNvPr id="26628" name="Text Box 6"/>
          <p:cNvSpPr txBox="1">
            <a:spLocks noChangeArrowheads="1"/>
          </p:cNvSpPr>
          <p:nvPr/>
        </p:nvSpPr>
        <p:spPr bwMode="auto">
          <a:xfrm>
            <a:off x="5294414" y="3035331"/>
            <a:ext cx="286709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400" dirty="0"/>
              <a:t>Main </a:t>
            </a:r>
            <a:r>
              <a:rPr lang="en-US" sz="2400" dirty="0" smtClean="0"/>
              <a:t>memory:</a:t>
            </a:r>
          </a:p>
          <a:p>
            <a:pPr algn="ctr">
              <a:spcBef>
                <a:spcPct val="50000"/>
              </a:spcBef>
            </a:pPr>
            <a:r>
              <a:rPr lang="en-US" sz="2400" dirty="0" smtClean="0"/>
              <a:t>a size-</a:t>
            </a:r>
            <a:r>
              <a:rPr lang="en-US" sz="2400" dirty="0" smtClean="0">
                <a:solidFill>
                  <a:srgbClr val="0000FF"/>
                </a:solidFill>
              </a:rPr>
              <a:t>n</a:t>
            </a:r>
            <a:r>
              <a:rPr lang="en-US" sz="2400" dirty="0" smtClean="0"/>
              <a:t> array of memory cells (words)</a:t>
            </a:r>
            <a:endParaRPr lang="en-US" sz="2400" dirty="0"/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5029200" y="2862940"/>
            <a:ext cx="3409950" cy="3482427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endParaRPr 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124200" y="5217569"/>
            <a:ext cx="1663700" cy="1627187"/>
            <a:chOff x="462" y="1849"/>
            <a:chExt cx="1454" cy="1373"/>
          </a:xfrm>
        </p:grpSpPr>
        <p:grpSp>
          <p:nvGrpSpPr>
            <p:cNvPr id="26642" name="Group 10"/>
            <p:cNvGrpSpPr>
              <a:grpSpLocks/>
            </p:cNvGrpSpPr>
            <p:nvPr/>
          </p:nvGrpSpPr>
          <p:grpSpPr bwMode="auto">
            <a:xfrm rot="1406501" flipH="1">
              <a:off x="462" y="2437"/>
              <a:ext cx="781" cy="614"/>
              <a:chOff x="3783" y="932"/>
              <a:chExt cx="1110" cy="728"/>
            </a:xfrm>
          </p:grpSpPr>
          <p:sp>
            <p:nvSpPr>
              <p:cNvPr id="26654" name="Freeform 11"/>
              <p:cNvSpPr>
                <a:spLocks/>
              </p:cNvSpPr>
              <p:nvPr/>
            </p:nvSpPr>
            <p:spPr bwMode="auto">
              <a:xfrm>
                <a:off x="3823" y="1063"/>
                <a:ext cx="993" cy="597"/>
              </a:xfrm>
              <a:custGeom>
                <a:avLst/>
                <a:gdLst>
                  <a:gd name="T0" fmla="*/ 118 w 993"/>
                  <a:gd name="T1" fmla="*/ 432 h 597"/>
                  <a:gd name="T2" fmla="*/ 161 w 993"/>
                  <a:gd name="T3" fmla="*/ 484 h 597"/>
                  <a:gd name="T4" fmla="*/ 209 w 993"/>
                  <a:gd name="T5" fmla="*/ 513 h 597"/>
                  <a:gd name="T6" fmla="*/ 268 w 993"/>
                  <a:gd name="T7" fmla="*/ 517 h 597"/>
                  <a:gd name="T8" fmla="*/ 337 w 993"/>
                  <a:gd name="T9" fmla="*/ 509 h 597"/>
                  <a:gd name="T10" fmla="*/ 356 w 993"/>
                  <a:gd name="T11" fmla="*/ 502 h 597"/>
                  <a:gd name="T12" fmla="*/ 381 w 993"/>
                  <a:gd name="T13" fmla="*/ 484 h 597"/>
                  <a:gd name="T14" fmla="*/ 403 w 993"/>
                  <a:gd name="T15" fmla="*/ 458 h 597"/>
                  <a:gd name="T16" fmla="*/ 421 w 993"/>
                  <a:gd name="T17" fmla="*/ 407 h 597"/>
                  <a:gd name="T18" fmla="*/ 432 w 993"/>
                  <a:gd name="T19" fmla="*/ 333 h 597"/>
                  <a:gd name="T20" fmla="*/ 440 w 993"/>
                  <a:gd name="T21" fmla="*/ 264 h 597"/>
                  <a:gd name="T22" fmla="*/ 454 w 993"/>
                  <a:gd name="T23" fmla="*/ 202 h 597"/>
                  <a:gd name="T24" fmla="*/ 476 w 993"/>
                  <a:gd name="T25" fmla="*/ 154 h 597"/>
                  <a:gd name="T26" fmla="*/ 513 w 993"/>
                  <a:gd name="T27" fmla="*/ 117 h 597"/>
                  <a:gd name="T28" fmla="*/ 564 w 993"/>
                  <a:gd name="T29" fmla="*/ 85 h 597"/>
                  <a:gd name="T30" fmla="*/ 605 w 993"/>
                  <a:gd name="T31" fmla="*/ 70 h 597"/>
                  <a:gd name="T32" fmla="*/ 718 w 993"/>
                  <a:gd name="T33" fmla="*/ 37 h 597"/>
                  <a:gd name="T34" fmla="*/ 788 w 993"/>
                  <a:gd name="T35" fmla="*/ 19 h 597"/>
                  <a:gd name="T36" fmla="*/ 857 w 993"/>
                  <a:gd name="T37" fmla="*/ 4 h 597"/>
                  <a:gd name="T38" fmla="*/ 927 w 993"/>
                  <a:gd name="T39" fmla="*/ 4 h 597"/>
                  <a:gd name="T40" fmla="*/ 993 w 993"/>
                  <a:gd name="T41" fmla="*/ 30 h 597"/>
                  <a:gd name="T42" fmla="*/ 967 w 993"/>
                  <a:gd name="T43" fmla="*/ 52 h 597"/>
                  <a:gd name="T44" fmla="*/ 905 w 993"/>
                  <a:gd name="T45" fmla="*/ 77 h 597"/>
                  <a:gd name="T46" fmla="*/ 799 w 993"/>
                  <a:gd name="T47" fmla="*/ 99 h 597"/>
                  <a:gd name="T48" fmla="*/ 733 w 993"/>
                  <a:gd name="T49" fmla="*/ 110 h 597"/>
                  <a:gd name="T50" fmla="*/ 638 w 993"/>
                  <a:gd name="T51" fmla="*/ 143 h 597"/>
                  <a:gd name="T52" fmla="*/ 550 w 993"/>
                  <a:gd name="T53" fmla="*/ 187 h 597"/>
                  <a:gd name="T54" fmla="*/ 542 w 993"/>
                  <a:gd name="T55" fmla="*/ 191 h 597"/>
                  <a:gd name="T56" fmla="*/ 539 w 993"/>
                  <a:gd name="T57" fmla="*/ 198 h 597"/>
                  <a:gd name="T58" fmla="*/ 524 w 993"/>
                  <a:gd name="T59" fmla="*/ 246 h 597"/>
                  <a:gd name="T60" fmla="*/ 509 w 993"/>
                  <a:gd name="T61" fmla="*/ 359 h 597"/>
                  <a:gd name="T62" fmla="*/ 495 w 993"/>
                  <a:gd name="T63" fmla="*/ 447 h 597"/>
                  <a:gd name="T64" fmla="*/ 476 w 993"/>
                  <a:gd name="T65" fmla="*/ 498 h 597"/>
                  <a:gd name="T66" fmla="*/ 447 w 993"/>
                  <a:gd name="T67" fmla="*/ 538 h 597"/>
                  <a:gd name="T68" fmla="*/ 407 w 993"/>
                  <a:gd name="T69" fmla="*/ 571 h 597"/>
                  <a:gd name="T70" fmla="*/ 378 w 993"/>
                  <a:gd name="T71" fmla="*/ 582 h 597"/>
                  <a:gd name="T72" fmla="*/ 286 w 993"/>
                  <a:gd name="T73" fmla="*/ 597 h 597"/>
                  <a:gd name="T74" fmla="*/ 253 w 993"/>
                  <a:gd name="T75" fmla="*/ 597 h 597"/>
                  <a:gd name="T76" fmla="*/ 194 w 993"/>
                  <a:gd name="T77" fmla="*/ 590 h 597"/>
                  <a:gd name="T78" fmla="*/ 143 w 993"/>
                  <a:gd name="T79" fmla="*/ 571 h 597"/>
                  <a:gd name="T80" fmla="*/ 103 w 993"/>
                  <a:gd name="T81" fmla="*/ 542 h 597"/>
                  <a:gd name="T82" fmla="*/ 70 w 993"/>
                  <a:gd name="T83" fmla="*/ 502 h 597"/>
                  <a:gd name="T84" fmla="*/ 30 w 993"/>
                  <a:gd name="T85" fmla="*/ 425 h 597"/>
                  <a:gd name="T86" fmla="*/ 0 w 993"/>
                  <a:gd name="T87" fmla="*/ 312 h 597"/>
                  <a:gd name="T88" fmla="*/ 77 w 993"/>
                  <a:gd name="T89" fmla="*/ 293 h 597"/>
                  <a:gd name="T90" fmla="*/ 92 w 993"/>
                  <a:gd name="T91" fmla="*/ 363 h 597"/>
                  <a:gd name="T92" fmla="*/ 118 w 993"/>
                  <a:gd name="T93" fmla="*/ 432 h 597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993"/>
                  <a:gd name="T142" fmla="*/ 0 h 597"/>
                  <a:gd name="T143" fmla="*/ 993 w 993"/>
                  <a:gd name="T144" fmla="*/ 597 h 597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993" h="597">
                    <a:moveTo>
                      <a:pt x="118" y="432"/>
                    </a:moveTo>
                    <a:lnTo>
                      <a:pt x="118" y="432"/>
                    </a:lnTo>
                    <a:lnTo>
                      <a:pt x="140" y="462"/>
                    </a:lnTo>
                    <a:lnTo>
                      <a:pt x="161" y="484"/>
                    </a:lnTo>
                    <a:lnTo>
                      <a:pt x="183" y="502"/>
                    </a:lnTo>
                    <a:lnTo>
                      <a:pt x="209" y="513"/>
                    </a:lnTo>
                    <a:lnTo>
                      <a:pt x="238" y="517"/>
                    </a:lnTo>
                    <a:lnTo>
                      <a:pt x="268" y="517"/>
                    </a:lnTo>
                    <a:lnTo>
                      <a:pt x="301" y="517"/>
                    </a:lnTo>
                    <a:lnTo>
                      <a:pt x="337" y="509"/>
                    </a:lnTo>
                    <a:lnTo>
                      <a:pt x="356" y="502"/>
                    </a:lnTo>
                    <a:lnTo>
                      <a:pt x="370" y="495"/>
                    </a:lnTo>
                    <a:lnTo>
                      <a:pt x="381" y="484"/>
                    </a:lnTo>
                    <a:lnTo>
                      <a:pt x="392" y="473"/>
                    </a:lnTo>
                    <a:lnTo>
                      <a:pt x="403" y="458"/>
                    </a:lnTo>
                    <a:lnTo>
                      <a:pt x="411" y="443"/>
                    </a:lnTo>
                    <a:lnTo>
                      <a:pt x="421" y="407"/>
                    </a:lnTo>
                    <a:lnTo>
                      <a:pt x="429" y="370"/>
                    </a:lnTo>
                    <a:lnTo>
                      <a:pt x="432" y="333"/>
                    </a:lnTo>
                    <a:lnTo>
                      <a:pt x="440" y="264"/>
                    </a:lnTo>
                    <a:lnTo>
                      <a:pt x="447" y="231"/>
                    </a:lnTo>
                    <a:lnTo>
                      <a:pt x="454" y="202"/>
                    </a:lnTo>
                    <a:lnTo>
                      <a:pt x="465" y="176"/>
                    </a:lnTo>
                    <a:lnTo>
                      <a:pt x="476" y="154"/>
                    </a:lnTo>
                    <a:lnTo>
                      <a:pt x="495" y="136"/>
                    </a:lnTo>
                    <a:lnTo>
                      <a:pt x="513" y="117"/>
                    </a:lnTo>
                    <a:lnTo>
                      <a:pt x="535" y="99"/>
                    </a:lnTo>
                    <a:lnTo>
                      <a:pt x="564" y="85"/>
                    </a:lnTo>
                    <a:lnTo>
                      <a:pt x="605" y="70"/>
                    </a:lnTo>
                    <a:lnTo>
                      <a:pt x="641" y="59"/>
                    </a:lnTo>
                    <a:lnTo>
                      <a:pt x="718" y="37"/>
                    </a:lnTo>
                    <a:lnTo>
                      <a:pt x="788" y="19"/>
                    </a:lnTo>
                    <a:lnTo>
                      <a:pt x="821" y="11"/>
                    </a:lnTo>
                    <a:lnTo>
                      <a:pt x="857" y="4"/>
                    </a:lnTo>
                    <a:lnTo>
                      <a:pt x="894" y="0"/>
                    </a:lnTo>
                    <a:lnTo>
                      <a:pt x="927" y="4"/>
                    </a:lnTo>
                    <a:lnTo>
                      <a:pt x="963" y="15"/>
                    </a:lnTo>
                    <a:lnTo>
                      <a:pt x="993" y="30"/>
                    </a:lnTo>
                    <a:lnTo>
                      <a:pt x="967" y="52"/>
                    </a:lnTo>
                    <a:lnTo>
                      <a:pt x="938" y="66"/>
                    </a:lnTo>
                    <a:lnTo>
                      <a:pt x="905" y="77"/>
                    </a:lnTo>
                    <a:lnTo>
                      <a:pt x="868" y="85"/>
                    </a:lnTo>
                    <a:lnTo>
                      <a:pt x="799" y="99"/>
                    </a:lnTo>
                    <a:lnTo>
                      <a:pt x="733" y="110"/>
                    </a:lnTo>
                    <a:lnTo>
                      <a:pt x="685" y="128"/>
                    </a:lnTo>
                    <a:lnTo>
                      <a:pt x="638" y="143"/>
                    </a:lnTo>
                    <a:lnTo>
                      <a:pt x="594" y="165"/>
                    </a:lnTo>
                    <a:lnTo>
                      <a:pt x="550" y="187"/>
                    </a:lnTo>
                    <a:lnTo>
                      <a:pt x="542" y="191"/>
                    </a:lnTo>
                    <a:lnTo>
                      <a:pt x="539" y="198"/>
                    </a:lnTo>
                    <a:lnTo>
                      <a:pt x="531" y="220"/>
                    </a:lnTo>
                    <a:lnTo>
                      <a:pt x="524" y="246"/>
                    </a:lnTo>
                    <a:lnTo>
                      <a:pt x="517" y="301"/>
                    </a:lnTo>
                    <a:lnTo>
                      <a:pt x="509" y="359"/>
                    </a:lnTo>
                    <a:lnTo>
                      <a:pt x="502" y="418"/>
                    </a:lnTo>
                    <a:lnTo>
                      <a:pt x="495" y="447"/>
                    </a:lnTo>
                    <a:lnTo>
                      <a:pt x="487" y="473"/>
                    </a:lnTo>
                    <a:lnTo>
                      <a:pt x="476" y="498"/>
                    </a:lnTo>
                    <a:lnTo>
                      <a:pt x="465" y="520"/>
                    </a:lnTo>
                    <a:lnTo>
                      <a:pt x="447" y="538"/>
                    </a:lnTo>
                    <a:lnTo>
                      <a:pt x="429" y="557"/>
                    </a:lnTo>
                    <a:lnTo>
                      <a:pt x="407" y="571"/>
                    </a:lnTo>
                    <a:lnTo>
                      <a:pt x="378" y="582"/>
                    </a:lnTo>
                    <a:lnTo>
                      <a:pt x="334" y="590"/>
                    </a:lnTo>
                    <a:lnTo>
                      <a:pt x="286" y="597"/>
                    </a:lnTo>
                    <a:lnTo>
                      <a:pt x="253" y="597"/>
                    </a:lnTo>
                    <a:lnTo>
                      <a:pt x="224" y="597"/>
                    </a:lnTo>
                    <a:lnTo>
                      <a:pt x="194" y="590"/>
                    </a:lnTo>
                    <a:lnTo>
                      <a:pt x="169" y="582"/>
                    </a:lnTo>
                    <a:lnTo>
                      <a:pt x="143" y="571"/>
                    </a:lnTo>
                    <a:lnTo>
                      <a:pt x="121" y="557"/>
                    </a:lnTo>
                    <a:lnTo>
                      <a:pt x="103" y="542"/>
                    </a:lnTo>
                    <a:lnTo>
                      <a:pt x="85" y="520"/>
                    </a:lnTo>
                    <a:lnTo>
                      <a:pt x="70" y="502"/>
                    </a:lnTo>
                    <a:lnTo>
                      <a:pt x="55" y="476"/>
                    </a:lnTo>
                    <a:lnTo>
                      <a:pt x="30" y="425"/>
                    </a:lnTo>
                    <a:lnTo>
                      <a:pt x="11" y="370"/>
                    </a:lnTo>
                    <a:lnTo>
                      <a:pt x="0" y="312"/>
                    </a:lnTo>
                    <a:lnTo>
                      <a:pt x="77" y="293"/>
                    </a:lnTo>
                    <a:lnTo>
                      <a:pt x="85" y="330"/>
                    </a:lnTo>
                    <a:lnTo>
                      <a:pt x="92" y="363"/>
                    </a:lnTo>
                    <a:lnTo>
                      <a:pt x="103" y="399"/>
                    </a:lnTo>
                    <a:lnTo>
                      <a:pt x="118" y="43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5" name="Freeform 12"/>
              <p:cNvSpPr>
                <a:spLocks/>
              </p:cNvSpPr>
              <p:nvPr/>
            </p:nvSpPr>
            <p:spPr bwMode="auto">
              <a:xfrm>
                <a:off x="3838" y="1078"/>
                <a:ext cx="974" cy="571"/>
              </a:xfrm>
              <a:custGeom>
                <a:avLst/>
                <a:gdLst>
                  <a:gd name="T0" fmla="*/ 84 w 974"/>
                  <a:gd name="T1" fmla="*/ 410 h 571"/>
                  <a:gd name="T2" fmla="*/ 114 w 974"/>
                  <a:gd name="T3" fmla="*/ 454 h 571"/>
                  <a:gd name="T4" fmla="*/ 146 w 974"/>
                  <a:gd name="T5" fmla="*/ 491 h 571"/>
                  <a:gd name="T6" fmla="*/ 187 w 974"/>
                  <a:gd name="T7" fmla="*/ 512 h 571"/>
                  <a:gd name="T8" fmla="*/ 242 w 974"/>
                  <a:gd name="T9" fmla="*/ 516 h 571"/>
                  <a:gd name="T10" fmla="*/ 304 w 974"/>
                  <a:gd name="T11" fmla="*/ 509 h 571"/>
                  <a:gd name="T12" fmla="*/ 355 w 974"/>
                  <a:gd name="T13" fmla="*/ 498 h 571"/>
                  <a:gd name="T14" fmla="*/ 392 w 974"/>
                  <a:gd name="T15" fmla="*/ 469 h 571"/>
                  <a:gd name="T16" fmla="*/ 414 w 974"/>
                  <a:gd name="T17" fmla="*/ 414 h 571"/>
                  <a:gd name="T18" fmla="*/ 425 w 974"/>
                  <a:gd name="T19" fmla="*/ 355 h 571"/>
                  <a:gd name="T20" fmla="*/ 439 w 974"/>
                  <a:gd name="T21" fmla="*/ 242 h 571"/>
                  <a:gd name="T22" fmla="*/ 450 w 974"/>
                  <a:gd name="T23" fmla="*/ 187 h 571"/>
                  <a:gd name="T24" fmla="*/ 465 w 974"/>
                  <a:gd name="T25" fmla="*/ 154 h 571"/>
                  <a:gd name="T26" fmla="*/ 491 w 974"/>
                  <a:gd name="T27" fmla="*/ 124 h 571"/>
                  <a:gd name="T28" fmla="*/ 557 w 974"/>
                  <a:gd name="T29" fmla="*/ 81 h 571"/>
                  <a:gd name="T30" fmla="*/ 634 w 974"/>
                  <a:gd name="T31" fmla="*/ 55 h 571"/>
                  <a:gd name="T32" fmla="*/ 707 w 974"/>
                  <a:gd name="T33" fmla="*/ 33 h 571"/>
                  <a:gd name="T34" fmla="*/ 809 w 974"/>
                  <a:gd name="T35" fmla="*/ 7 h 571"/>
                  <a:gd name="T36" fmla="*/ 879 w 974"/>
                  <a:gd name="T37" fmla="*/ 0 h 571"/>
                  <a:gd name="T38" fmla="*/ 945 w 974"/>
                  <a:gd name="T39" fmla="*/ 11 h 571"/>
                  <a:gd name="T40" fmla="*/ 963 w 974"/>
                  <a:gd name="T41" fmla="*/ 44 h 571"/>
                  <a:gd name="T42" fmla="*/ 948 w 974"/>
                  <a:gd name="T43" fmla="*/ 44 h 571"/>
                  <a:gd name="T44" fmla="*/ 923 w 974"/>
                  <a:gd name="T45" fmla="*/ 55 h 571"/>
                  <a:gd name="T46" fmla="*/ 908 w 974"/>
                  <a:gd name="T47" fmla="*/ 55 h 571"/>
                  <a:gd name="T48" fmla="*/ 813 w 974"/>
                  <a:gd name="T49" fmla="*/ 62 h 571"/>
                  <a:gd name="T50" fmla="*/ 714 w 974"/>
                  <a:gd name="T51" fmla="*/ 84 h 571"/>
                  <a:gd name="T52" fmla="*/ 615 w 974"/>
                  <a:gd name="T53" fmla="*/ 117 h 571"/>
                  <a:gd name="T54" fmla="*/ 527 w 974"/>
                  <a:gd name="T55" fmla="*/ 157 h 571"/>
                  <a:gd name="T56" fmla="*/ 520 w 974"/>
                  <a:gd name="T57" fmla="*/ 165 h 571"/>
                  <a:gd name="T58" fmla="*/ 513 w 974"/>
                  <a:gd name="T59" fmla="*/ 176 h 571"/>
                  <a:gd name="T60" fmla="*/ 498 w 974"/>
                  <a:gd name="T61" fmla="*/ 227 h 571"/>
                  <a:gd name="T62" fmla="*/ 480 w 974"/>
                  <a:gd name="T63" fmla="*/ 337 h 571"/>
                  <a:gd name="T64" fmla="*/ 461 w 974"/>
                  <a:gd name="T65" fmla="*/ 443 h 571"/>
                  <a:gd name="T66" fmla="*/ 443 w 974"/>
                  <a:gd name="T67" fmla="*/ 491 h 571"/>
                  <a:gd name="T68" fmla="*/ 410 w 974"/>
                  <a:gd name="T69" fmla="*/ 527 h 571"/>
                  <a:gd name="T70" fmla="*/ 363 w 974"/>
                  <a:gd name="T71" fmla="*/ 553 h 571"/>
                  <a:gd name="T72" fmla="*/ 304 w 974"/>
                  <a:gd name="T73" fmla="*/ 564 h 571"/>
                  <a:gd name="T74" fmla="*/ 245 w 974"/>
                  <a:gd name="T75" fmla="*/ 571 h 571"/>
                  <a:gd name="T76" fmla="*/ 190 w 974"/>
                  <a:gd name="T77" fmla="*/ 567 h 571"/>
                  <a:gd name="T78" fmla="*/ 146 w 974"/>
                  <a:gd name="T79" fmla="*/ 553 h 571"/>
                  <a:gd name="T80" fmla="*/ 106 w 974"/>
                  <a:gd name="T81" fmla="*/ 527 h 571"/>
                  <a:gd name="T82" fmla="*/ 73 w 974"/>
                  <a:gd name="T83" fmla="*/ 491 h 571"/>
                  <a:gd name="T84" fmla="*/ 26 w 974"/>
                  <a:gd name="T85" fmla="*/ 406 h 571"/>
                  <a:gd name="T86" fmla="*/ 0 w 974"/>
                  <a:gd name="T87" fmla="*/ 307 h 571"/>
                  <a:gd name="T88" fmla="*/ 51 w 974"/>
                  <a:gd name="T89" fmla="*/ 297 h 571"/>
                  <a:gd name="T90" fmla="*/ 73 w 974"/>
                  <a:gd name="T91" fmla="*/ 381 h 571"/>
                  <a:gd name="T92" fmla="*/ 84 w 974"/>
                  <a:gd name="T93" fmla="*/ 410 h 571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974"/>
                  <a:gd name="T142" fmla="*/ 0 h 571"/>
                  <a:gd name="T143" fmla="*/ 974 w 974"/>
                  <a:gd name="T144" fmla="*/ 571 h 571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974" h="571">
                    <a:moveTo>
                      <a:pt x="84" y="410"/>
                    </a:moveTo>
                    <a:lnTo>
                      <a:pt x="84" y="410"/>
                    </a:lnTo>
                    <a:lnTo>
                      <a:pt x="99" y="432"/>
                    </a:lnTo>
                    <a:lnTo>
                      <a:pt x="114" y="454"/>
                    </a:lnTo>
                    <a:lnTo>
                      <a:pt x="128" y="476"/>
                    </a:lnTo>
                    <a:lnTo>
                      <a:pt x="146" y="491"/>
                    </a:lnTo>
                    <a:lnTo>
                      <a:pt x="165" y="502"/>
                    </a:lnTo>
                    <a:lnTo>
                      <a:pt x="187" y="512"/>
                    </a:lnTo>
                    <a:lnTo>
                      <a:pt x="212" y="516"/>
                    </a:lnTo>
                    <a:lnTo>
                      <a:pt x="242" y="516"/>
                    </a:lnTo>
                    <a:lnTo>
                      <a:pt x="304" y="509"/>
                    </a:lnTo>
                    <a:lnTo>
                      <a:pt x="330" y="505"/>
                    </a:lnTo>
                    <a:lnTo>
                      <a:pt x="355" y="498"/>
                    </a:lnTo>
                    <a:lnTo>
                      <a:pt x="374" y="487"/>
                    </a:lnTo>
                    <a:lnTo>
                      <a:pt x="392" y="469"/>
                    </a:lnTo>
                    <a:lnTo>
                      <a:pt x="403" y="443"/>
                    </a:lnTo>
                    <a:lnTo>
                      <a:pt x="414" y="414"/>
                    </a:lnTo>
                    <a:lnTo>
                      <a:pt x="425" y="355"/>
                    </a:lnTo>
                    <a:lnTo>
                      <a:pt x="432" y="300"/>
                    </a:lnTo>
                    <a:lnTo>
                      <a:pt x="439" y="242"/>
                    </a:lnTo>
                    <a:lnTo>
                      <a:pt x="450" y="187"/>
                    </a:lnTo>
                    <a:lnTo>
                      <a:pt x="458" y="168"/>
                    </a:lnTo>
                    <a:lnTo>
                      <a:pt x="465" y="154"/>
                    </a:lnTo>
                    <a:lnTo>
                      <a:pt x="476" y="139"/>
                    </a:lnTo>
                    <a:lnTo>
                      <a:pt x="491" y="124"/>
                    </a:lnTo>
                    <a:lnTo>
                      <a:pt x="520" y="99"/>
                    </a:lnTo>
                    <a:lnTo>
                      <a:pt x="557" y="81"/>
                    </a:lnTo>
                    <a:lnTo>
                      <a:pt x="593" y="66"/>
                    </a:lnTo>
                    <a:lnTo>
                      <a:pt x="634" y="55"/>
                    </a:lnTo>
                    <a:lnTo>
                      <a:pt x="707" y="33"/>
                    </a:lnTo>
                    <a:lnTo>
                      <a:pt x="773" y="15"/>
                    </a:lnTo>
                    <a:lnTo>
                      <a:pt x="809" y="7"/>
                    </a:lnTo>
                    <a:lnTo>
                      <a:pt x="842" y="4"/>
                    </a:lnTo>
                    <a:lnTo>
                      <a:pt x="879" y="0"/>
                    </a:lnTo>
                    <a:lnTo>
                      <a:pt x="912" y="4"/>
                    </a:lnTo>
                    <a:lnTo>
                      <a:pt x="945" y="11"/>
                    </a:lnTo>
                    <a:lnTo>
                      <a:pt x="974" y="26"/>
                    </a:lnTo>
                    <a:lnTo>
                      <a:pt x="963" y="44"/>
                    </a:lnTo>
                    <a:lnTo>
                      <a:pt x="948" y="44"/>
                    </a:lnTo>
                    <a:lnTo>
                      <a:pt x="934" y="51"/>
                    </a:lnTo>
                    <a:lnTo>
                      <a:pt x="923" y="55"/>
                    </a:lnTo>
                    <a:lnTo>
                      <a:pt x="908" y="55"/>
                    </a:lnTo>
                    <a:lnTo>
                      <a:pt x="861" y="55"/>
                    </a:lnTo>
                    <a:lnTo>
                      <a:pt x="813" y="62"/>
                    </a:lnTo>
                    <a:lnTo>
                      <a:pt x="762" y="73"/>
                    </a:lnTo>
                    <a:lnTo>
                      <a:pt x="714" y="84"/>
                    </a:lnTo>
                    <a:lnTo>
                      <a:pt x="663" y="99"/>
                    </a:lnTo>
                    <a:lnTo>
                      <a:pt x="615" y="117"/>
                    </a:lnTo>
                    <a:lnTo>
                      <a:pt x="571" y="139"/>
                    </a:lnTo>
                    <a:lnTo>
                      <a:pt x="527" y="157"/>
                    </a:lnTo>
                    <a:lnTo>
                      <a:pt x="520" y="165"/>
                    </a:lnTo>
                    <a:lnTo>
                      <a:pt x="513" y="176"/>
                    </a:lnTo>
                    <a:lnTo>
                      <a:pt x="502" y="201"/>
                    </a:lnTo>
                    <a:lnTo>
                      <a:pt x="498" y="227"/>
                    </a:lnTo>
                    <a:lnTo>
                      <a:pt x="487" y="278"/>
                    </a:lnTo>
                    <a:lnTo>
                      <a:pt x="480" y="337"/>
                    </a:lnTo>
                    <a:lnTo>
                      <a:pt x="472" y="392"/>
                    </a:lnTo>
                    <a:lnTo>
                      <a:pt x="461" y="443"/>
                    </a:lnTo>
                    <a:lnTo>
                      <a:pt x="454" y="469"/>
                    </a:lnTo>
                    <a:lnTo>
                      <a:pt x="443" y="491"/>
                    </a:lnTo>
                    <a:lnTo>
                      <a:pt x="428" y="509"/>
                    </a:lnTo>
                    <a:lnTo>
                      <a:pt x="410" y="527"/>
                    </a:lnTo>
                    <a:lnTo>
                      <a:pt x="388" y="542"/>
                    </a:lnTo>
                    <a:lnTo>
                      <a:pt x="363" y="553"/>
                    </a:lnTo>
                    <a:lnTo>
                      <a:pt x="304" y="564"/>
                    </a:lnTo>
                    <a:lnTo>
                      <a:pt x="245" y="571"/>
                    </a:lnTo>
                    <a:lnTo>
                      <a:pt x="220" y="571"/>
                    </a:lnTo>
                    <a:lnTo>
                      <a:pt x="190" y="567"/>
                    </a:lnTo>
                    <a:lnTo>
                      <a:pt x="168" y="560"/>
                    </a:lnTo>
                    <a:lnTo>
                      <a:pt x="146" y="553"/>
                    </a:lnTo>
                    <a:lnTo>
                      <a:pt x="125" y="542"/>
                    </a:lnTo>
                    <a:lnTo>
                      <a:pt x="106" y="527"/>
                    </a:lnTo>
                    <a:lnTo>
                      <a:pt x="88" y="509"/>
                    </a:lnTo>
                    <a:lnTo>
                      <a:pt x="73" y="491"/>
                    </a:lnTo>
                    <a:lnTo>
                      <a:pt x="48" y="450"/>
                    </a:lnTo>
                    <a:lnTo>
                      <a:pt x="26" y="406"/>
                    </a:lnTo>
                    <a:lnTo>
                      <a:pt x="11" y="359"/>
                    </a:lnTo>
                    <a:lnTo>
                      <a:pt x="0" y="307"/>
                    </a:lnTo>
                    <a:lnTo>
                      <a:pt x="51" y="297"/>
                    </a:lnTo>
                    <a:lnTo>
                      <a:pt x="66" y="351"/>
                    </a:lnTo>
                    <a:lnTo>
                      <a:pt x="73" y="381"/>
                    </a:lnTo>
                    <a:lnTo>
                      <a:pt x="84" y="41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6" name="Freeform 13"/>
              <p:cNvSpPr>
                <a:spLocks/>
              </p:cNvSpPr>
              <p:nvPr/>
            </p:nvSpPr>
            <p:spPr bwMode="auto">
              <a:xfrm>
                <a:off x="4512" y="1001"/>
                <a:ext cx="381" cy="238"/>
              </a:xfrm>
              <a:custGeom>
                <a:avLst/>
                <a:gdLst>
                  <a:gd name="T0" fmla="*/ 0 w 381"/>
                  <a:gd name="T1" fmla="*/ 0 h 238"/>
                  <a:gd name="T2" fmla="*/ 0 w 381"/>
                  <a:gd name="T3" fmla="*/ 0 h 238"/>
                  <a:gd name="T4" fmla="*/ 7 w 381"/>
                  <a:gd name="T5" fmla="*/ 0 h 238"/>
                  <a:gd name="T6" fmla="*/ 22 w 381"/>
                  <a:gd name="T7" fmla="*/ 11 h 238"/>
                  <a:gd name="T8" fmla="*/ 33 w 381"/>
                  <a:gd name="T9" fmla="*/ 22 h 238"/>
                  <a:gd name="T10" fmla="*/ 44 w 381"/>
                  <a:gd name="T11" fmla="*/ 37 h 238"/>
                  <a:gd name="T12" fmla="*/ 58 w 381"/>
                  <a:gd name="T13" fmla="*/ 59 h 238"/>
                  <a:gd name="T14" fmla="*/ 66 w 381"/>
                  <a:gd name="T15" fmla="*/ 88 h 238"/>
                  <a:gd name="T16" fmla="*/ 66 w 381"/>
                  <a:gd name="T17" fmla="*/ 88 h 238"/>
                  <a:gd name="T18" fmla="*/ 73 w 381"/>
                  <a:gd name="T19" fmla="*/ 117 h 238"/>
                  <a:gd name="T20" fmla="*/ 77 w 381"/>
                  <a:gd name="T21" fmla="*/ 147 h 238"/>
                  <a:gd name="T22" fmla="*/ 77 w 381"/>
                  <a:gd name="T23" fmla="*/ 172 h 238"/>
                  <a:gd name="T24" fmla="*/ 77 w 381"/>
                  <a:gd name="T25" fmla="*/ 194 h 238"/>
                  <a:gd name="T26" fmla="*/ 69 w 381"/>
                  <a:gd name="T27" fmla="*/ 227 h 238"/>
                  <a:gd name="T28" fmla="*/ 66 w 381"/>
                  <a:gd name="T29" fmla="*/ 238 h 238"/>
                  <a:gd name="T30" fmla="*/ 381 w 381"/>
                  <a:gd name="T31" fmla="*/ 70 h 238"/>
                  <a:gd name="T32" fmla="*/ 0 w 381"/>
                  <a:gd name="T33" fmla="*/ 0 h 23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81"/>
                  <a:gd name="T52" fmla="*/ 0 h 238"/>
                  <a:gd name="T53" fmla="*/ 381 w 381"/>
                  <a:gd name="T54" fmla="*/ 238 h 23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81" h="238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22" y="11"/>
                    </a:lnTo>
                    <a:lnTo>
                      <a:pt x="33" y="22"/>
                    </a:lnTo>
                    <a:lnTo>
                      <a:pt x="44" y="37"/>
                    </a:lnTo>
                    <a:lnTo>
                      <a:pt x="58" y="59"/>
                    </a:lnTo>
                    <a:lnTo>
                      <a:pt x="66" y="88"/>
                    </a:lnTo>
                    <a:lnTo>
                      <a:pt x="73" y="117"/>
                    </a:lnTo>
                    <a:lnTo>
                      <a:pt x="77" y="147"/>
                    </a:lnTo>
                    <a:lnTo>
                      <a:pt x="77" y="172"/>
                    </a:lnTo>
                    <a:lnTo>
                      <a:pt x="77" y="194"/>
                    </a:lnTo>
                    <a:lnTo>
                      <a:pt x="69" y="227"/>
                    </a:lnTo>
                    <a:lnTo>
                      <a:pt x="66" y="238"/>
                    </a:lnTo>
                    <a:lnTo>
                      <a:pt x="381" y="7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7" name="Freeform 14"/>
              <p:cNvSpPr>
                <a:spLocks/>
              </p:cNvSpPr>
              <p:nvPr/>
            </p:nvSpPr>
            <p:spPr bwMode="auto">
              <a:xfrm>
                <a:off x="4585" y="1038"/>
                <a:ext cx="227" cy="150"/>
              </a:xfrm>
              <a:custGeom>
                <a:avLst/>
                <a:gdLst>
                  <a:gd name="T0" fmla="*/ 18 w 227"/>
                  <a:gd name="T1" fmla="*/ 84 h 150"/>
                  <a:gd name="T2" fmla="*/ 22 w 227"/>
                  <a:gd name="T3" fmla="*/ 95 h 150"/>
                  <a:gd name="T4" fmla="*/ 22 w 227"/>
                  <a:gd name="T5" fmla="*/ 106 h 150"/>
                  <a:gd name="T6" fmla="*/ 22 w 227"/>
                  <a:gd name="T7" fmla="*/ 117 h 150"/>
                  <a:gd name="T8" fmla="*/ 22 w 227"/>
                  <a:gd name="T9" fmla="*/ 128 h 150"/>
                  <a:gd name="T10" fmla="*/ 22 w 227"/>
                  <a:gd name="T11" fmla="*/ 139 h 150"/>
                  <a:gd name="T12" fmla="*/ 22 w 227"/>
                  <a:gd name="T13" fmla="*/ 150 h 150"/>
                  <a:gd name="T14" fmla="*/ 227 w 227"/>
                  <a:gd name="T15" fmla="*/ 40 h 150"/>
                  <a:gd name="T16" fmla="*/ 0 w 227"/>
                  <a:gd name="T17" fmla="*/ 0 h 150"/>
                  <a:gd name="T18" fmla="*/ 4 w 227"/>
                  <a:gd name="T19" fmla="*/ 7 h 150"/>
                  <a:gd name="T20" fmla="*/ 7 w 227"/>
                  <a:gd name="T21" fmla="*/ 22 h 150"/>
                  <a:gd name="T22" fmla="*/ 11 w 227"/>
                  <a:gd name="T23" fmla="*/ 33 h 150"/>
                  <a:gd name="T24" fmla="*/ 11 w 227"/>
                  <a:gd name="T25" fmla="*/ 47 h 150"/>
                  <a:gd name="T26" fmla="*/ 15 w 227"/>
                  <a:gd name="T27" fmla="*/ 58 h 150"/>
                  <a:gd name="T28" fmla="*/ 18 w 227"/>
                  <a:gd name="T29" fmla="*/ 69 h 150"/>
                  <a:gd name="T30" fmla="*/ 18 w 227"/>
                  <a:gd name="T31" fmla="*/ 84 h 15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27"/>
                  <a:gd name="T49" fmla="*/ 0 h 150"/>
                  <a:gd name="T50" fmla="*/ 227 w 227"/>
                  <a:gd name="T51" fmla="*/ 150 h 150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27" h="150">
                    <a:moveTo>
                      <a:pt x="18" y="84"/>
                    </a:moveTo>
                    <a:lnTo>
                      <a:pt x="22" y="95"/>
                    </a:lnTo>
                    <a:lnTo>
                      <a:pt x="22" y="106"/>
                    </a:lnTo>
                    <a:lnTo>
                      <a:pt x="22" y="117"/>
                    </a:lnTo>
                    <a:lnTo>
                      <a:pt x="22" y="128"/>
                    </a:lnTo>
                    <a:lnTo>
                      <a:pt x="22" y="139"/>
                    </a:lnTo>
                    <a:lnTo>
                      <a:pt x="22" y="150"/>
                    </a:lnTo>
                    <a:lnTo>
                      <a:pt x="227" y="40"/>
                    </a:lnTo>
                    <a:lnTo>
                      <a:pt x="0" y="0"/>
                    </a:lnTo>
                    <a:lnTo>
                      <a:pt x="4" y="7"/>
                    </a:lnTo>
                    <a:lnTo>
                      <a:pt x="7" y="22"/>
                    </a:lnTo>
                    <a:lnTo>
                      <a:pt x="11" y="33"/>
                    </a:lnTo>
                    <a:lnTo>
                      <a:pt x="11" y="47"/>
                    </a:lnTo>
                    <a:lnTo>
                      <a:pt x="15" y="58"/>
                    </a:lnTo>
                    <a:lnTo>
                      <a:pt x="18" y="69"/>
                    </a:lnTo>
                    <a:lnTo>
                      <a:pt x="18" y="84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8" name="Freeform 15"/>
              <p:cNvSpPr>
                <a:spLocks/>
              </p:cNvSpPr>
              <p:nvPr/>
            </p:nvSpPr>
            <p:spPr bwMode="auto">
              <a:xfrm>
                <a:off x="3783" y="932"/>
                <a:ext cx="22" cy="32"/>
              </a:xfrm>
              <a:custGeom>
                <a:avLst/>
                <a:gdLst>
                  <a:gd name="T0" fmla="*/ 22 w 22"/>
                  <a:gd name="T1" fmla="*/ 18 h 32"/>
                  <a:gd name="T2" fmla="*/ 22 w 22"/>
                  <a:gd name="T3" fmla="*/ 18 h 32"/>
                  <a:gd name="T4" fmla="*/ 18 w 22"/>
                  <a:gd name="T5" fmla="*/ 29 h 32"/>
                  <a:gd name="T6" fmla="*/ 7 w 22"/>
                  <a:gd name="T7" fmla="*/ 32 h 32"/>
                  <a:gd name="T8" fmla="*/ 7 w 22"/>
                  <a:gd name="T9" fmla="*/ 32 h 32"/>
                  <a:gd name="T10" fmla="*/ 4 w 22"/>
                  <a:gd name="T11" fmla="*/ 29 h 32"/>
                  <a:gd name="T12" fmla="*/ 0 w 22"/>
                  <a:gd name="T13" fmla="*/ 25 h 32"/>
                  <a:gd name="T14" fmla="*/ 0 w 22"/>
                  <a:gd name="T15" fmla="*/ 14 h 32"/>
                  <a:gd name="T16" fmla="*/ 0 w 22"/>
                  <a:gd name="T17" fmla="*/ 14 h 32"/>
                  <a:gd name="T18" fmla="*/ 4 w 22"/>
                  <a:gd name="T19" fmla="*/ 3 h 32"/>
                  <a:gd name="T20" fmla="*/ 7 w 22"/>
                  <a:gd name="T21" fmla="*/ 0 h 32"/>
                  <a:gd name="T22" fmla="*/ 11 w 22"/>
                  <a:gd name="T23" fmla="*/ 0 h 32"/>
                  <a:gd name="T24" fmla="*/ 11 w 22"/>
                  <a:gd name="T25" fmla="*/ 0 h 32"/>
                  <a:gd name="T26" fmla="*/ 22 w 22"/>
                  <a:gd name="T27" fmla="*/ 7 h 32"/>
                  <a:gd name="T28" fmla="*/ 22 w 22"/>
                  <a:gd name="T29" fmla="*/ 18 h 32"/>
                  <a:gd name="T30" fmla="*/ 22 w 22"/>
                  <a:gd name="T31" fmla="*/ 18 h 3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2"/>
                  <a:gd name="T49" fmla="*/ 0 h 32"/>
                  <a:gd name="T50" fmla="*/ 22 w 22"/>
                  <a:gd name="T51" fmla="*/ 32 h 3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2" h="32">
                    <a:moveTo>
                      <a:pt x="22" y="18"/>
                    </a:moveTo>
                    <a:lnTo>
                      <a:pt x="22" y="18"/>
                    </a:lnTo>
                    <a:lnTo>
                      <a:pt x="18" y="29"/>
                    </a:lnTo>
                    <a:lnTo>
                      <a:pt x="7" y="32"/>
                    </a:lnTo>
                    <a:lnTo>
                      <a:pt x="4" y="29"/>
                    </a:lnTo>
                    <a:lnTo>
                      <a:pt x="0" y="25"/>
                    </a:lnTo>
                    <a:lnTo>
                      <a:pt x="0" y="14"/>
                    </a:lnTo>
                    <a:lnTo>
                      <a:pt x="4" y="3"/>
                    </a:lnTo>
                    <a:lnTo>
                      <a:pt x="7" y="0"/>
                    </a:lnTo>
                    <a:lnTo>
                      <a:pt x="11" y="0"/>
                    </a:lnTo>
                    <a:lnTo>
                      <a:pt x="22" y="7"/>
                    </a:lnTo>
                    <a:lnTo>
                      <a:pt x="2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9" name="Freeform 16"/>
              <p:cNvSpPr>
                <a:spLocks/>
              </p:cNvSpPr>
              <p:nvPr/>
            </p:nvSpPr>
            <p:spPr bwMode="auto">
              <a:xfrm>
                <a:off x="4622" y="1063"/>
                <a:ext cx="161" cy="30"/>
              </a:xfrm>
              <a:custGeom>
                <a:avLst/>
                <a:gdLst>
                  <a:gd name="T0" fmla="*/ 0 w 161"/>
                  <a:gd name="T1" fmla="*/ 0 h 30"/>
                  <a:gd name="T2" fmla="*/ 161 w 161"/>
                  <a:gd name="T3" fmla="*/ 19 h 30"/>
                  <a:gd name="T4" fmla="*/ 18 w 161"/>
                  <a:gd name="T5" fmla="*/ 30 h 30"/>
                  <a:gd name="T6" fmla="*/ 0 w 161"/>
                  <a:gd name="T7" fmla="*/ 0 h 3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1"/>
                  <a:gd name="T13" fmla="*/ 0 h 30"/>
                  <a:gd name="T14" fmla="*/ 161 w 161"/>
                  <a:gd name="T15" fmla="*/ 30 h 3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1" h="30">
                    <a:moveTo>
                      <a:pt x="0" y="0"/>
                    </a:moveTo>
                    <a:lnTo>
                      <a:pt x="161" y="19"/>
                    </a:lnTo>
                    <a:lnTo>
                      <a:pt x="18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57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</p:grpSp>
        <p:grpSp>
          <p:nvGrpSpPr>
            <p:cNvPr id="26643" name="Group 17"/>
            <p:cNvGrpSpPr>
              <a:grpSpLocks/>
            </p:cNvGrpSpPr>
            <p:nvPr/>
          </p:nvGrpSpPr>
          <p:grpSpPr bwMode="auto">
            <a:xfrm>
              <a:off x="1470" y="1849"/>
              <a:ext cx="231" cy="322"/>
              <a:chOff x="3265" y="516"/>
              <a:chExt cx="231" cy="322"/>
            </a:xfrm>
          </p:grpSpPr>
          <p:sp>
            <p:nvSpPr>
              <p:cNvPr id="26650" name="Freeform 18"/>
              <p:cNvSpPr>
                <a:spLocks/>
              </p:cNvSpPr>
              <p:nvPr/>
            </p:nvSpPr>
            <p:spPr bwMode="auto">
              <a:xfrm>
                <a:off x="3265" y="516"/>
                <a:ext cx="231" cy="322"/>
              </a:xfrm>
              <a:custGeom>
                <a:avLst/>
                <a:gdLst>
                  <a:gd name="T0" fmla="*/ 18 w 231"/>
                  <a:gd name="T1" fmla="*/ 194 h 322"/>
                  <a:gd name="T2" fmla="*/ 18 w 231"/>
                  <a:gd name="T3" fmla="*/ 194 h 322"/>
                  <a:gd name="T4" fmla="*/ 44 w 231"/>
                  <a:gd name="T5" fmla="*/ 180 h 322"/>
                  <a:gd name="T6" fmla="*/ 66 w 231"/>
                  <a:gd name="T7" fmla="*/ 161 h 322"/>
                  <a:gd name="T8" fmla="*/ 88 w 231"/>
                  <a:gd name="T9" fmla="*/ 143 h 322"/>
                  <a:gd name="T10" fmla="*/ 106 w 231"/>
                  <a:gd name="T11" fmla="*/ 125 h 322"/>
                  <a:gd name="T12" fmla="*/ 143 w 231"/>
                  <a:gd name="T13" fmla="*/ 77 h 322"/>
                  <a:gd name="T14" fmla="*/ 172 w 231"/>
                  <a:gd name="T15" fmla="*/ 30 h 322"/>
                  <a:gd name="T16" fmla="*/ 172 w 231"/>
                  <a:gd name="T17" fmla="*/ 30 h 322"/>
                  <a:gd name="T18" fmla="*/ 187 w 231"/>
                  <a:gd name="T19" fmla="*/ 8 h 322"/>
                  <a:gd name="T20" fmla="*/ 191 w 231"/>
                  <a:gd name="T21" fmla="*/ 0 h 322"/>
                  <a:gd name="T22" fmla="*/ 198 w 231"/>
                  <a:gd name="T23" fmla="*/ 0 h 322"/>
                  <a:gd name="T24" fmla="*/ 202 w 231"/>
                  <a:gd name="T25" fmla="*/ 0 h 322"/>
                  <a:gd name="T26" fmla="*/ 205 w 231"/>
                  <a:gd name="T27" fmla="*/ 0 h 322"/>
                  <a:gd name="T28" fmla="*/ 213 w 231"/>
                  <a:gd name="T29" fmla="*/ 15 h 322"/>
                  <a:gd name="T30" fmla="*/ 216 w 231"/>
                  <a:gd name="T31" fmla="*/ 30 h 322"/>
                  <a:gd name="T32" fmla="*/ 220 w 231"/>
                  <a:gd name="T33" fmla="*/ 48 h 322"/>
                  <a:gd name="T34" fmla="*/ 227 w 231"/>
                  <a:gd name="T35" fmla="*/ 81 h 322"/>
                  <a:gd name="T36" fmla="*/ 227 w 231"/>
                  <a:gd name="T37" fmla="*/ 81 h 322"/>
                  <a:gd name="T38" fmla="*/ 231 w 231"/>
                  <a:gd name="T39" fmla="*/ 147 h 322"/>
                  <a:gd name="T40" fmla="*/ 231 w 231"/>
                  <a:gd name="T41" fmla="*/ 176 h 322"/>
                  <a:gd name="T42" fmla="*/ 227 w 231"/>
                  <a:gd name="T43" fmla="*/ 205 h 322"/>
                  <a:gd name="T44" fmla="*/ 220 w 231"/>
                  <a:gd name="T45" fmla="*/ 231 h 322"/>
                  <a:gd name="T46" fmla="*/ 213 w 231"/>
                  <a:gd name="T47" fmla="*/ 257 h 322"/>
                  <a:gd name="T48" fmla="*/ 198 w 231"/>
                  <a:gd name="T49" fmla="*/ 286 h 322"/>
                  <a:gd name="T50" fmla="*/ 183 w 231"/>
                  <a:gd name="T51" fmla="*/ 315 h 322"/>
                  <a:gd name="T52" fmla="*/ 183 w 231"/>
                  <a:gd name="T53" fmla="*/ 315 h 322"/>
                  <a:gd name="T54" fmla="*/ 165 w 231"/>
                  <a:gd name="T55" fmla="*/ 322 h 322"/>
                  <a:gd name="T56" fmla="*/ 143 w 231"/>
                  <a:gd name="T57" fmla="*/ 322 h 322"/>
                  <a:gd name="T58" fmla="*/ 121 w 231"/>
                  <a:gd name="T59" fmla="*/ 322 h 322"/>
                  <a:gd name="T60" fmla="*/ 103 w 231"/>
                  <a:gd name="T61" fmla="*/ 319 h 322"/>
                  <a:gd name="T62" fmla="*/ 103 w 231"/>
                  <a:gd name="T63" fmla="*/ 319 h 322"/>
                  <a:gd name="T64" fmla="*/ 77 w 231"/>
                  <a:gd name="T65" fmla="*/ 315 h 322"/>
                  <a:gd name="T66" fmla="*/ 59 w 231"/>
                  <a:gd name="T67" fmla="*/ 304 h 322"/>
                  <a:gd name="T68" fmla="*/ 40 w 231"/>
                  <a:gd name="T69" fmla="*/ 293 h 322"/>
                  <a:gd name="T70" fmla="*/ 26 w 231"/>
                  <a:gd name="T71" fmla="*/ 282 h 322"/>
                  <a:gd name="T72" fmla="*/ 15 w 231"/>
                  <a:gd name="T73" fmla="*/ 268 h 322"/>
                  <a:gd name="T74" fmla="*/ 7 w 231"/>
                  <a:gd name="T75" fmla="*/ 249 h 322"/>
                  <a:gd name="T76" fmla="*/ 4 w 231"/>
                  <a:gd name="T77" fmla="*/ 227 h 322"/>
                  <a:gd name="T78" fmla="*/ 0 w 231"/>
                  <a:gd name="T79" fmla="*/ 202 h 322"/>
                  <a:gd name="T80" fmla="*/ 0 w 231"/>
                  <a:gd name="T81" fmla="*/ 202 h 322"/>
                  <a:gd name="T82" fmla="*/ 18 w 231"/>
                  <a:gd name="T83" fmla="*/ 194 h 322"/>
                  <a:gd name="T84" fmla="*/ 18 w 231"/>
                  <a:gd name="T85" fmla="*/ 194 h 32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231"/>
                  <a:gd name="T130" fmla="*/ 0 h 322"/>
                  <a:gd name="T131" fmla="*/ 231 w 231"/>
                  <a:gd name="T132" fmla="*/ 322 h 32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231" h="322">
                    <a:moveTo>
                      <a:pt x="18" y="194"/>
                    </a:moveTo>
                    <a:lnTo>
                      <a:pt x="18" y="194"/>
                    </a:lnTo>
                    <a:lnTo>
                      <a:pt x="44" y="180"/>
                    </a:lnTo>
                    <a:lnTo>
                      <a:pt x="66" y="161"/>
                    </a:lnTo>
                    <a:lnTo>
                      <a:pt x="88" y="143"/>
                    </a:lnTo>
                    <a:lnTo>
                      <a:pt x="106" y="125"/>
                    </a:lnTo>
                    <a:lnTo>
                      <a:pt x="143" y="77"/>
                    </a:lnTo>
                    <a:lnTo>
                      <a:pt x="172" y="30"/>
                    </a:lnTo>
                    <a:lnTo>
                      <a:pt x="187" y="8"/>
                    </a:lnTo>
                    <a:lnTo>
                      <a:pt x="191" y="0"/>
                    </a:lnTo>
                    <a:lnTo>
                      <a:pt x="198" y="0"/>
                    </a:lnTo>
                    <a:lnTo>
                      <a:pt x="202" y="0"/>
                    </a:lnTo>
                    <a:lnTo>
                      <a:pt x="205" y="0"/>
                    </a:lnTo>
                    <a:lnTo>
                      <a:pt x="213" y="15"/>
                    </a:lnTo>
                    <a:lnTo>
                      <a:pt x="216" y="30"/>
                    </a:lnTo>
                    <a:lnTo>
                      <a:pt x="220" y="48"/>
                    </a:lnTo>
                    <a:lnTo>
                      <a:pt x="227" y="81"/>
                    </a:lnTo>
                    <a:lnTo>
                      <a:pt x="231" y="147"/>
                    </a:lnTo>
                    <a:lnTo>
                      <a:pt x="231" y="176"/>
                    </a:lnTo>
                    <a:lnTo>
                      <a:pt x="227" y="205"/>
                    </a:lnTo>
                    <a:lnTo>
                      <a:pt x="220" y="231"/>
                    </a:lnTo>
                    <a:lnTo>
                      <a:pt x="213" y="257"/>
                    </a:lnTo>
                    <a:lnTo>
                      <a:pt x="198" y="286"/>
                    </a:lnTo>
                    <a:lnTo>
                      <a:pt x="183" y="315"/>
                    </a:lnTo>
                    <a:lnTo>
                      <a:pt x="165" y="322"/>
                    </a:lnTo>
                    <a:lnTo>
                      <a:pt x="143" y="322"/>
                    </a:lnTo>
                    <a:lnTo>
                      <a:pt x="121" y="322"/>
                    </a:lnTo>
                    <a:lnTo>
                      <a:pt x="103" y="319"/>
                    </a:lnTo>
                    <a:lnTo>
                      <a:pt x="77" y="315"/>
                    </a:lnTo>
                    <a:lnTo>
                      <a:pt x="59" y="304"/>
                    </a:lnTo>
                    <a:lnTo>
                      <a:pt x="40" y="293"/>
                    </a:lnTo>
                    <a:lnTo>
                      <a:pt x="26" y="282"/>
                    </a:lnTo>
                    <a:lnTo>
                      <a:pt x="15" y="268"/>
                    </a:lnTo>
                    <a:lnTo>
                      <a:pt x="7" y="249"/>
                    </a:lnTo>
                    <a:lnTo>
                      <a:pt x="4" y="227"/>
                    </a:lnTo>
                    <a:lnTo>
                      <a:pt x="0" y="202"/>
                    </a:lnTo>
                    <a:lnTo>
                      <a:pt x="18" y="19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1" name="Freeform 19"/>
              <p:cNvSpPr>
                <a:spLocks/>
              </p:cNvSpPr>
              <p:nvPr/>
            </p:nvSpPr>
            <p:spPr bwMode="auto">
              <a:xfrm>
                <a:off x="3283" y="527"/>
                <a:ext cx="198" cy="293"/>
              </a:xfrm>
              <a:custGeom>
                <a:avLst/>
                <a:gdLst>
                  <a:gd name="T0" fmla="*/ 0 w 198"/>
                  <a:gd name="T1" fmla="*/ 202 h 293"/>
                  <a:gd name="T2" fmla="*/ 0 w 198"/>
                  <a:gd name="T3" fmla="*/ 202 h 293"/>
                  <a:gd name="T4" fmla="*/ 11 w 198"/>
                  <a:gd name="T5" fmla="*/ 198 h 293"/>
                  <a:gd name="T6" fmla="*/ 41 w 198"/>
                  <a:gd name="T7" fmla="*/ 180 h 293"/>
                  <a:gd name="T8" fmla="*/ 81 w 198"/>
                  <a:gd name="T9" fmla="*/ 147 h 293"/>
                  <a:gd name="T10" fmla="*/ 103 w 198"/>
                  <a:gd name="T11" fmla="*/ 125 h 293"/>
                  <a:gd name="T12" fmla="*/ 125 w 198"/>
                  <a:gd name="T13" fmla="*/ 95 h 293"/>
                  <a:gd name="T14" fmla="*/ 125 w 198"/>
                  <a:gd name="T15" fmla="*/ 95 h 293"/>
                  <a:gd name="T16" fmla="*/ 158 w 198"/>
                  <a:gd name="T17" fmla="*/ 48 h 293"/>
                  <a:gd name="T18" fmla="*/ 173 w 198"/>
                  <a:gd name="T19" fmla="*/ 19 h 293"/>
                  <a:gd name="T20" fmla="*/ 180 w 198"/>
                  <a:gd name="T21" fmla="*/ 4 h 293"/>
                  <a:gd name="T22" fmla="*/ 180 w 198"/>
                  <a:gd name="T23" fmla="*/ 0 h 293"/>
                  <a:gd name="T24" fmla="*/ 180 w 198"/>
                  <a:gd name="T25" fmla="*/ 0 h 293"/>
                  <a:gd name="T26" fmla="*/ 191 w 198"/>
                  <a:gd name="T27" fmla="*/ 66 h 293"/>
                  <a:gd name="T28" fmla="*/ 195 w 198"/>
                  <a:gd name="T29" fmla="*/ 125 h 293"/>
                  <a:gd name="T30" fmla="*/ 198 w 198"/>
                  <a:gd name="T31" fmla="*/ 154 h 293"/>
                  <a:gd name="T32" fmla="*/ 195 w 198"/>
                  <a:gd name="T33" fmla="*/ 183 h 293"/>
                  <a:gd name="T34" fmla="*/ 195 w 198"/>
                  <a:gd name="T35" fmla="*/ 183 h 293"/>
                  <a:gd name="T36" fmla="*/ 191 w 198"/>
                  <a:gd name="T37" fmla="*/ 205 h 293"/>
                  <a:gd name="T38" fmla="*/ 187 w 198"/>
                  <a:gd name="T39" fmla="*/ 227 h 293"/>
                  <a:gd name="T40" fmla="*/ 173 w 198"/>
                  <a:gd name="T41" fmla="*/ 260 h 293"/>
                  <a:gd name="T42" fmla="*/ 154 w 198"/>
                  <a:gd name="T43" fmla="*/ 290 h 293"/>
                  <a:gd name="T44" fmla="*/ 154 w 198"/>
                  <a:gd name="T45" fmla="*/ 290 h 293"/>
                  <a:gd name="T46" fmla="*/ 147 w 198"/>
                  <a:gd name="T47" fmla="*/ 293 h 293"/>
                  <a:gd name="T48" fmla="*/ 129 w 198"/>
                  <a:gd name="T49" fmla="*/ 293 h 293"/>
                  <a:gd name="T50" fmla="*/ 107 w 198"/>
                  <a:gd name="T51" fmla="*/ 293 h 293"/>
                  <a:gd name="T52" fmla="*/ 77 w 198"/>
                  <a:gd name="T53" fmla="*/ 290 h 293"/>
                  <a:gd name="T54" fmla="*/ 77 w 198"/>
                  <a:gd name="T55" fmla="*/ 290 h 293"/>
                  <a:gd name="T56" fmla="*/ 48 w 198"/>
                  <a:gd name="T57" fmla="*/ 279 h 293"/>
                  <a:gd name="T58" fmla="*/ 33 w 198"/>
                  <a:gd name="T59" fmla="*/ 271 h 293"/>
                  <a:gd name="T60" fmla="*/ 22 w 198"/>
                  <a:gd name="T61" fmla="*/ 260 h 293"/>
                  <a:gd name="T62" fmla="*/ 11 w 198"/>
                  <a:gd name="T63" fmla="*/ 249 h 293"/>
                  <a:gd name="T64" fmla="*/ 4 w 198"/>
                  <a:gd name="T65" fmla="*/ 235 h 293"/>
                  <a:gd name="T66" fmla="*/ 0 w 198"/>
                  <a:gd name="T67" fmla="*/ 220 h 293"/>
                  <a:gd name="T68" fmla="*/ 0 w 198"/>
                  <a:gd name="T69" fmla="*/ 202 h 293"/>
                  <a:gd name="T70" fmla="*/ 0 w 198"/>
                  <a:gd name="T71" fmla="*/ 202 h 29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98"/>
                  <a:gd name="T109" fmla="*/ 0 h 293"/>
                  <a:gd name="T110" fmla="*/ 198 w 198"/>
                  <a:gd name="T111" fmla="*/ 293 h 293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98" h="293">
                    <a:moveTo>
                      <a:pt x="0" y="202"/>
                    </a:moveTo>
                    <a:lnTo>
                      <a:pt x="0" y="202"/>
                    </a:lnTo>
                    <a:lnTo>
                      <a:pt x="11" y="198"/>
                    </a:lnTo>
                    <a:lnTo>
                      <a:pt x="41" y="180"/>
                    </a:lnTo>
                    <a:lnTo>
                      <a:pt x="81" y="147"/>
                    </a:lnTo>
                    <a:lnTo>
                      <a:pt x="103" y="125"/>
                    </a:lnTo>
                    <a:lnTo>
                      <a:pt x="125" y="95"/>
                    </a:lnTo>
                    <a:lnTo>
                      <a:pt x="158" y="48"/>
                    </a:lnTo>
                    <a:lnTo>
                      <a:pt x="173" y="19"/>
                    </a:lnTo>
                    <a:lnTo>
                      <a:pt x="180" y="4"/>
                    </a:lnTo>
                    <a:lnTo>
                      <a:pt x="180" y="0"/>
                    </a:lnTo>
                    <a:lnTo>
                      <a:pt x="191" y="66"/>
                    </a:lnTo>
                    <a:lnTo>
                      <a:pt x="195" y="125"/>
                    </a:lnTo>
                    <a:lnTo>
                      <a:pt x="198" y="154"/>
                    </a:lnTo>
                    <a:lnTo>
                      <a:pt x="195" y="183"/>
                    </a:lnTo>
                    <a:lnTo>
                      <a:pt x="191" y="205"/>
                    </a:lnTo>
                    <a:lnTo>
                      <a:pt x="187" y="227"/>
                    </a:lnTo>
                    <a:lnTo>
                      <a:pt x="173" y="260"/>
                    </a:lnTo>
                    <a:lnTo>
                      <a:pt x="154" y="290"/>
                    </a:lnTo>
                    <a:lnTo>
                      <a:pt x="147" y="293"/>
                    </a:lnTo>
                    <a:lnTo>
                      <a:pt x="129" y="293"/>
                    </a:lnTo>
                    <a:lnTo>
                      <a:pt x="107" y="293"/>
                    </a:lnTo>
                    <a:lnTo>
                      <a:pt x="77" y="290"/>
                    </a:lnTo>
                    <a:lnTo>
                      <a:pt x="48" y="279"/>
                    </a:lnTo>
                    <a:lnTo>
                      <a:pt x="33" y="271"/>
                    </a:lnTo>
                    <a:lnTo>
                      <a:pt x="22" y="260"/>
                    </a:lnTo>
                    <a:lnTo>
                      <a:pt x="11" y="249"/>
                    </a:lnTo>
                    <a:lnTo>
                      <a:pt x="4" y="235"/>
                    </a:lnTo>
                    <a:lnTo>
                      <a:pt x="0" y="220"/>
                    </a:lnTo>
                    <a:lnTo>
                      <a:pt x="0" y="202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2" name="Freeform 20"/>
              <p:cNvSpPr>
                <a:spLocks/>
              </p:cNvSpPr>
              <p:nvPr/>
            </p:nvSpPr>
            <p:spPr bwMode="auto">
              <a:xfrm>
                <a:off x="3309" y="527"/>
                <a:ext cx="172" cy="293"/>
              </a:xfrm>
              <a:custGeom>
                <a:avLst/>
                <a:gdLst>
                  <a:gd name="T0" fmla="*/ 147 w 172"/>
                  <a:gd name="T1" fmla="*/ 19 h 293"/>
                  <a:gd name="T2" fmla="*/ 147 w 172"/>
                  <a:gd name="T3" fmla="*/ 19 h 293"/>
                  <a:gd name="T4" fmla="*/ 154 w 172"/>
                  <a:gd name="T5" fmla="*/ 4 h 293"/>
                  <a:gd name="T6" fmla="*/ 154 w 172"/>
                  <a:gd name="T7" fmla="*/ 0 h 293"/>
                  <a:gd name="T8" fmla="*/ 154 w 172"/>
                  <a:gd name="T9" fmla="*/ 0 h 293"/>
                  <a:gd name="T10" fmla="*/ 165 w 172"/>
                  <a:gd name="T11" fmla="*/ 66 h 293"/>
                  <a:gd name="T12" fmla="*/ 169 w 172"/>
                  <a:gd name="T13" fmla="*/ 125 h 293"/>
                  <a:gd name="T14" fmla="*/ 172 w 172"/>
                  <a:gd name="T15" fmla="*/ 154 h 293"/>
                  <a:gd name="T16" fmla="*/ 169 w 172"/>
                  <a:gd name="T17" fmla="*/ 183 h 293"/>
                  <a:gd name="T18" fmla="*/ 169 w 172"/>
                  <a:gd name="T19" fmla="*/ 183 h 293"/>
                  <a:gd name="T20" fmla="*/ 165 w 172"/>
                  <a:gd name="T21" fmla="*/ 205 h 293"/>
                  <a:gd name="T22" fmla="*/ 161 w 172"/>
                  <a:gd name="T23" fmla="*/ 227 h 293"/>
                  <a:gd name="T24" fmla="*/ 147 w 172"/>
                  <a:gd name="T25" fmla="*/ 260 h 293"/>
                  <a:gd name="T26" fmla="*/ 128 w 172"/>
                  <a:gd name="T27" fmla="*/ 290 h 293"/>
                  <a:gd name="T28" fmla="*/ 128 w 172"/>
                  <a:gd name="T29" fmla="*/ 290 h 293"/>
                  <a:gd name="T30" fmla="*/ 121 w 172"/>
                  <a:gd name="T31" fmla="*/ 293 h 293"/>
                  <a:gd name="T32" fmla="*/ 103 w 172"/>
                  <a:gd name="T33" fmla="*/ 293 h 293"/>
                  <a:gd name="T34" fmla="*/ 81 w 172"/>
                  <a:gd name="T35" fmla="*/ 293 h 293"/>
                  <a:gd name="T36" fmla="*/ 51 w 172"/>
                  <a:gd name="T37" fmla="*/ 290 h 293"/>
                  <a:gd name="T38" fmla="*/ 51 w 172"/>
                  <a:gd name="T39" fmla="*/ 290 h 293"/>
                  <a:gd name="T40" fmla="*/ 22 w 172"/>
                  <a:gd name="T41" fmla="*/ 282 h 293"/>
                  <a:gd name="T42" fmla="*/ 0 w 172"/>
                  <a:gd name="T43" fmla="*/ 264 h 293"/>
                  <a:gd name="T44" fmla="*/ 0 w 172"/>
                  <a:gd name="T45" fmla="*/ 264 h 293"/>
                  <a:gd name="T46" fmla="*/ 22 w 172"/>
                  <a:gd name="T47" fmla="*/ 268 h 293"/>
                  <a:gd name="T48" fmla="*/ 48 w 172"/>
                  <a:gd name="T49" fmla="*/ 268 h 293"/>
                  <a:gd name="T50" fmla="*/ 62 w 172"/>
                  <a:gd name="T51" fmla="*/ 264 h 293"/>
                  <a:gd name="T52" fmla="*/ 81 w 172"/>
                  <a:gd name="T53" fmla="*/ 260 h 293"/>
                  <a:gd name="T54" fmla="*/ 95 w 172"/>
                  <a:gd name="T55" fmla="*/ 253 h 293"/>
                  <a:gd name="T56" fmla="*/ 110 w 172"/>
                  <a:gd name="T57" fmla="*/ 242 h 293"/>
                  <a:gd name="T58" fmla="*/ 110 w 172"/>
                  <a:gd name="T59" fmla="*/ 242 h 293"/>
                  <a:gd name="T60" fmla="*/ 125 w 172"/>
                  <a:gd name="T61" fmla="*/ 224 h 293"/>
                  <a:gd name="T62" fmla="*/ 139 w 172"/>
                  <a:gd name="T63" fmla="*/ 198 h 293"/>
                  <a:gd name="T64" fmla="*/ 147 w 172"/>
                  <a:gd name="T65" fmla="*/ 172 h 293"/>
                  <a:gd name="T66" fmla="*/ 154 w 172"/>
                  <a:gd name="T67" fmla="*/ 143 h 293"/>
                  <a:gd name="T68" fmla="*/ 154 w 172"/>
                  <a:gd name="T69" fmla="*/ 114 h 293"/>
                  <a:gd name="T70" fmla="*/ 154 w 172"/>
                  <a:gd name="T71" fmla="*/ 85 h 293"/>
                  <a:gd name="T72" fmla="*/ 150 w 172"/>
                  <a:gd name="T73" fmla="*/ 37 h 293"/>
                  <a:gd name="T74" fmla="*/ 150 w 172"/>
                  <a:gd name="T75" fmla="*/ 37 h 293"/>
                  <a:gd name="T76" fmla="*/ 147 w 172"/>
                  <a:gd name="T77" fmla="*/ 19 h 293"/>
                  <a:gd name="T78" fmla="*/ 147 w 172"/>
                  <a:gd name="T79" fmla="*/ 19 h 293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172"/>
                  <a:gd name="T121" fmla="*/ 0 h 293"/>
                  <a:gd name="T122" fmla="*/ 172 w 172"/>
                  <a:gd name="T123" fmla="*/ 293 h 293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172" h="293">
                    <a:moveTo>
                      <a:pt x="147" y="19"/>
                    </a:moveTo>
                    <a:lnTo>
                      <a:pt x="147" y="19"/>
                    </a:lnTo>
                    <a:lnTo>
                      <a:pt x="154" y="4"/>
                    </a:lnTo>
                    <a:lnTo>
                      <a:pt x="154" y="0"/>
                    </a:lnTo>
                    <a:lnTo>
                      <a:pt x="165" y="66"/>
                    </a:lnTo>
                    <a:lnTo>
                      <a:pt x="169" y="125"/>
                    </a:lnTo>
                    <a:lnTo>
                      <a:pt x="172" y="154"/>
                    </a:lnTo>
                    <a:lnTo>
                      <a:pt x="169" y="183"/>
                    </a:lnTo>
                    <a:lnTo>
                      <a:pt x="165" y="205"/>
                    </a:lnTo>
                    <a:lnTo>
                      <a:pt x="161" y="227"/>
                    </a:lnTo>
                    <a:lnTo>
                      <a:pt x="147" y="260"/>
                    </a:lnTo>
                    <a:lnTo>
                      <a:pt x="128" y="290"/>
                    </a:lnTo>
                    <a:lnTo>
                      <a:pt x="121" y="293"/>
                    </a:lnTo>
                    <a:lnTo>
                      <a:pt x="103" y="293"/>
                    </a:lnTo>
                    <a:lnTo>
                      <a:pt x="81" y="293"/>
                    </a:lnTo>
                    <a:lnTo>
                      <a:pt x="51" y="290"/>
                    </a:lnTo>
                    <a:lnTo>
                      <a:pt x="22" y="282"/>
                    </a:lnTo>
                    <a:lnTo>
                      <a:pt x="0" y="264"/>
                    </a:lnTo>
                    <a:lnTo>
                      <a:pt x="22" y="268"/>
                    </a:lnTo>
                    <a:lnTo>
                      <a:pt x="48" y="268"/>
                    </a:lnTo>
                    <a:lnTo>
                      <a:pt x="62" y="264"/>
                    </a:lnTo>
                    <a:lnTo>
                      <a:pt x="81" y="260"/>
                    </a:lnTo>
                    <a:lnTo>
                      <a:pt x="95" y="253"/>
                    </a:lnTo>
                    <a:lnTo>
                      <a:pt x="110" y="242"/>
                    </a:lnTo>
                    <a:lnTo>
                      <a:pt x="125" y="224"/>
                    </a:lnTo>
                    <a:lnTo>
                      <a:pt x="139" y="198"/>
                    </a:lnTo>
                    <a:lnTo>
                      <a:pt x="147" y="172"/>
                    </a:lnTo>
                    <a:lnTo>
                      <a:pt x="154" y="143"/>
                    </a:lnTo>
                    <a:lnTo>
                      <a:pt x="154" y="114"/>
                    </a:lnTo>
                    <a:lnTo>
                      <a:pt x="154" y="85"/>
                    </a:lnTo>
                    <a:lnTo>
                      <a:pt x="150" y="37"/>
                    </a:lnTo>
                    <a:lnTo>
                      <a:pt x="147" y="19"/>
                    </a:lnTo>
                    <a:close/>
                  </a:path>
                </a:pathLst>
              </a:custGeom>
              <a:solidFill>
                <a:srgbClr val="C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53" name="Freeform 21"/>
              <p:cNvSpPr>
                <a:spLocks/>
              </p:cNvSpPr>
              <p:nvPr/>
            </p:nvSpPr>
            <p:spPr bwMode="auto">
              <a:xfrm>
                <a:off x="3335" y="601"/>
                <a:ext cx="121" cy="157"/>
              </a:xfrm>
              <a:custGeom>
                <a:avLst/>
                <a:gdLst>
                  <a:gd name="T0" fmla="*/ 0 w 121"/>
                  <a:gd name="T1" fmla="*/ 139 h 157"/>
                  <a:gd name="T2" fmla="*/ 0 w 121"/>
                  <a:gd name="T3" fmla="*/ 139 h 157"/>
                  <a:gd name="T4" fmla="*/ 29 w 121"/>
                  <a:gd name="T5" fmla="*/ 117 h 157"/>
                  <a:gd name="T6" fmla="*/ 58 w 121"/>
                  <a:gd name="T7" fmla="*/ 87 h 157"/>
                  <a:gd name="T8" fmla="*/ 73 w 121"/>
                  <a:gd name="T9" fmla="*/ 73 h 157"/>
                  <a:gd name="T10" fmla="*/ 88 w 121"/>
                  <a:gd name="T11" fmla="*/ 54 h 157"/>
                  <a:gd name="T12" fmla="*/ 88 w 121"/>
                  <a:gd name="T13" fmla="*/ 54 h 157"/>
                  <a:gd name="T14" fmla="*/ 121 w 121"/>
                  <a:gd name="T15" fmla="*/ 0 h 157"/>
                  <a:gd name="T16" fmla="*/ 121 w 121"/>
                  <a:gd name="T17" fmla="*/ 0 h 157"/>
                  <a:gd name="T18" fmla="*/ 113 w 121"/>
                  <a:gd name="T19" fmla="*/ 21 h 157"/>
                  <a:gd name="T20" fmla="*/ 91 w 121"/>
                  <a:gd name="T21" fmla="*/ 69 h 157"/>
                  <a:gd name="T22" fmla="*/ 66 w 121"/>
                  <a:gd name="T23" fmla="*/ 120 h 157"/>
                  <a:gd name="T24" fmla="*/ 55 w 121"/>
                  <a:gd name="T25" fmla="*/ 139 h 157"/>
                  <a:gd name="T26" fmla="*/ 40 w 121"/>
                  <a:gd name="T27" fmla="*/ 150 h 157"/>
                  <a:gd name="T28" fmla="*/ 40 w 121"/>
                  <a:gd name="T29" fmla="*/ 150 h 157"/>
                  <a:gd name="T30" fmla="*/ 29 w 121"/>
                  <a:gd name="T31" fmla="*/ 157 h 157"/>
                  <a:gd name="T32" fmla="*/ 18 w 121"/>
                  <a:gd name="T33" fmla="*/ 157 h 157"/>
                  <a:gd name="T34" fmla="*/ 11 w 121"/>
                  <a:gd name="T35" fmla="*/ 153 h 157"/>
                  <a:gd name="T36" fmla="*/ 7 w 121"/>
                  <a:gd name="T37" fmla="*/ 150 h 157"/>
                  <a:gd name="T38" fmla="*/ 0 w 121"/>
                  <a:gd name="T39" fmla="*/ 142 h 157"/>
                  <a:gd name="T40" fmla="*/ 0 w 121"/>
                  <a:gd name="T41" fmla="*/ 139 h 157"/>
                  <a:gd name="T42" fmla="*/ 0 w 121"/>
                  <a:gd name="T43" fmla="*/ 139 h 15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21"/>
                  <a:gd name="T67" fmla="*/ 0 h 157"/>
                  <a:gd name="T68" fmla="*/ 121 w 121"/>
                  <a:gd name="T69" fmla="*/ 157 h 15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21" h="157">
                    <a:moveTo>
                      <a:pt x="0" y="139"/>
                    </a:moveTo>
                    <a:lnTo>
                      <a:pt x="0" y="139"/>
                    </a:lnTo>
                    <a:lnTo>
                      <a:pt x="29" y="117"/>
                    </a:lnTo>
                    <a:lnTo>
                      <a:pt x="58" y="87"/>
                    </a:lnTo>
                    <a:lnTo>
                      <a:pt x="73" y="73"/>
                    </a:lnTo>
                    <a:lnTo>
                      <a:pt x="88" y="54"/>
                    </a:lnTo>
                    <a:lnTo>
                      <a:pt x="121" y="0"/>
                    </a:lnTo>
                    <a:lnTo>
                      <a:pt x="113" y="21"/>
                    </a:lnTo>
                    <a:lnTo>
                      <a:pt x="91" y="69"/>
                    </a:lnTo>
                    <a:lnTo>
                      <a:pt x="66" y="120"/>
                    </a:lnTo>
                    <a:lnTo>
                      <a:pt x="55" y="139"/>
                    </a:lnTo>
                    <a:lnTo>
                      <a:pt x="40" y="150"/>
                    </a:lnTo>
                    <a:lnTo>
                      <a:pt x="29" y="157"/>
                    </a:lnTo>
                    <a:lnTo>
                      <a:pt x="18" y="157"/>
                    </a:lnTo>
                    <a:lnTo>
                      <a:pt x="11" y="153"/>
                    </a:lnTo>
                    <a:lnTo>
                      <a:pt x="7" y="150"/>
                    </a:lnTo>
                    <a:lnTo>
                      <a:pt x="0" y="142"/>
                    </a:lnTo>
                    <a:lnTo>
                      <a:pt x="0" y="139"/>
                    </a:lnTo>
                    <a:close/>
                  </a:path>
                </a:pathLst>
              </a:custGeom>
              <a:solidFill>
                <a:srgbClr val="FC57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</p:grpSp>
        <p:pic>
          <p:nvPicPr>
            <p:cNvPr id="26644" name="Picture 22" descr="MCj04348450000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" y="1946"/>
              <a:ext cx="1276" cy="1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6645" name="Group 23"/>
            <p:cNvGrpSpPr>
              <a:grpSpLocks/>
            </p:cNvGrpSpPr>
            <p:nvPr/>
          </p:nvGrpSpPr>
          <p:grpSpPr bwMode="auto">
            <a:xfrm>
              <a:off x="951" y="1934"/>
              <a:ext cx="227" cy="322"/>
              <a:chOff x="2313" y="572"/>
              <a:chExt cx="227" cy="322"/>
            </a:xfrm>
          </p:grpSpPr>
          <p:sp>
            <p:nvSpPr>
              <p:cNvPr id="26646" name="Freeform 24"/>
              <p:cNvSpPr>
                <a:spLocks/>
              </p:cNvSpPr>
              <p:nvPr/>
            </p:nvSpPr>
            <p:spPr bwMode="auto">
              <a:xfrm>
                <a:off x="2313" y="572"/>
                <a:ext cx="227" cy="322"/>
              </a:xfrm>
              <a:custGeom>
                <a:avLst/>
                <a:gdLst>
                  <a:gd name="T0" fmla="*/ 209 w 227"/>
                  <a:gd name="T1" fmla="*/ 194 h 322"/>
                  <a:gd name="T2" fmla="*/ 209 w 227"/>
                  <a:gd name="T3" fmla="*/ 194 h 322"/>
                  <a:gd name="T4" fmla="*/ 183 w 227"/>
                  <a:gd name="T5" fmla="*/ 179 h 322"/>
                  <a:gd name="T6" fmla="*/ 161 w 227"/>
                  <a:gd name="T7" fmla="*/ 161 h 322"/>
                  <a:gd name="T8" fmla="*/ 139 w 227"/>
                  <a:gd name="T9" fmla="*/ 142 h 322"/>
                  <a:gd name="T10" fmla="*/ 121 w 227"/>
                  <a:gd name="T11" fmla="*/ 124 h 322"/>
                  <a:gd name="T12" fmla="*/ 84 w 227"/>
                  <a:gd name="T13" fmla="*/ 77 h 322"/>
                  <a:gd name="T14" fmla="*/ 55 w 227"/>
                  <a:gd name="T15" fmla="*/ 29 h 322"/>
                  <a:gd name="T16" fmla="*/ 55 w 227"/>
                  <a:gd name="T17" fmla="*/ 29 h 322"/>
                  <a:gd name="T18" fmla="*/ 44 w 227"/>
                  <a:gd name="T19" fmla="*/ 7 h 322"/>
                  <a:gd name="T20" fmla="*/ 36 w 227"/>
                  <a:gd name="T21" fmla="*/ 0 h 322"/>
                  <a:gd name="T22" fmla="*/ 33 w 227"/>
                  <a:gd name="T23" fmla="*/ 0 h 322"/>
                  <a:gd name="T24" fmla="*/ 25 w 227"/>
                  <a:gd name="T25" fmla="*/ 0 h 322"/>
                  <a:gd name="T26" fmla="*/ 22 w 227"/>
                  <a:gd name="T27" fmla="*/ 3 h 322"/>
                  <a:gd name="T28" fmla="*/ 14 w 227"/>
                  <a:gd name="T29" fmla="*/ 14 h 322"/>
                  <a:gd name="T30" fmla="*/ 11 w 227"/>
                  <a:gd name="T31" fmla="*/ 29 h 322"/>
                  <a:gd name="T32" fmla="*/ 7 w 227"/>
                  <a:gd name="T33" fmla="*/ 51 h 322"/>
                  <a:gd name="T34" fmla="*/ 3 w 227"/>
                  <a:gd name="T35" fmla="*/ 80 h 322"/>
                  <a:gd name="T36" fmla="*/ 3 w 227"/>
                  <a:gd name="T37" fmla="*/ 80 h 322"/>
                  <a:gd name="T38" fmla="*/ 0 w 227"/>
                  <a:gd name="T39" fmla="*/ 146 h 322"/>
                  <a:gd name="T40" fmla="*/ 0 w 227"/>
                  <a:gd name="T41" fmla="*/ 175 h 322"/>
                  <a:gd name="T42" fmla="*/ 3 w 227"/>
                  <a:gd name="T43" fmla="*/ 205 h 322"/>
                  <a:gd name="T44" fmla="*/ 7 w 227"/>
                  <a:gd name="T45" fmla="*/ 230 h 322"/>
                  <a:gd name="T46" fmla="*/ 18 w 227"/>
                  <a:gd name="T47" fmla="*/ 256 h 322"/>
                  <a:gd name="T48" fmla="*/ 29 w 227"/>
                  <a:gd name="T49" fmla="*/ 285 h 322"/>
                  <a:gd name="T50" fmla="*/ 47 w 227"/>
                  <a:gd name="T51" fmla="*/ 314 h 322"/>
                  <a:gd name="T52" fmla="*/ 47 w 227"/>
                  <a:gd name="T53" fmla="*/ 314 h 322"/>
                  <a:gd name="T54" fmla="*/ 66 w 227"/>
                  <a:gd name="T55" fmla="*/ 322 h 322"/>
                  <a:gd name="T56" fmla="*/ 84 w 227"/>
                  <a:gd name="T57" fmla="*/ 322 h 322"/>
                  <a:gd name="T58" fmla="*/ 106 w 227"/>
                  <a:gd name="T59" fmla="*/ 322 h 322"/>
                  <a:gd name="T60" fmla="*/ 128 w 227"/>
                  <a:gd name="T61" fmla="*/ 318 h 322"/>
                  <a:gd name="T62" fmla="*/ 128 w 227"/>
                  <a:gd name="T63" fmla="*/ 318 h 322"/>
                  <a:gd name="T64" fmla="*/ 150 w 227"/>
                  <a:gd name="T65" fmla="*/ 314 h 322"/>
                  <a:gd name="T66" fmla="*/ 168 w 227"/>
                  <a:gd name="T67" fmla="*/ 303 h 322"/>
                  <a:gd name="T68" fmla="*/ 187 w 227"/>
                  <a:gd name="T69" fmla="*/ 296 h 322"/>
                  <a:gd name="T70" fmla="*/ 201 w 227"/>
                  <a:gd name="T71" fmla="*/ 282 h 322"/>
                  <a:gd name="T72" fmla="*/ 212 w 227"/>
                  <a:gd name="T73" fmla="*/ 267 h 322"/>
                  <a:gd name="T74" fmla="*/ 220 w 227"/>
                  <a:gd name="T75" fmla="*/ 249 h 322"/>
                  <a:gd name="T76" fmla="*/ 227 w 227"/>
                  <a:gd name="T77" fmla="*/ 227 h 322"/>
                  <a:gd name="T78" fmla="*/ 227 w 227"/>
                  <a:gd name="T79" fmla="*/ 205 h 322"/>
                  <a:gd name="T80" fmla="*/ 227 w 227"/>
                  <a:gd name="T81" fmla="*/ 205 h 322"/>
                  <a:gd name="T82" fmla="*/ 209 w 227"/>
                  <a:gd name="T83" fmla="*/ 194 h 322"/>
                  <a:gd name="T84" fmla="*/ 209 w 227"/>
                  <a:gd name="T85" fmla="*/ 194 h 32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227"/>
                  <a:gd name="T130" fmla="*/ 0 h 322"/>
                  <a:gd name="T131" fmla="*/ 227 w 227"/>
                  <a:gd name="T132" fmla="*/ 322 h 32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227" h="322">
                    <a:moveTo>
                      <a:pt x="209" y="194"/>
                    </a:moveTo>
                    <a:lnTo>
                      <a:pt x="209" y="194"/>
                    </a:lnTo>
                    <a:lnTo>
                      <a:pt x="183" y="179"/>
                    </a:lnTo>
                    <a:lnTo>
                      <a:pt x="161" y="161"/>
                    </a:lnTo>
                    <a:lnTo>
                      <a:pt x="139" y="142"/>
                    </a:lnTo>
                    <a:lnTo>
                      <a:pt x="121" y="124"/>
                    </a:lnTo>
                    <a:lnTo>
                      <a:pt x="84" y="77"/>
                    </a:lnTo>
                    <a:lnTo>
                      <a:pt x="55" y="29"/>
                    </a:lnTo>
                    <a:lnTo>
                      <a:pt x="44" y="7"/>
                    </a:lnTo>
                    <a:lnTo>
                      <a:pt x="36" y="0"/>
                    </a:lnTo>
                    <a:lnTo>
                      <a:pt x="33" y="0"/>
                    </a:lnTo>
                    <a:lnTo>
                      <a:pt x="25" y="0"/>
                    </a:lnTo>
                    <a:lnTo>
                      <a:pt x="22" y="3"/>
                    </a:lnTo>
                    <a:lnTo>
                      <a:pt x="14" y="14"/>
                    </a:lnTo>
                    <a:lnTo>
                      <a:pt x="11" y="29"/>
                    </a:lnTo>
                    <a:lnTo>
                      <a:pt x="7" y="51"/>
                    </a:lnTo>
                    <a:lnTo>
                      <a:pt x="3" y="80"/>
                    </a:lnTo>
                    <a:lnTo>
                      <a:pt x="0" y="146"/>
                    </a:lnTo>
                    <a:lnTo>
                      <a:pt x="0" y="175"/>
                    </a:lnTo>
                    <a:lnTo>
                      <a:pt x="3" y="205"/>
                    </a:lnTo>
                    <a:lnTo>
                      <a:pt x="7" y="230"/>
                    </a:lnTo>
                    <a:lnTo>
                      <a:pt x="18" y="256"/>
                    </a:lnTo>
                    <a:lnTo>
                      <a:pt x="29" y="285"/>
                    </a:lnTo>
                    <a:lnTo>
                      <a:pt x="47" y="314"/>
                    </a:lnTo>
                    <a:lnTo>
                      <a:pt x="66" y="322"/>
                    </a:lnTo>
                    <a:lnTo>
                      <a:pt x="84" y="322"/>
                    </a:lnTo>
                    <a:lnTo>
                      <a:pt x="106" y="322"/>
                    </a:lnTo>
                    <a:lnTo>
                      <a:pt x="128" y="318"/>
                    </a:lnTo>
                    <a:lnTo>
                      <a:pt x="150" y="314"/>
                    </a:lnTo>
                    <a:lnTo>
                      <a:pt x="168" y="303"/>
                    </a:lnTo>
                    <a:lnTo>
                      <a:pt x="187" y="296"/>
                    </a:lnTo>
                    <a:lnTo>
                      <a:pt x="201" y="282"/>
                    </a:lnTo>
                    <a:lnTo>
                      <a:pt x="212" y="267"/>
                    </a:lnTo>
                    <a:lnTo>
                      <a:pt x="220" y="249"/>
                    </a:lnTo>
                    <a:lnTo>
                      <a:pt x="227" y="227"/>
                    </a:lnTo>
                    <a:lnTo>
                      <a:pt x="227" y="205"/>
                    </a:lnTo>
                    <a:lnTo>
                      <a:pt x="209" y="19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47" name="Freeform 25"/>
              <p:cNvSpPr>
                <a:spLocks/>
              </p:cNvSpPr>
              <p:nvPr/>
            </p:nvSpPr>
            <p:spPr bwMode="auto">
              <a:xfrm>
                <a:off x="2327" y="583"/>
                <a:ext cx="195" cy="292"/>
              </a:xfrm>
              <a:custGeom>
                <a:avLst/>
                <a:gdLst>
                  <a:gd name="T0" fmla="*/ 195 w 195"/>
                  <a:gd name="T1" fmla="*/ 201 h 292"/>
                  <a:gd name="T2" fmla="*/ 195 w 195"/>
                  <a:gd name="T3" fmla="*/ 201 h 292"/>
                  <a:gd name="T4" fmla="*/ 184 w 195"/>
                  <a:gd name="T5" fmla="*/ 197 h 292"/>
                  <a:gd name="T6" fmla="*/ 154 w 195"/>
                  <a:gd name="T7" fmla="*/ 179 h 292"/>
                  <a:gd name="T8" fmla="*/ 114 w 195"/>
                  <a:gd name="T9" fmla="*/ 146 h 292"/>
                  <a:gd name="T10" fmla="*/ 92 w 195"/>
                  <a:gd name="T11" fmla="*/ 124 h 292"/>
                  <a:gd name="T12" fmla="*/ 70 w 195"/>
                  <a:gd name="T13" fmla="*/ 95 h 292"/>
                  <a:gd name="T14" fmla="*/ 70 w 195"/>
                  <a:gd name="T15" fmla="*/ 95 h 292"/>
                  <a:gd name="T16" fmla="*/ 41 w 195"/>
                  <a:gd name="T17" fmla="*/ 47 h 292"/>
                  <a:gd name="T18" fmla="*/ 22 w 195"/>
                  <a:gd name="T19" fmla="*/ 18 h 292"/>
                  <a:gd name="T20" fmla="*/ 19 w 195"/>
                  <a:gd name="T21" fmla="*/ 3 h 292"/>
                  <a:gd name="T22" fmla="*/ 15 w 195"/>
                  <a:gd name="T23" fmla="*/ 0 h 292"/>
                  <a:gd name="T24" fmla="*/ 15 w 195"/>
                  <a:gd name="T25" fmla="*/ 0 h 292"/>
                  <a:gd name="T26" fmla="*/ 8 w 195"/>
                  <a:gd name="T27" fmla="*/ 66 h 292"/>
                  <a:gd name="T28" fmla="*/ 0 w 195"/>
                  <a:gd name="T29" fmla="*/ 124 h 292"/>
                  <a:gd name="T30" fmla="*/ 0 w 195"/>
                  <a:gd name="T31" fmla="*/ 157 h 292"/>
                  <a:gd name="T32" fmla="*/ 0 w 195"/>
                  <a:gd name="T33" fmla="*/ 183 h 292"/>
                  <a:gd name="T34" fmla="*/ 0 w 195"/>
                  <a:gd name="T35" fmla="*/ 183 h 292"/>
                  <a:gd name="T36" fmla="*/ 4 w 195"/>
                  <a:gd name="T37" fmla="*/ 208 h 292"/>
                  <a:gd name="T38" fmla="*/ 11 w 195"/>
                  <a:gd name="T39" fmla="*/ 227 h 292"/>
                  <a:gd name="T40" fmla="*/ 26 w 195"/>
                  <a:gd name="T41" fmla="*/ 260 h 292"/>
                  <a:gd name="T42" fmla="*/ 44 w 195"/>
                  <a:gd name="T43" fmla="*/ 289 h 292"/>
                  <a:gd name="T44" fmla="*/ 44 w 195"/>
                  <a:gd name="T45" fmla="*/ 289 h 292"/>
                  <a:gd name="T46" fmla="*/ 52 w 195"/>
                  <a:gd name="T47" fmla="*/ 292 h 292"/>
                  <a:gd name="T48" fmla="*/ 66 w 195"/>
                  <a:gd name="T49" fmla="*/ 292 h 292"/>
                  <a:gd name="T50" fmla="*/ 88 w 195"/>
                  <a:gd name="T51" fmla="*/ 292 h 292"/>
                  <a:gd name="T52" fmla="*/ 118 w 195"/>
                  <a:gd name="T53" fmla="*/ 289 h 292"/>
                  <a:gd name="T54" fmla="*/ 118 w 195"/>
                  <a:gd name="T55" fmla="*/ 289 h 292"/>
                  <a:gd name="T56" fmla="*/ 147 w 195"/>
                  <a:gd name="T57" fmla="*/ 278 h 292"/>
                  <a:gd name="T58" fmla="*/ 162 w 195"/>
                  <a:gd name="T59" fmla="*/ 271 h 292"/>
                  <a:gd name="T60" fmla="*/ 173 w 195"/>
                  <a:gd name="T61" fmla="*/ 260 h 292"/>
                  <a:gd name="T62" fmla="*/ 184 w 195"/>
                  <a:gd name="T63" fmla="*/ 249 h 292"/>
                  <a:gd name="T64" fmla="*/ 191 w 195"/>
                  <a:gd name="T65" fmla="*/ 234 h 292"/>
                  <a:gd name="T66" fmla="*/ 195 w 195"/>
                  <a:gd name="T67" fmla="*/ 219 h 292"/>
                  <a:gd name="T68" fmla="*/ 195 w 195"/>
                  <a:gd name="T69" fmla="*/ 201 h 292"/>
                  <a:gd name="T70" fmla="*/ 195 w 195"/>
                  <a:gd name="T71" fmla="*/ 201 h 29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95"/>
                  <a:gd name="T109" fmla="*/ 0 h 292"/>
                  <a:gd name="T110" fmla="*/ 195 w 195"/>
                  <a:gd name="T111" fmla="*/ 292 h 292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95" h="292">
                    <a:moveTo>
                      <a:pt x="195" y="201"/>
                    </a:moveTo>
                    <a:lnTo>
                      <a:pt x="195" y="201"/>
                    </a:lnTo>
                    <a:lnTo>
                      <a:pt x="184" y="197"/>
                    </a:lnTo>
                    <a:lnTo>
                      <a:pt x="154" y="179"/>
                    </a:lnTo>
                    <a:lnTo>
                      <a:pt x="114" y="146"/>
                    </a:lnTo>
                    <a:lnTo>
                      <a:pt x="92" y="124"/>
                    </a:lnTo>
                    <a:lnTo>
                      <a:pt x="70" y="95"/>
                    </a:lnTo>
                    <a:lnTo>
                      <a:pt x="41" y="47"/>
                    </a:lnTo>
                    <a:lnTo>
                      <a:pt x="22" y="18"/>
                    </a:lnTo>
                    <a:lnTo>
                      <a:pt x="19" y="3"/>
                    </a:lnTo>
                    <a:lnTo>
                      <a:pt x="15" y="0"/>
                    </a:lnTo>
                    <a:lnTo>
                      <a:pt x="8" y="66"/>
                    </a:lnTo>
                    <a:lnTo>
                      <a:pt x="0" y="124"/>
                    </a:lnTo>
                    <a:lnTo>
                      <a:pt x="0" y="157"/>
                    </a:lnTo>
                    <a:lnTo>
                      <a:pt x="0" y="183"/>
                    </a:lnTo>
                    <a:lnTo>
                      <a:pt x="4" y="208"/>
                    </a:lnTo>
                    <a:lnTo>
                      <a:pt x="11" y="227"/>
                    </a:lnTo>
                    <a:lnTo>
                      <a:pt x="26" y="260"/>
                    </a:lnTo>
                    <a:lnTo>
                      <a:pt x="44" y="289"/>
                    </a:lnTo>
                    <a:lnTo>
                      <a:pt x="52" y="292"/>
                    </a:lnTo>
                    <a:lnTo>
                      <a:pt x="66" y="292"/>
                    </a:lnTo>
                    <a:lnTo>
                      <a:pt x="88" y="292"/>
                    </a:lnTo>
                    <a:lnTo>
                      <a:pt x="118" y="289"/>
                    </a:lnTo>
                    <a:lnTo>
                      <a:pt x="147" y="278"/>
                    </a:lnTo>
                    <a:lnTo>
                      <a:pt x="162" y="271"/>
                    </a:lnTo>
                    <a:lnTo>
                      <a:pt x="173" y="260"/>
                    </a:lnTo>
                    <a:lnTo>
                      <a:pt x="184" y="249"/>
                    </a:lnTo>
                    <a:lnTo>
                      <a:pt x="191" y="234"/>
                    </a:lnTo>
                    <a:lnTo>
                      <a:pt x="195" y="219"/>
                    </a:lnTo>
                    <a:lnTo>
                      <a:pt x="195" y="201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48" name="Freeform 26"/>
              <p:cNvSpPr>
                <a:spLocks/>
              </p:cNvSpPr>
              <p:nvPr/>
            </p:nvSpPr>
            <p:spPr bwMode="auto">
              <a:xfrm>
                <a:off x="2327" y="583"/>
                <a:ext cx="169" cy="292"/>
              </a:xfrm>
              <a:custGeom>
                <a:avLst/>
                <a:gdLst>
                  <a:gd name="T0" fmla="*/ 22 w 169"/>
                  <a:gd name="T1" fmla="*/ 18 h 292"/>
                  <a:gd name="T2" fmla="*/ 22 w 169"/>
                  <a:gd name="T3" fmla="*/ 18 h 292"/>
                  <a:gd name="T4" fmla="*/ 19 w 169"/>
                  <a:gd name="T5" fmla="*/ 3 h 292"/>
                  <a:gd name="T6" fmla="*/ 15 w 169"/>
                  <a:gd name="T7" fmla="*/ 0 h 292"/>
                  <a:gd name="T8" fmla="*/ 15 w 169"/>
                  <a:gd name="T9" fmla="*/ 0 h 292"/>
                  <a:gd name="T10" fmla="*/ 8 w 169"/>
                  <a:gd name="T11" fmla="*/ 66 h 292"/>
                  <a:gd name="T12" fmla="*/ 0 w 169"/>
                  <a:gd name="T13" fmla="*/ 124 h 292"/>
                  <a:gd name="T14" fmla="*/ 0 w 169"/>
                  <a:gd name="T15" fmla="*/ 157 h 292"/>
                  <a:gd name="T16" fmla="*/ 0 w 169"/>
                  <a:gd name="T17" fmla="*/ 183 h 292"/>
                  <a:gd name="T18" fmla="*/ 0 w 169"/>
                  <a:gd name="T19" fmla="*/ 183 h 292"/>
                  <a:gd name="T20" fmla="*/ 4 w 169"/>
                  <a:gd name="T21" fmla="*/ 208 h 292"/>
                  <a:gd name="T22" fmla="*/ 11 w 169"/>
                  <a:gd name="T23" fmla="*/ 227 h 292"/>
                  <a:gd name="T24" fmla="*/ 26 w 169"/>
                  <a:gd name="T25" fmla="*/ 260 h 292"/>
                  <a:gd name="T26" fmla="*/ 44 w 169"/>
                  <a:gd name="T27" fmla="*/ 289 h 292"/>
                  <a:gd name="T28" fmla="*/ 44 w 169"/>
                  <a:gd name="T29" fmla="*/ 289 h 292"/>
                  <a:gd name="T30" fmla="*/ 52 w 169"/>
                  <a:gd name="T31" fmla="*/ 292 h 292"/>
                  <a:gd name="T32" fmla="*/ 66 w 169"/>
                  <a:gd name="T33" fmla="*/ 292 h 292"/>
                  <a:gd name="T34" fmla="*/ 88 w 169"/>
                  <a:gd name="T35" fmla="*/ 292 h 292"/>
                  <a:gd name="T36" fmla="*/ 118 w 169"/>
                  <a:gd name="T37" fmla="*/ 289 h 292"/>
                  <a:gd name="T38" fmla="*/ 118 w 169"/>
                  <a:gd name="T39" fmla="*/ 289 h 292"/>
                  <a:gd name="T40" fmla="*/ 147 w 169"/>
                  <a:gd name="T41" fmla="*/ 282 h 292"/>
                  <a:gd name="T42" fmla="*/ 158 w 169"/>
                  <a:gd name="T43" fmla="*/ 274 h 292"/>
                  <a:gd name="T44" fmla="*/ 169 w 169"/>
                  <a:gd name="T45" fmla="*/ 263 h 292"/>
                  <a:gd name="T46" fmla="*/ 169 w 169"/>
                  <a:gd name="T47" fmla="*/ 263 h 292"/>
                  <a:gd name="T48" fmla="*/ 147 w 169"/>
                  <a:gd name="T49" fmla="*/ 267 h 292"/>
                  <a:gd name="T50" fmla="*/ 121 w 169"/>
                  <a:gd name="T51" fmla="*/ 267 h 292"/>
                  <a:gd name="T52" fmla="*/ 107 w 169"/>
                  <a:gd name="T53" fmla="*/ 267 h 292"/>
                  <a:gd name="T54" fmla="*/ 92 w 169"/>
                  <a:gd name="T55" fmla="*/ 260 h 292"/>
                  <a:gd name="T56" fmla="*/ 74 w 169"/>
                  <a:gd name="T57" fmla="*/ 252 h 292"/>
                  <a:gd name="T58" fmla="*/ 59 w 169"/>
                  <a:gd name="T59" fmla="*/ 241 h 292"/>
                  <a:gd name="T60" fmla="*/ 59 w 169"/>
                  <a:gd name="T61" fmla="*/ 241 h 292"/>
                  <a:gd name="T62" fmla="*/ 44 w 169"/>
                  <a:gd name="T63" fmla="*/ 223 h 292"/>
                  <a:gd name="T64" fmla="*/ 33 w 169"/>
                  <a:gd name="T65" fmla="*/ 197 h 292"/>
                  <a:gd name="T66" fmla="*/ 22 w 169"/>
                  <a:gd name="T67" fmla="*/ 172 h 292"/>
                  <a:gd name="T68" fmla="*/ 19 w 169"/>
                  <a:gd name="T69" fmla="*/ 142 h 292"/>
                  <a:gd name="T70" fmla="*/ 15 w 169"/>
                  <a:gd name="T71" fmla="*/ 113 h 292"/>
                  <a:gd name="T72" fmla="*/ 15 w 169"/>
                  <a:gd name="T73" fmla="*/ 84 h 292"/>
                  <a:gd name="T74" fmla="*/ 19 w 169"/>
                  <a:gd name="T75" fmla="*/ 36 h 292"/>
                  <a:gd name="T76" fmla="*/ 19 w 169"/>
                  <a:gd name="T77" fmla="*/ 36 h 292"/>
                  <a:gd name="T78" fmla="*/ 22 w 169"/>
                  <a:gd name="T79" fmla="*/ 18 h 292"/>
                  <a:gd name="T80" fmla="*/ 22 w 169"/>
                  <a:gd name="T81" fmla="*/ 18 h 292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69"/>
                  <a:gd name="T124" fmla="*/ 0 h 292"/>
                  <a:gd name="T125" fmla="*/ 169 w 169"/>
                  <a:gd name="T126" fmla="*/ 292 h 292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69" h="292">
                    <a:moveTo>
                      <a:pt x="22" y="18"/>
                    </a:moveTo>
                    <a:lnTo>
                      <a:pt x="22" y="18"/>
                    </a:lnTo>
                    <a:lnTo>
                      <a:pt x="19" y="3"/>
                    </a:lnTo>
                    <a:lnTo>
                      <a:pt x="15" y="0"/>
                    </a:lnTo>
                    <a:lnTo>
                      <a:pt x="8" y="66"/>
                    </a:lnTo>
                    <a:lnTo>
                      <a:pt x="0" y="124"/>
                    </a:lnTo>
                    <a:lnTo>
                      <a:pt x="0" y="157"/>
                    </a:lnTo>
                    <a:lnTo>
                      <a:pt x="0" y="183"/>
                    </a:lnTo>
                    <a:lnTo>
                      <a:pt x="4" y="208"/>
                    </a:lnTo>
                    <a:lnTo>
                      <a:pt x="11" y="227"/>
                    </a:lnTo>
                    <a:lnTo>
                      <a:pt x="26" y="260"/>
                    </a:lnTo>
                    <a:lnTo>
                      <a:pt x="44" y="289"/>
                    </a:lnTo>
                    <a:lnTo>
                      <a:pt x="52" y="292"/>
                    </a:lnTo>
                    <a:lnTo>
                      <a:pt x="66" y="292"/>
                    </a:lnTo>
                    <a:lnTo>
                      <a:pt x="88" y="292"/>
                    </a:lnTo>
                    <a:lnTo>
                      <a:pt x="118" y="289"/>
                    </a:lnTo>
                    <a:lnTo>
                      <a:pt x="147" y="282"/>
                    </a:lnTo>
                    <a:lnTo>
                      <a:pt x="158" y="274"/>
                    </a:lnTo>
                    <a:lnTo>
                      <a:pt x="169" y="263"/>
                    </a:lnTo>
                    <a:lnTo>
                      <a:pt x="147" y="267"/>
                    </a:lnTo>
                    <a:lnTo>
                      <a:pt x="121" y="267"/>
                    </a:lnTo>
                    <a:lnTo>
                      <a:pt x="107" y="267"/>
                    </a:lnTo>
                    <a:lnTo>
                      <a:pt x="92" y="260"/>
                    </a:lnTo>
                    <a:lnTo>
                      <a:pt x="74" y="252"/>
                    </a:lnTo>
                    <a:lnTo>
                      <a:pt x="59" y="241"/>
                    </a:lnTo>
                    <a:lnTo>
                      <a:pt x="44" y="223"/>
                    </a:lnTo>
                    <a:lnTo>
                      <a:pt x="33" y="197"/>
                    </a:lnTo>
                    <a:lnTo>
                      <a:pt x="22" y="172"/>
                    </a:lnTo>
                    <a:lnTo>
                      <a:pt x="19" y="142"/>
                    </a:lnTo>
                    <a:lnTo>
                      <a:pt x="15" y="113"/>
                    </a:lnTo>
                    <a:lnTo>
                      <a:pt x="15" y="84"/>
                    </a:lnTo>
                    <a:lnTo>
                      <a:pt x="19" y="36"/>
                    </a:lnTo>
                    <a:lnTo>
                      <a:pt x="22" y="18"/>
                    </a:lnTo>
                    <a:close/>
                  </a:path>
                </a:pathLst>
              </a:custGeom>
              <a:solidFill>
                <a:srgbClr val="C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649" name="Freeform 27"/>
              <p:cNvSpPr>
                <a:spLocks/>
              </p:cNvSpPr>
              <p:nvPr/>
            </p:nvSpPr>
            <p:spPr bwMode="auto">
              <a:xfrm>
                <a:off x="2353" y="642"/>
                <a:ext cx="121" cy="157"/>
              </a:xfrm>
              <a:custGeom>
                <a:avLst/>
                <a:gdLst>
                  <a:gd name="T0" fmla="*/ 121 w 121"/>
                  <a:gd name="T1" fmla="*/ 139 h 157"/>
                  <a:gd name="T2" fmla="*/ 121 w 121"/>
                  <a:gd name="T3" fmla="*/ 139 h 157"/>
                  <a:gd name="T4" fmla="*/ 88 w 121"/>
                  <a:gd name="T5" fmla="*/ 117 h 157"/>
                  <a:gd name="T6" fmla="*/ 59 w 121"/>
                  <a:gd name="T7" fmla="*/ 88 h 157"/>
                  <a:gd name="T8" fmla="*/ 44 w 121"/>
                  <a:gd name="T9" fmla="*/ 73 h 157"/>
                  <a:gd name="T10" fmla="*/ 33 w 121"/>
                  <a:gd name="T11" fmla="*/ 55 h 157"/>
                  <a:gd name="T12" fmla="*/ 33 w 121"/>
                  <a:gd name="T13" fmla="*/ 55 h 157"/>
                  <a:gd name="T14" fmla="*/ 0 w 121"/>
                  <a:gd name="T15" fmla="*/ 0 h 157"/>
                  <a:gd name="T16" fmla="*/ 0 w 121"/>
                  <a:gd name="T17" fmla="*/ 0 h 157"/>
                  <a:gd name="T18" fmla="*/ 8 w 121"/>
                  <a:gd name="T19" fmla="*/ 22 h 157"/>
                  <a:gd name="T20" fmla="*/ 26 w 121"/>
                  <a:gd name="T21" fmla="*/ 69 h 157"/>
                  <a:gd name="T22" fmla="*/ 37 w 121"/>
                  <a:gd name="T23" fmla="*/ 95 h 157"/>
                  <a:gd name="T24" fmla="*/ 52 w 121"/>
                  <a:gd name="T25" fmla="*/ 121 h 157"/>
                  <a:gd name="T26" fmla="*/ 66 w 121"/>
                  <a:gd name="T27" fmla="*/ 139 h 157"/>
                  <a:gd name="T28" fmla="*/ 77 w 121"/>
                  <a:gd name="T29" fmla="*/ 150 h 157"/>
                  <a:gd name="T30" fmla="*/ 77 w 121"/>
                  <a:gd name="T31" fmla="*/ 150 h 157"/>
                  <a:gd name="T32" fmla="*/ 92 w 121"/>
                  <a:gd name="T33" fmla="*/ 157 h 157"/>
                  <a:gd name="T34" fmla="*/ 99 w 121"/>
                  <a:gd name="T35" fmla="*/ 157 h 157"/>
                  <a:gd name="T36" fmla="*/ 107 w 121"/>
                  <a:gd name="T37" fmla="*/ 154 h 157"/>
                  <a:gd name="T38" fmla="*/ 110 w 121"/>
                  <a:gd name="T39" fmla="*/ 150 h 157"/>
                  <a:gd name="T40" fmla="*/ 118 w 121"/>
                  <a:gd name="T41" fmla="*/ 143 h 157"/>
                  <a:gd name="T42" fmla="*/ 121 w 121"/>
                  <a:gd name="T43" fmla="*/ 139 h 157"/>
                  <a:gd name="T44" fmla="*/ 121 w 121"/>
                  <a:gd name="T45" fmla="*/ 139 h 15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21"/>
                  <a:gd name="T70" fmla="*/ 0 h 157"/>
                  <a:gd name="T71" fmla="*/ 121 w 121"/>
                  <a:gd name="T72" fmla="*/ 157 h 15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21" h="157">
                    <a:moveTo>
                      <a:pt x="121" y="139"/>
                    </a:moveTo>
                    <a:lnTo>
                      <a:pt x="121" y="139"/>
                    </a:lnTo>
                    <a:lnTo>
                      <a:pt x="88" y="117"/>
                    </a:lnTo>
                    <a:lnTo>
                      <a:pt x="59" y="88"/>
                    </a:lnTo>
                    <a:lnTo>
                      <a:pt x="44" y="73"/>
                    </a:lnTo>
                    <a:lnTo>
                      <a:pt x="33" y="55"/>
                    </a:lnTo>
                    <a:lnTo>
                      <a:pt x="0" y="0"/>
                    </a:lnTo>
                    <a:lnTo>
                      <a:pt x="8" y="22"/>
                    </a:lnTo>
                    <a:lnTo>
                      <a:pt x="26" y="69"/>
                    </a:lnTo>
                    <a:lnTo>
                      <a:pt x="37" y="95"/>
                    </a:lnTo>
                    <a:lnTo>
                      <a:pt x="52" y="121"/>
                    </a:lnTo>
                    <a:lnTo>
                      <a:pt x="66" y="139"/>
                    </a:lnTo>
                    <a:lnTo>
                      <a:pt x="77" y="150"/>
                    </a:lnTo>
                    <a:lnTo>
                      <a:pt x="92" y="157"/>
                    </a:lnTo>
                    <a:lnTo>
                      <a:pt x="99" y="157"/>
                    </a:lnTo>
                    <a:lnTo>
                      <a:pt x="107" y="154"/>
                    </a:lnTo>
                    <a:lnTo>
                      <a:pt x="110" y="150"/>
                    </a:lnTo>
                    <a:lnTo>
                      <a:pt x="118" y="143"/>
                    </a:lnTo>
                    <a:lnTo>
                      <a:pt x="121" y="139"/>
                    </a:lnTo>
                    <a:close/>
                  </a:path>
                </a:pathLst>
              </a:custGeom>
              <a:solidFill>
                <a:srgbClr val="FC57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/>
              </a:p>
            </p:txBody>
          </p:sp>
        </p:grpSp>
      </p:grpSp>
      <p:sp>
        <p:nvSpPr>
          <p:cNvPr id="26634" name="AutoShape 30"/>
          <p:cNvSpPr>
            <a:spLocks noChangeArrowheads="1"/>
          </p:cNvSpPr>
          <p:nvPr/>
        </p:nvSpPr>
        <p:spPr bwMode="auto">
          <a:xfrm>
            <a:off x="3364152" y="3721035"/>
            <a:ext cx="1371600" cy="692389"/>
          </a:xfrm>
          <a:prstGeom prst="leftRightArrow">
            <a:avLst>
              <a:gd name="adj1" fmla="val 50000"/>
              <a:gd name="adj2" fmla="val 51429"/>
            </a:avLst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dirty="0" smtClean="0"/>
              <a:t>Read/Write</a:t>
            </a:r>
            <a:endParaRPr lang="en-US" dirty="0"/>
          </a:p>
        </p:txBody>
      </p:sp>
      <p:sp>
        <p:nvSpPr>
          <p:cNvPr id="842783" name="AutoShape 31"/>
          <p:cNvSpPr>
            <a:spLocks noChangeArrowheads="1"/>
          </p:cNvSpPr>
          <p:nvPr/>
        </p:nvSpPr>
        <p:spPr bwMode="auto">
          <a:xfrm>
            <a:off x="4191000" y="4474729"/>
            <a:ext cx="228600" cy="806079"/>
          </a:xfrm>
          <a:prstGeom prst="downArrow">
            <a:avLst>
              <a:gd name="adj1" fmla="val 50000"/>
              <a:gd name="adj2" fmla="val 175000"/>
            </a:avLst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endParaRPr lang="en-US"/>
          </a:p>
        </p:txBody>
      </p:sp>
      <p:sp>
        <p:nvSpPr>
          <p:cNvPr id="26637" name="Text Box 33"/>
          <p:cNvSpPr txBox="1">
            <a:spLocks noChangeArrowheads="1"/>
          </p:cNvSpPr>
          <p:nvPr/>
        </p:nvSpPr>
        <p:spPr bwMode="auto">
          <a:xfrm>
            <a:off x="3818112" y="3395264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00FF"/>
                </a:solidFill>
                <a:latin typeface="Comic Sans MS" panose="030F0702030302020204" pitchFamily="66" charset="0"/>
              </a:rPr>
              <a:t>q</a:t>
            </a:r>
            <a:r>
              <a:rPr lang="en-US" sz="2400" baseline="-25000" dirty="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6638" name="Text Box 34"/>
          <p:cNvSpPr txBox="1">
            <a:spLocks noChangeArrowheads="1"/>
          </p:cNvSpPr>
          <p:nvPr/>
        </p:nvSpPr>
        <p:spPr bwMode="auto">
          <a:xfrm>
            <a:off x="6173824" y="5071661"/>
            <a:ext cx="12192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M[q</a:t>
            </a:r>
            <a:r>
              <a:rPr lang="en-US" sz="2000" baseline="-25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  <a:r>
              <a:rPr lang="en-US" sz="2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]</a:t>
            </a:r>
            <a:endParaRPr lang="en-US" sz="20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1468879" y="3627108"/>
            <a:ext cx="1295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/>
              <a:t>CPU</a:t>
            </a:r>
          </a:p>
        </p:txBody>
      </p:sp>
      <p:sp>
        <p:nvSpPr>
          <p:cNvPr id="26632" name="Rectangle 28"/>
          <p:cNvSpPr>
            <a:spLocks noChangeArrowheads="1"/>
          </p:cNvSpPr>
          <p:nvPr/>
        </p:nvSpPr>
        <p:spPr bwMode="auto">
          <a:xfrm>
            <a:off x="1066800" y="4484760"/>
            <a:ext cx="1905000" cy="167640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endParaRPr lang="en-US"/>
          </a:p>
        </p:txBody>
      </p:sp>
      <p:sp>
        <p:nvSpPr>
          <p:cNvPr id="26633" name="Text Box 29"/>
          <p:cNvSpPr txBox="1">
            <a:spLocks noChangeArrowheads="1"/>
          </p:cNvSpPr>
          <p:nvPr/>
        </p:nvSpPr>
        <p:spPr bwMode="auto">
          <a:xfrm>
            <a:off x="1142999" y="4588528"/>
            <a:ext cx="169628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400" dirty="0" smtClean="0"/>
              <a:t>CPU cache:</a:t>
            </a:r>
          </a:p>
          <a:p>
            <a:pPr algn="ctr">
              <a:spcBef>
                <a:spcPct val="50000"/>
              </a:spcBef>
            </a:pPr>
            <a:r>
              <a:rPr lang="en-US" sz="2400" dirty="0"/>
              <a:t>s</a:t>
            </a:r>
            <a:r>
              <a:rPr lang="en-US" sz="2400" dirty="0" smtClean="0"/>
              <a:t>mall </a:t>
            </a:r>
            <a:r>
              <a:rPr lang="en-US" sz="2400" dirty="0"/>
              <a:t>private memory</a:t>
            </a:r>
          </a:p>
        </p:txBody>
      </p:sp>
      <p:sp>
        <p:nvSpPr>
          <p:cNvPr id="34" name="Rounded Rectangular Callout 33"/>
          <p:cNvSpPr>
            <a:spLocks noChangeArrowheads="1"/>
          </p:cNvSpPr>
          <p:nvPr/>
        </p:nvSpPr>
        <p:spPr bwMode="auto">
          <a:xfrm>
            <a:off x="1064501" y="2641167"/>
            <a:ext cx="1652588" cy="511175"/>
          </a:xfrm>
          <a:prstGeom prst="wedgeRoundRectCallout">
            <a:avLst>
              <a:gd name="adj1" fmla="val -17491"/>
              <a:gd name="adj2" fmla="val 115153"/>
              <a:gd name="adj3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sz="2400" dirty="0"/>
              <a:t>Secure zone</a:t>
            </a:r>
          </a:p>
        </p:txBody>
      </p:sp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707796" y="3482814"/>
            <a:ext cx="2441624" cy="2842567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endParaRPr lang="en-US"/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457200" y="792797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Compile RAM program to</a:t>
            </a:r>
            <a:r>
              <a:rPr lang="zh-TW" altLang="en-US" dirty="0" smtClean="0"/>
              <a:t> </a:t>
            </a:r>
            <a:r>
              <a:rPr lang="en-US" altLang="zh-TW" dirty="0" smtClean="0"/>
              <a:t>p</a:t>
            </a:r>
            <a:r>
              <a:rPr lang="en-US" dirty="0" smtClean="0"/>
              <a:t>rotect data privacy</a:t>
            </a:r>
          </a:p>
          <a:p>
            <a:pPr lvl="1"/>
            <a:r>
              <a:rPr lang="en-US" altLang="zh-TW" dirty="0" smtClean="0"/>
              <a:t>Store encrypted</a:t>
            </a:r>
            <a:r>
              <a:rPr lang="en-US" dirty="0" smtClean="0"/>
              <a:t> data</a:t>
            </a:r>
          </a:p>
          <a:p>
            <a:pPr lvl="1"/>
            <a:r>
              <a:rPr lang="en-US" dirty="0" smtClean="0"/>
              <a:t>Main challenge:</a:t>
            </a:r>
            <a:r>
              <a:rPr lang="en-US" i="1" dirty="0" smtClean="0"/>
              <a:t> </a:t>
            </a:r>
            <a:r>
              <a:rPr lang="en-US" dirty="0" smtClean="0"/>
              <a:t>Hide</a:t>
            </a:r>
            <a:r>
              <a:rPr lang="en-US" i="1" dirty="0" smtClean="0">
                <a:solidFill>
                  <a:srgbClr val="FF0000"/>
                </a:solidFill>
              </a:rPr>
              <a:t> access pattern</a:t>
            </a:r>
            <a:endParaRPr lang="en-US" dirty="0"/>
          </a:p>
        </p:txBody>
      </p:sp>
      <p:graphicFrame>
        <p:nvGraphicFramePr>
          <p:cNvPr id="42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721228"/>
              </p:ext>
            </p:extLst>
          </p:nvPr>
        </p:nvGraphicFramePr>
        <p:xfrm>
          <a:off x="5145169" y="5500959"/>
          <a:ext cx="316225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225"/>
                <a:gridCol w="316225"/>
                <a:gridCol w="316225"/>
                <a:gridCol w="316225"/>
                <a:gridCol w="316225"/>
                <a:gridCol w="316225"/>
                <a:gridCol w="316225"/>
                <a:gridCol w="316225"/>
                <a:gridCol w="316225"/>
                <a:gridCol w="316225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直線單箭頭接點 7"/>
          <p:cNvCxnSpPr/>
          <p:nvPr/>
        </p:nvCxnSpPr>
        <p:spPr>
          <a:xfrm>
            <a:off x="6877460" y="5913111"/>
            <a:ext cx="9728" cy="221506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直線單箭頭接點 45"/>
          <p:cNvCxnSpPr/>
          <p:nvPr/>
        </p:nvCxnSpPr>
        <p:spPr>
          <a:xfrm>
            <a:off x="5920899" y="5909869"/>
            <a:ext cx="9728" cy="221506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>
            <a:off x="6254886" y="5913111"/>
            <a:ext cx="9728" cy="221506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圓角矩形圖說文字 37"/>
          <p:cNvSpPr/>
          <p:nvPr/>
        </p:nvSpPr>
        <p:spPr>
          <a:xfrm>
            <a:off x="4960184" y="724150"/>
            <a:ext cx="3340128" cy="984766"/>
          </a:xfrm>
          <a:prstGeom prst="wedgeRoundRectCallout">
            <a:avLst>
              <a:gd name="adj1" fmla="val -42942"/>
              <a:gd name="adj2" fmla="val 78469"/>
              <a:gd name="adj3" fmla="val 16667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/>
              <a:t>sequence of addresses accessed by CPU</a:t>
            </a:r>
            <a:endParaRPr lang="zh-TW" altLang="en-US" sz="2000" dirty="0">
              <a:solidFill>
                <a:srgbClr val="0000FF"/>
              </a:solidFill>
            </a:endParaRPr>
          </a:p>
        </p:txBody>
      </p:sp>
      <p:sp>
        <p:nvSpPr>
          <p:cNvPr id="39" name="圓角矩形圖說文字 38"/>
          <p:cNvSpPr/>
          <p:nvPr/>
        </p:nvSpPr>
        <p:spPr>
          <a:xfrm>
            <a:off x="4803840" y="3896085"/>
            <a:ext cx="4097692" cy="984766"/>
          </a:xfrm>
          <a:prstGeom prst="wedgeRoundRectCallout">
            <a:avLst>
              <a:gd name="adj1" fmla="val -5587"/>
              <a:gd name="adj2" fmla="val 94274"/>
              <a:gd name="adj3" fmla="val 16667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/>
              <a:t>E.g., access pattern for binary search leaks rank of searched item</a:t>
            </a:r>
            <a:endParaRPr lang="zh-TW" alt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62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 animBg="1"/>
      <p:bldP spid="842783" grpId="0" animBg="1"/>
      <p:bldP spid="26637" grpId="0"/>
      <p:bldP spid="26638" grpId="0"/>
      <p:bldP spid="26638" grpId="1"/>
      <p:bldP spid="34" grpId="0" animBg="1"/>
      <p:bldP spid="38" grpId="0" animBg="1"/>
      <p:bldP spid="38" grpId="1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Storage Scenario</a:t>
            </a:r>
            <a:endParaRPr lang="en-US" dirty="0"/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3"/>
          <a:srcRect l="-18187" r="-18187"/>
          <a:stretch>
            <a:fillRect/>
          </a:stretch>
        </p:blipFill>
        <p:spPr>
          <a:xfrm>
            <a:off x="919237" y="2358570"/>
            <a:ext cx="2377591" cy="1307584"/>
          </a:xfrm>
        </p:spPr>
      </p:pic>
      <p:sp>
        <p:nvSpPr>
          <p:cNvPr id="12" name="Text Box 34"/>
          <p:cNvSpPr txBox="1">
            <a:spLocks noChangeArrowheads="1"/>
          </p:cNvSpPr>
          <p:nvPr/>
        </p:nvSpPr>
        <p:spPr bwMode="auto">
          <a:xfrm>
            <a:off x="483815" y="4444651"/>
            <a:ext cx="1058079" cy="46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latin typeface="Calibri"/>
                <a:cs typeface="Calibri"/>
              </a:rPr>
              <a:t>Alice</a:t>
            </a:r>
            <a:endParaRPr lang="en-US" sz="1800" dirty="0">
              <a:latin typeface="Calibri"/>
              <a:cs typeface="Calibri"/>
            </a:endParaRPr>
          </a:p>
        </p:txBody>
      </p:sp>
      <p:sp>
        <p:nvSpPr>
          <p:cNvPr id="15" name="Text Box 37"/>
          <p:cNvSpPr txBox="1">
            <a:spLocks noChangeArrowheads="1"/>
          </p:cNvSpPr>
          <p:nvPr/>
        </p:nvSpPr>
        <p:spPr bwMode="auto">
          <a:xfrm>
            <a:off x="7563144" y="4417284"/>
            <a:ext cx="1109140" cy="46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latin typeface="Calibri"/>
                <a:cs typeface="Calibri"/>
              </a:rPr>
              <a:t>Bob</a:t>
            </a:r>
            <a:endParaRPr lang="en-US" sz="1800" dirty="0">
              <a:latin typeface="Calibri"/>
              <a:cs typeface="Calibri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5496" y="2286000"/>
            <a:ext cx="2053785" cy="1436045"/>
          </a:xfrm>
          <a:prstGeom prst="rect">
            <a:avLst/>
          </a:prstGeom>
        </p:spPr>
      </p:pic>
      <p:sp>
        <p:nvSpPr>
          <p:cNvPr id="18" name="Right Arrow 17"/>
          <p:cNvSpPr/>
          <p:nvPr/>
        </p:nvSpPr>
        <p:spPr>
          <a:xfrm>
            <a:off x="2914950" y="2975429"/>
            <a:ext cx="3270545" cy="43542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2625441" y="2424667"/>
            <a:ext cx="35537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Access data from the cloud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7593086" y="4846849"/>
            <a:ext cx="13594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is curious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07617" y="3435048"/>
            <a:ext cx="1935238" cy="73780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Encrypt the data </a:t>
            </a:r>
            <a:endParaRPr lang="en-US" sz="2000" dirty="0"/>
          </a:p>
        </p:txBody>
      </p:sp>
      <p:sp>
        <p:nvSpPr>
          <p:cNvPr id="22" name="Rectangle 21"/>
          <p:cNvSpPr/>
          <p:nvPr/>
        </p:nvSpPr>
        <p:spPr>
          <a:xfrm>
            <a:off x="3507617" y="4359749"/>
            <a:ext cx="1935237" cy="7686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Hide the access pattern</a:t>
            </a:r>
            <a:endParaRPr lang="en-US" b="1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118" y="4055307"/>
            <a:ext cx="1290825" cy="119449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339297" y="3961254"/>
            <a:ext cx="1237790" cy="137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78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645" y="274638"/>
            <a:ext cx="8608979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Oblivious RAM—hide access pattern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Design an oblivious data structure implements </a:t>
            </a:r>
          </a:p>
          <a:p>
            <a:pPr lvl="1"/>
            <a:r>
              <a:rPr lang="en-US" dirty="0" smtClean="0"/>
              <a:t>a big array of </a:t>
            </a:r>
            <a:r>
              <a:rPr lang="en-US" dirty="0" smtClean="0">
                <a:solidFill>
                  <a:srgbClr val="0000FF"/>
                </a:solidFill>
              </a:rPr>
              <a:t>n </a:t>
            </a:r>
            <a:r>
              <a:rPr lang="en-US" dirty="0" smtClean="0"/>
              <a:t>memory cells with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Read</a:t>
            </a:r>
            <a:r>
              <a:rPr lang="en-US" dirty="0" smtClean="0"/>
              <a:t>(</a:t>
            </a:r>
            <a:r>
              <a:rPr lang="en-US" dirty="0" err="1" smtClean="0">
                <a:solidFill>
                  <a:srgbClr val="0000FF"/>
                </a:solidFill>
              </a:rPr>
              <a:t>addr</a:t>
            </a:r>
            <a:r>
              <a:rPr lang="en-US" dirty="0" smtClean="0"/>
              <a:t>)</a:t>
            </a:r>
            <a:r>
              <a:rPr lang="zh-TW" altLang="en-US" dirty="0" smtClean="0"/>
              <a:t> </a:t>
            </a:r>
            <a:r>
              <a:rPr lang="en-US" altLang="zh-TW" dirty="0" smtClean="0"/>
              <a:t>&amp;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Write</a:t>
            </a:r>
            <a:r>
              <a:rPr lang="en-US" dirty="0" smtClean="0"/>
              <a:t>(</a:t>
            </a:r>
            <a:r>
              <a:rPr lang="en-US" dirty="0" err="1" smtClean="0">
                <a:solidFill>
                  <a:srgbClr val="0000FF"/>
                </a:solidFill>
              </a:rPr>
              <a:t>addr</a:t>
            </a:r>
            <a:r>
              <a:rPr lang="en-US" dirty="0" smtClean="0"/>
              <a:t>, </a:t>
            </a:r>
            <a:r>
              <a:rPr lang="en-US" dirty="0" err="1" smtClean="0">
                <a:solidFill>
                  <a:srgbClr val="0000FF"/>
                </a:solidFill>
              </a:rPr>
              <a:t>val</a:t>
            </a:r>
            <a:r>
              <a:rPr lang="en-US" dirty="0" smtClean="0"/>
              <a:t>)</a:t>
            </a:r>
            <a:r>
              <a:rPr lang="zh-TW" altLang="en-US" dirty="0" smtClean="0"/>
              <a:t> </a:t>
            </a:r>
            <a:r>
              <a:rPr lang="en-US" altLang="zh-TW" dirty="0" smtClean="0"/>
              <a:t>functionality</a:t>
            </a:r>
            <a:endParaRPr lang="en-US" dirty="0" smtClean="0"/>
          </a:p>
          <a:p>
            <a:r>
              <a:rPr lang="en-US" altLang="zh-TW" dirty="0"/>
              <a:t>Goal: hide </a:t>
            </a:r>
            <a:r>
              <a:rPr lang="en-US" altLang="zh-TW" i="1" dirty="0"/>
              <a:t>access pattern</a:t>
            </a:r>
            <a:r>
              <a:rPr lang="en-US" altLang="zh-TW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67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n 15"/>
          <p:cNvSpPr/>
          <p:nvPr/>
        </p:nvSpPr>
        <p:spPr>
          <a:xfrm>
            <a:off x="7945187" y="2519980"/>
            <a:ext cx="945894" cy="1283541"/>
          </a:xfrm>
          <a:prstGeom prst="ca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/>
          </a:p>
        </p:txBody>
      </p:sp>
      <p:sp>
        <p:nvSpPr>
          <p:cNvPr id="22" name="TextBox 7"/>
          <p:cNvSpPr txBox="1"/>
          <p:nvPr/>
        </p:nvSpPr>
        <p:spPr>
          <a:xfrm>
            <a:off x="7797961" y="1793074"/>
            <a:ext cx="13249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ORAM </a:t>
            </a:r>
          </a:p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structure</a:t>
            </a:r>
            <a:endParaRPr lang="en-US" sz="2400" dirty="0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Illustration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7279"/>
                <a:ext cx="8229600" cy="4525963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Access data through an ORAM algorithm</a:t>
                </a:r>
              </a:p>
              <a:p>
                <a:pPr lvl="1"/>
                <a:r>
                  <a:rPr lang="en-US" dirty="0" smtClean="0"/>
                  <a:t>each logic </a:t>
                </a:r>
                <a:r>
                  <a:rPr lang="en-US" dirty="0" smtClean="0">
                    <a:solidFill>
                      <a:srgbClr val="0000FF"/>
                    </a:solidFill>
                  </a:rPr>
                  <a:t>R/W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</m:oMath>
                </a14:m>
                <a:r>
                  <a:rPr lang="en-US" dirty="0" smtClean="0"/>
                  <a:t> multiple </a:t>
                </a:r>
                <a:r>
                  <a:rPr lang="en-US" i="1" dirty="0" smtClean="0"/>
                  <a:t>randomized</a:t>
                </a:r>
                <a:r>
                  <a:rPr lang="en-US" dirty="0" smtClean="0"/>
                  <a:t> </a:t>
                </a:r>
                <a:r>
                  <a:rPr lang="en-US" dirty="0" smtClean="0">
                    <a:solidFill>
                      <a:srgbClr val="0000FF"/>
                    </a:solidFill>
                  </a:rPr>
                  <a:t>R/W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7279"/>
                <a:ext cx="8229600" cy="4525963"/>
              </a:xfrm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Content Placeholder 15"/>
          <p:cNvPicPr>
            <a:picLocks noChangeAspect="1"/>
          </p:cNvPicPr>
          <p:nvPr/>
        </p:nvPicPr>
        <p:blipFill>
          <a:blip r:embed="rId3"/>
          <a:srcRect l="-18187" r="-18187"/>
          <a:stretch>
            <a:fillRect/>
          </a:stretch>
        </p:blipFill>
        <p:spPr>
          <a:xfrm>
            <a:off x="-182880" y="3018970"/>
            <a:ext cx="2377591" cy="13075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01" y="4715707"/>
            <a:ext cx="1290825" cy="11944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45619" y="3460930"/>
            <a:ext cx="1583447" cy="59799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ORead</a:t>
            </a:r>
            <a:r>
              <a:rPr lang="en-US" dirty="0" smtClean="0"/>
              <a:t>/</a:t>
            </a:r>
            <a:r>
              <a:rPr lang="en-US" dirty="0" err="1" smtClean="0"/>
              <a:t>OWrite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3368865" y="3405050"/>
            <a:ext cx="762000" cy="7620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029066" y="4306054"/>
            <a:ext cx="13944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ORAM </a:t>
            </a:r>
          </a:p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algorithm</a:t>
            </a:r>
            <a:endParaRPr lang="en-US" sz="2400" dirty="0">
              <a:solidFill>
                <a:srgbClr val="008000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3029066" y="3647440"/>
            <a:ext cx="339799" cy="27432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481946" y="3460930"/>
            <a:ext cx="1330960" cy="59799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Multiple</a:t>
            </a:r>
          </a:p>
          <a:p>
            <a:pPr algn="ctr"/>
            <a:r>
              <a:rPr lang="en-US" dirty="0" smtClean="0"/>
              <a:t>Read/Write</a:t>
            </a:r>
            <a:endParaRPr lang="en-US" dirty="0"/>
          </a:p>
        </p:txBody>
      </p:sp>
      <p:sp>
        <p:nvSpPr>
          <p:cNvPr id="11" name="Right Arrow 10"/>
          <p:cNvSpPr/>
          <p:nvPr/>
        </p:nvSpPr>
        <p:spPr>
          <a:xfrm>
            <a:off x="4130865" y="3647440"/>
            <a:ext cx="351081" cy="27432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3554" y="2742907"/>
            <a:ext cx="2053785" cy="14360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182577" y="4537820"/>
            <a:ext cx="1237790" cy="1370776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>
            <a:off x="5812906" y="3647440"/>
            <a:ext cx="950648" cy="27432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Curved Connector 15"/>
          <p:cNvCxnSpPr/>
          <p:nvPr/>
        </p:nvCxnSpPr>
        <p:spPr>
          <a:xfrm rot="5400000">
            <a:off x="3967480" y="3754120"/>
            <a:ext cx="3911600" cy="136144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 Box 34"/>
          <p:cNvSpPr txBox="1">
            <a:spLocks noChangeArrowheads="1"/>
          </p:cNvSpPr>
          <p:nvPr/>
        </p:nvSpPr>
        <p:spPr bwMode="auto">
          <a:xfrm>
            <a:off x="326001" y="6126163"/>
            <a:ext cx="1058079" cy="46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latin typeface="Calibri"/>
                <a:cs typeface="Calibri"/>
              </a:rPr>
              <a:t>Alice</a:t>
            </a:r>
            <a:endParaRPr lang="en-US" sz="1800" dirty="0">
              <a:latin typeface="Calibri"/>
              <a:cs typeface="Calibri"/>
            </a:endParaRPr>
          </a:p>
        </p:txBody>
      </p:sp>
      <p:sp>
        <p:nvSpPr>
          <p:cNvPr id="19" name="Text Box 37"/>
          <p:cNvSpPr txBox="1">
            <a:spLocks noChangeArrowheads="1"/>
          </p:cNvSpPr>
          <p:nvPr/>
        </p:nvSpPr>
        <p:spPr bwMode="auto">
          <a:xfrm>
            <a:off x="7182577" y="6160081"/>
            <a:ext cx="1109140" cy="46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latin typeface="Calibri"/>
                <a:cs typeface="Calibri"/>
              </a:rPr>
              <a:t>Bob</a:t>
            </a:r>
            <a:endParaRPr lang="en-US" sz="1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028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6" grpId="0" animBg="1"/>
      <p:bldP spid="7" grpId="0" animBg="1"/>
      <p:bldP spid="8" grpId="0"/>
      <p:bldP spid="9" grpId="0" animBg="1"/>
      <p:bldP spid="10" grpId="0" animBg="1"/>
      <p:bldP spid="11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Design an oblivious data structure implements </a:t>
            </a:r>
          </a:p>
          <a:p>
            <a:pPr lvl="1"/>
            <a:r>
              <a:rPr lang="en-US" dirty="0" smtClean="0"/>
              <a:t>a big array of </a:t>
            </a:r>
            <a:r>
              <a:rPr lang="en-US" dirty="0" smtClean="0">
                <a:solidFill>
                  <a:srgbClr val="0000FF"/>
                </a:solidFill>
              </a:rPr>
              <a:t>n </a:t>
            </a:r>
            <a:r>
              <a:rPr lang="en-US" dirty="0" smtClean="0"/>
              <a:t>memory cells with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Read</a:t>
            </a:r>
            <a:r>
              <a:rPr lang="en-US" dirty="0" smtClean="0"/>
              <a:t>(</a:t>
            </a:r>
            <a:r>
              <a:rPr lang="en-US" dirty="0" err="1" smtClean="0">
                <a:solidFill>
                  <a:srgbClr val="0000FF"/>
                </a:solidFill>
              </a:rPr>
              <a:t>addr</a:t>
            </a:r>
            <a:r>
              <a:rPr lang="en-US" dirty="0" smtClean="0"/>
              <a:t>)</a:t>
            </a:r>
            <a:r>
              <a:rPr lang="zh-TW" altLang="en-US" dirty="0" smtClean="0"/>
              <a:t> </a:t>
            </a:r>
            <a:r>
              <a:rPr lang="en-US" altLang="zh-TW" dirty="0" smtClean="0"/>
              <a:t>&amp;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Write</a:t>
            </a:r>
            <a:r>
              <a:rPr lang="en-US" dirty="0" smtClean="0"/>
              <a:t>(</a:t>
            </a:r>
            <a:r>
              <a:rPr lang="en-US" dirty="0" err="1" smtClean="0">
                <a:solidFill>
                  <a:srgbClr val="0000FF"/>
                </a:solidFill>
              </a:rPr>
              <a:t>addr</a:t>
            </a:r>
            <a:r>
              <a:rPr lang="en-US" dirty="0" smtClean="0"/>
              <a:t>, </a:t>
            </a:r>
            <a:r>
              <a:rPr lang="en-US" dirty="0" err="1" smtClean="0">
                <a:solidFill>
                  <a:srgbClr val="0000FF"/>
                </a:solidFill>
              </a:rPr>
              <a:t>val</a:t>
            </a:r>
            <a:r>
              <a:rPr lang="en-US" dirty="0" smtClean="0"/>
              <a:t>)</a:t>
            </a:r>
            <a:r>
              <a:rPr lang="zh-TW" altLang="en-US" dirty="0" smtClean="0"/>
              <a:t> </a:t>
            </a:r>
            <a:r>
              <a:rPr lang="en-US" altLang="zh-TW" dirty="0" smtClean="0"/>
              <a:t>functionality</a:t>
            </a:r>
            <a:endParaRPr lang="en-US" dirty="0" smtClean="0"/>
          </a:p>
          <a:p>
            <a:r>
              <a:rPr lang="en-US" dirty="0" smtClean="0"/>
              <a:t>Goal: hide </a:t>
            </a:r>
            <a:r>
              <a:rPr lang="en-US" i="1" dirty="0" smtClean="0"/>
              <a:t>access pattern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For any two sequences of </a:t>
            </a:r>
            <a:r>
              <a:rPr lang="en-US" dirty="0" smtClean="0">
                <a:solidFill>
                  <a:srgbClr val="0000FF"/>
                </a:solidFill>
              </a:rPr>
              <a:t>Read/Write</a:t>
            </a:r>
            <a:r>
              <a:rPr lang="en-US" dirty="0" smtClean="0"/>
              <a:t> operations </a:t>
            </a:r>
            <a:r>
              <a:rPr lang="en-US" dirty="0" smtClean="0">
                <a:solidFill>
                  <a:srgbClr val="0000FF"/>
                </a:solidFill>
              </a:rPr>
              <a:t>Q</a:t>
            </a:r>
            <a:r>
              <a:rPr lang="en-US" baseline="-25000" dirty="0" smtClean="0">
                <a:solidFill>
                  <a:srgbClr val="0000FF"/>
                </a:solidFill>
              </a:rPr>
              <a:t>1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0000FF"/>
                </a:solidFill>
              </a:rPr>
              <a:t>Q</a:t>
            </a:r>
            <a:r>
              <a:rPr lang="en-US" baseline="-25000" dirty="0" smtClean="0">
                <a:solidFill>
                  <a:srgbClr val="0000FF"/>
                </a:solidFill>
              </a:rPr>
              <a:t>2</a:t>
            </a:r>
            <a:r>
              <a:rPr lang="en-US" dirty="0" smtClean="0"/>
              <a:t> of </a:t>
            </a:r>
            <a:r>
              <a:rPr lang="en-US" i="1" dirty="0" smtClean="0"/>
              <a:t>equal length</a:t>
            </a:r>
            <a:r>
              <a:rPr lang="en-US" dirty="0" smtClean="0"/>
              <a:t>, the access patterns are</a:t>
            </a:r>
          </a:p>
          <a:p>
            <a:pPr lvl="1"/>
            <a:endParaRPr lang="en-US" sz="1100" baseline="-25000" dirty="0" smtClean="0"/>
          </a:p>
          <a:p>
            <a:pPr marL="914400" lvl="2" indent="0">
              <a:buNone/>
            </a:pPr>
            <a:r>
              <a:rPr lang="en-US" sz="2800" i="1" dirty="0" smtClean="0">
                <a:solidFill>
                  <a:srgbClr val="FF0000"/>
                </a:solidFill>
              </a:rPr>
              <a:t>statistically</a:t>
            </a:r>
            <a:r>
              <a:rPr lang="en-US" sz="2800" dirty="0" smtClean="0">
                <a:solidFill>
                  <a:srgbClr val="FF0000"/>
                </a:solidFill>
              </a:rPr>
              <a:t> / </a:t>
            </a:r>
            <a:r>
              <a:rPr lang="en-US" sz="2800" i="1" dirty="0" smtClean="0">
                <a:solidFill>
                  <a:srgbClr val="FF0000"/>
                </a:solidFill>
              </a:rPr>
              <a:t>computationally</a:t>
            </a:r>
            <a:r>
              <a:rPr lang="en-US" sz="2800" dirty="0" smtClean="0">
                <a:solidFill>
                  <a:srgbClr val="FF0000"/>
                </a:solidFill>
              </a:rPr>
              <a:t> indistinguishable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62645" y="274638"/>
            <a:ext cx="8608979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Oblivious RAM—hide access pattern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3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an 15"/>
          <p:cNvSpPr/>
          <p:nvPr/>
        </p:nvSpPr>
        <p:spPr>
          <a:xfrm>
            <a:off x="7945187" y="2519980"/>
            <a:ext cx="945894" cy="1283541"/>
          </a:xfrm>
          <a:prstGeom prst="ca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 Trivial Solution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7279"/>
                <a:ext cx="8229600" cy="4525963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/>
                  <a:t>Bob stores the raw array of memory cells</a:t>
                </a:r>
              </a:p>
              <a:p>
                <a:r>
                  <a:rPr lang="en-US" altLang="zh-TW" dirty="0"/>
                  <a:t>Each logic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R/W</a:t>
                </a:r>
                <a:r>
                  <a:rPr lang="en-US" altLang="zh-TW" dirty="0"/>
                  <a:t>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</m:oMath>
                </a14:m>
                <a:r>
                  <a:rPr lang="en-US" altLang="zh-TW" dirty="0"/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R/W</a:t>
                </a:r>
                <a:r>
                  <a:rPr lang="en-US" altLang="zh-TW" dirty="0"/>
                  <a:t> </a:t>
                </a:r>
                <a:r>
                  <a:rPr lang="en-US" altLang="zh-TW" i="1" dirty="0"/>
                  <a:t>whole</a:t>
                </a:r>
                <a:r>
                  <a:rPr lang="en-US" altLang="zh-TW" dirty="0"/>
                  <a:t> array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7279"/>
                <a:ext cx="8229600" cy="4525963"/>
              </a:xfrm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Content Placeholder 15"/>
          <p:cNvPicPr>
            <a:picLocks noChangeAspect="1"/>
          </p:cNvPicPr>
          <p:nvPr/>
        </p:nvPicPr>
        <p:blipFill>
          <a:blip r:embed="rId3"/>
          <a:srcRect l="-18187" r="-18187"/>
          <a:stretch>
            <a:fillRect/>
          </a:stretch>
        </p:blipFill>
        <p:spPr>
          <a:xfrm>
            <a:off x="-182880" y="3018970"/>
            <a:ext cx="2377591" cy="13075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01" y="4715707"/>
            <a:ext cx="1290825" cy="11944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45619" y="3460930"/>
            <a:ext cx="1583447" cy="59799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ORead</a:t>
            </a:r>
            <a:r>
              <a:rPr lang="en-US" dirty="0" smtClean="0"/>
              <a:t>/</a:t>
            </a:r>
            <a:r>
              <a:rPr lang="en-US" dirty="0" err="1" smtClean="0"/>
              <a:t>OWrite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3368865" y="3405050"/>
            <a:ext cx="762000" cy="7620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029066" y="4306054"/>
            <a:ext cx="13944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ORAM </a:t>
            </a:r>
          </a:p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algorithm</a:t>
            </a:r>
            <a:endParaRPr lang="en-US" sz="2400" dirty="0">
              <a:solidFill>
                <a:srgbClr val="008000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3029066" y="3647440"/>
            <a:ext cx="339799" cy="27432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481946" y="3460930"/>
            <a:ext cx="1330960" cy="59799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Multiple</a:t>
            </a:r>
          </a:p>
          <a:p>
            <a:pPr algn="ctr"/>
            <a:r>
              <a:rPr lang="en-US" dirty="0" smtClean="0"/>
              <a:t>Read/Write</a:t>
            </a:r>
            <a:endParaRPr lang="en-US" dirty="0"/>
          </a:p>
        </p:txBody>
      </p:sp>
      <p:sp>
        <p:nvSpPr>
          <p:cNvPr id="11" name="Right Arrow 10"/>
          <p:cNvSpPr/>
          <p:nvPr/>
        </p:nvSpPr>
        <p:spPr>
          <a:xfrm>
            <a:off x="4130865" y="3647440"/>
            <a:ext cx="351081" cy="27432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3554" y="2898555"/>
            <a:ext cx="2053785" cy="14360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182577" y="4537820"/>
            <a:ext cx="1237790" cy="1370776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>
            <a:off x="5812906" y="3647440"/>
            <a:ext cx="950648" cy="27432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Curved Connector 15"/>
          <p:cNvCxnSpPr/>
          <p:nvPr/>
        </p:nvCxnSpPr>
        <p:spPr>
          <a:xfrm rot="5400000">
            <a:off x="3967480" y="3754120"/>
            <a:ext cx="3911600" cy="136144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 Box 34"/>
          <p:cNvSpPr txBox="1">
            <a:spLocks noChangeArrowheads="1"/>
          </p:cNvSpPr>
          <p:nvPr/>
        </p:nvSpPr>
        <p:spPr bwMode="auto">
          <a:xfrm>
            <a:off x="326001" y="6126163"/>
            <a:ext cx="1058079" cy="46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latin typeface="Calibri"/>
                <a:cs typeface="Calibri"/>
              </a:rPr>
              <a:t>Alice</a:t>
            </a:r>
            <a:endParaRPr lang="en-US" sz="1800" dirty="0">
              <a:latin typeface="Calibri"/>
              <a:cs typeface="Calibri"/>
            </a:endParaRPr>
          </a:p>
        </p:txBody>
      </p:sp>
      <p:sp>
        <p:nvSpPr>
          <p:cNvPr id="19" name="Text Box 37"/>
          <p:cNvSpPr txBox="1">
            <a:spLocks noChangeArrowheads="1"/>
          </p:cNvSpPr>
          <p:nvPr/>
        </p:nvSpPr>
        <p:spPr bwMode="auto">
          <a:xfrm>
            <a:off x="7182577" y="6160081"/>
            <a:ext cx="1109140" cy="46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latin typeface="Calibri"/>
                <a:cs typeface="Calibri"/>
              </a:rPr>
              <a:t>Bob</a:t>
            </a:r>
            <a:endParaRPr lang="en-US" sz="1800" dirty="0">
              <a:latin typeface="Calibri"/>
              <a:cs typeface="Calibri"/>
            </a:endParaRPr>
          </a:p>
        </p:txBody>
      </p:sp>
      <p:sp>
        <p:nvSpPr>
          <p:cNvPr id="20" name="TextBox 7"/>
          <p:cNvSpPr txBox="1"/>
          <p:nvPr/>
        </p:nvSpPr>
        <p:spPr>
          <a:xfrm>
            <a:off x="7778505" y="1724978"/>
            <a:ext cx="13249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ORAM </a:t>
            </a:r>
          </a:p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structure</a:t>
            </a:r>
            <a:endParaRPr lang="en-US" sz="2400" dirty="0">
              <a:solidFill>
                <a:srgbClr val="008000"/>
              </a:solidFill>
            </a:endParaRPr>
          </a:p>
        </p:txBody>
      </p:sp>
      <p:sp>
        <p:nvSpPr>
          <p:cNvPr id="21" name="Rectangle 129"/>
          <p:cNvSpPr/>
          <p:nvPr/>
        </p:nvSpPr>
        <p:spPr>
          <a:xfrm>
            <a:off x="2101175" y="3030026"/>
            <a:ext cx="5046091" cy="1352640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Perfectly secure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But has </a:t>
            </a:r>
            <a:r>
              <a:rPr lang="en-US" sz="2800" dirty="0" smtClean="0">
                <a:solidFill>
                  <a:srgbClr val="0000FF"/>
                </a:solidFill>
              </a:rPr>
              <a:t>O(n)</a:t>
            </a:r>
            <a:r>
              <a:rPr lang="en-US" sz="2800" dirty="0" smtClean="0">
                <a:solidFill>
                  <a:schemeClr val="tx1"/>
                </a:solidFill>
              </a:rPr>
              <a:t> overhead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chung\AppData\Local\Microsoft\Windows\Temporary Internet Files\Content.IE5\23HSELPV\MC900441310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151" y="3205416"/>
            <a:ext cx="572162" cy="57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ros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923" y="3599238"/>
            <a:ext cx="616079" cy="61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93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ORAM complexity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676" y="1433362"/>
            <a:ext cx="7973181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Time overhead</a:t>
            </a:r>
          </a:p>
          <a:p>
            <a:pPr lvl="1"/>
            <a:r>
              <a:rPr lang="en-US" dirty="0" smtClean="0"/>
              <a:t>time complexity of </a:t>
            </a:r>
            <a:r>
              <a:rPr lang="en-US" dirty="0" err="1" smtClean="0">
                <a:solidFill>
                  <a:srgbClr val="0000FF"/>
                </a:solidFill>
              </a:rPr>
              <a:t>ORead</a:t>
            </a:r>
            <a:r>
              <a:rPr lang="en-US" dirty="0" smtClean="0"/>
              <a:t>/</a:t>
            </a:r>
            <a:r>
              <a:rPr lang="en-US" dirty="0" err="1" smtClean="0">
                <a:solidFill>
                  <a:srgbClr val="0000FF"/>
                </a:solidFill>
              </a:rPr>
              <a:t>OWrite</a:t>
            </a:r>
            <a:endParaRPr lang="en-US" dirty="0" smtClean="0">
              <a:solidFill>
                <a:srgbClr val="0000FF"/>
              </a:solidFill>
            </a:endParaRPr>
          </a:p>
          <a:p>
            <a:r>
              <a:rPr lang="en-US" dirty="0" smtClean="0"/>
              <a:t>Space overhead</a:t>
            </a:r>
          </a:p>
          <a:p>
            <a:pPr lvl="1"/>
            <a:r>
              <a:rPr lang="en-US" dirty="0" smtClean="0"/>
              <a:t>( size of ORAM structure </a:t>
            </a:r>
            <a:r>
              <a:rPr lang="en-US" dirty="0" smtClean="0">
                <a:solidFill>
                  <a:srgbClr val="0000FF"/>
                </a:solidFill>
              </a:rPr>
              <a:t>/ n </a:t>
            </a:r>
            <a:r>
              <a:rPr lang="en-US" dirty="0" smtClean="0"/>
              <a:t>) </a:t>
            </a:r>
          </a:p>
          <a:p>
            <a:r>
              <a:rPr lang="en-US" dirty="0" smtClean="0"/>
              <a:t>Cache size </a:t>
            </a:r>
            <a:endParaRPr lang="en-US" dirty="0"/>
          </a:p>
          <a:p>
            <a:r>
              <a:rPr lang="en-US" dirty="0" smtClean="0"/>
              <a:t>Security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statistical </a:t>
            </a:r>
            <a:r>
              <a:rPr lang="en-US" dirty="0" smtClean="0"/>
              <a:t>vs. </a:t>
            </a:r>
            <a:r>
              <a:rPr lang="en-US" dirty="0" smtClean="0">
                <a:solidFill>
                  <a:srgbClr val="FF0000"/>
                </a:solidFill>
              </a:rPr>
              <a:t>computational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289818"/>
              </p:ext>
            </p:extLst>
          </p:nvPr>
        </p:nvGraphicFramePr>
        <p:xfrm>
          <a:off x="991811" y="5468500"/>
          <a:ext cx="6737045" cy="100584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347409"/>
                <a:gridCol w="1347409"/>
                <a:gridCol w="1347409"/>
                <a:gridCol w="1347409"/>
                <a:gridCol w="1347409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Security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Time overhead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Space overhead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Cache size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Trivial</a:t>
                      </a:r>
                      <a:r>
                        <a:rPr lang="en-US" baseline="0" dirty="0" smtClean="0"/>
                        <a:t> sol.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Perfect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n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1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O(1)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481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9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A</a:t>
            </a:r>
            <a:r>
              <a:rPr lang="zh-TW" altLang="en-US" dirty="0" smtClean="0"/>
              <a:t> </a:t>
            </a:r>
            <a:r>
              <a:rPr lang="en-US" altLang="zh-TW" dirty="0" smtClean="0"/>
              <a:t>successful line of research </a:t>
            </a:r>
            <a:br>
              <a:rPr lang="en-US" altLang="zh-TW" dirty="0" smtClean="0"/>
            </a:b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975007"/>
              </p:ext>
            </p:extLst>
          </p:nvPr>
        </p:nvGraphicFramePr>
        <p:xfrm>
          <a:off x="215557" y="1460740"/>
          <a:ext cx="8686795" cy="36576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737359"/>
                <a:gridCol w="1737359"/>
                <a:gridCol w="1912857"/>
                <a:gridCol w="1412365"/>
                <a:gridCol w="1886855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Reference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Security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Time overhead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Space overhead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Cache</a:t>
                      </a:r>
                      <a:r>
                        <a:rPr lang="en-US" baseline="0" dirty="0" smtClean="0"/>
                        <a:t> size</a:t>
                      </a:r>
                      <a:endParaRPr 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Trivial</a:t>
                      </a:r>
                      <a:r>
                        <a:rPr lang="en-US" baseline="0" dirty="0" smtClean="0"/>
                        <a:t> sol.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Perfect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n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1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O(1)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Goldreich</a:t>
                      </a:r>
                      <a:r>
                        <a:rPr lang="en-US" dirty="0" smtClean="0"/>
                        <a:t> &amp; </a:t>
                      </a:r>
                      <a:r>
                        <a:rPr lang="en-US" dirty="0" err="1" smtClean="0"/>
                        <a:t>Ostrovsky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Computational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rgbClr val="0000FF"/>
                          </a:solidFill>
                        </a:rPr>
                        <a:t>polylog</a:t>
                      </a:r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(n)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rgbClr val="0000FF"/>
                          </a:solidFill>
                        </a:rPr>
                        <a:t>polylog</a:t>
                      </a:r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(n)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O(1)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Ajtai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Statistical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rgbClr val="0000FF"/>
                          </a:solidFill>
                        </a:rPr>
                        <a:t>polylog</a:t>
                      </a:r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(n)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err="1" smtClean="0">
                          <a:solidFill>
                            <a:srgbClr val="0000FF"/>
                          </a:solidFill>
                        </a:rPr>
                        <a:t>polylog</a:t>
                      </a:r>
                      <a:r>
                        <a:rPr lang="en-US" altLang="zh-TW" dirty="0" smtClean="0">
                          <a:solidFill>
                            <a:srgbClr val="0000FF"/>
                          </a:solidFill>
                        </a:rPr>
                        <a:t>(n)</a:t>
                      </a:r>
                      <a:endParaRPr lang="en-US" altLang="zh-TW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0000FF"/>
                          </a:solidFill>
                        </a:rPr>
                        <a:t>O(1)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Kushilevitz</a:t>
                      </a:r>
                      <a:r>
                        <a:rPr lang="en-US" baseline="0" dirty="0" smtClean="0"/>
                        <a:t>, Lu,  &amp; </a:t>
                      </a:r>
                      <a:r>
                        <a:rPr lang="en-US" baseline="0" dirty="0" err="1" smtClean="0"/>
                        <a:t>Ostrovsky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Computational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O(log</a:t>
                      </a:r>
                      <a:r>
                        <a:rPr lang="en-US" baseline="30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n/log log n)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O(1)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O(1)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Shi, Chan, </a:t>
                      </a:r>
                      <a:r>
                        <a:rPr lang="en-US" dirty="0" err="1" smtClean="0"/>
                        <a:t>Stefanov</a:t>
                      </a:r>
                      <a:r>
                        <a:rPr lang="en-US" dirty="0" smtClean="0"/>
                        <a:t>, and Li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Statistical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O(log</a:t>
                      </a:r>
                      <a:r>
                        <a:rPr lang="en-US" baseline="30000" dirty="0" smtClean="0">
                          <a:solidFill>
                            <a:srgbClr val="0000FF"/>
                          </a:solidFill>
                        </a:rPr>
                        <a:t>3</a:t>
                      </a:r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n)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O(log</a:t>
                      </a:r>
                      <a:r>
                        <a:rPr lang="en-US" baseline="0" dirty="0" smtClean="0">
                          <a:solidFill>
                            <a:srgbClr val="0000FF"/>
                          </a:solidFill>
                        </a:rPr>
                        <a:t> n)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O(1)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Stefanov</a:t>
                      </a:r>
                      <a:r>
                        <a:rPr lang="en-US" dirty="0" smtClean="0"/>
                        <a:t> &amp;</a:t>
                      </a:r>
                      <a:r>
                        <a:rPr lang="en-US" baseline="0" dirty="0" smtClean="0"/>
                        <a:t> Shi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Statistical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 analysis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FF"/>
                          </a:solidFill>
                        </a:rPr>
                        <a:t>O(1</a:t>
                      </a:r>
                      <a:r>
                        <a:rPr lang="en-US" baseline="0" dirty="0" smtClean="0">
                          <a:solidFill>
                            <a:srgbClr val="0000FF"/>
                          </a:solidFill>
                        </a:rPr>
                        <a:t>)</a:t>
                      </a:r>
                      <a:endParaRPr 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no analysis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29"/>
              <p:cNvSpPr/>
              <p:nvPr/>
            </p:nvSpPr>
            <p:spPr>
              <a:xfrm>
                <a:off x="389105" y="5403580"/>
                <a:ext cx="8326874" cy="1352640"/>
              </a:xfrm>
              <a:prstGeom prst="rect">
                <a:avLst/>
              </a:prstGeom>
              <a:solidFill>
                <a:schemeClr val="bg1"/>
              </a:solidFill>
              <a:ln w="38100" cmpd="sng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800" dirty="0" smtClean="0">
                    <a:solidFill>
                      <a:schemeClr val="tx1"/>
                    </a:solidFill>
                  </a:rPr>
                  <a:t>Question: can </a:t>
                </a:r>
                <a:r>
                  <a:rPr lang="en-US" sz="2800" dirty="0" smtClean="0">
                    <a:solidFill>
                      <a:srgbClr val="FF0000"/>
                    </a:solidFill>
                  </a:rPr>
                  <a:t>statistical</a:t>
                </a:r>
                <a:r>
                  <a:rPr lang="en-US" sz="2800" dirty="0" smtClean="0">
                    <a:solidFill>
                      <a:schemeClr val="tx1"/>
                    </a:solidFill>
                  </a:rPr>
                  <a:t> security &amp;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altLang="zh-TW" sz="28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sz="28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acc>
                    <m:d>
                      <m:dPr>
                        <m:ctrlPr>
                          <a:rPr lang="en-US" altLang="zh-TW" sz="28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zh-TW" sz="2800" b="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TW" sz="2800" b="0" i="0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p>
                            <m:r>
                              <a:rPr lang="en-US" altLang="zh-TW" sz="2800" b="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TW" sz="28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</a:rPr>
                  <a:t> overhead be achieved simultaneously?</a:t>
                </a:r>
                <a:endParaRPr lang="en-US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Rectangle 1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05" y="5403580"/>
                <a:ext cx="8326874" cy="135264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 w="38100" cmpd="sng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矩形 7"/>
          <p:cNvSpPr/>
          <p:nvPr/>
        </p:nvSpPr>
        <p:spPr>
          <a:xfrm>
            <a:off x="204943" y="758278"/>
            <a:ext cx="6690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>
                <a:solidFill>
                  <a:prstClr val="black"/>
                </a:solidFill>
              </a:rPr>
              <a:t>Many works in literature; a partial list below:</a:t>
            </a:r>
            <a:endParaRPr lang="zh-TW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17871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Why </a:t>
            </a:r>
            <a:r>
              <a:rPr lang="en-US" altLang="zh-TW" dirty="0" smtClean="0">
                <a:solidFill>
                  <a:srgbClr val="FF0000"/>
                </a:solidFill>
              </a:rPr>
              <a:t>statistical</a:t>
            </a:r>
            <a:r>
              <a:rPr lang="en-US" altLang="zh-TW" dirty="0" smtClean="0"/>
              <a:t> security?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287" y="1600200"/>
            <a:ext cx="8482519" cy="4965970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We need to encrypt data, which is only computationally secure anyway. So, why </a:t>
            </a:r>
            <a:r>
              <a:rPr lang="en-US" altLang="zh-TW" dirty="0" smtClean="0">
                <a:solidFill>
                  <a:srgbClr val="FF0000"/>
                </a:solidFill>
              </a:rPr>
              <a:t>statistical</a:t>
            </a:r>
            <a:r>
              <a:rPr lang="en-US" altLang="zh-TW" dirty="0" smtClean="0"/>
              <a:t> security?</a:t>
            </a:r>
          </a:p>
          <a:p>
            <a:r>
              <a:rPr lang="en-US" altLang="zh-TW" dirty="0" err="1" smtClean="0"/>
              <a:t>Ans</a:t>
            </a:r>
            <a:r>
              <a:rPr lang="en-US" altLang="zh-TW" dirty="0" smtClean="0"/>
              <a:t> 1: Why not? It provides stronger guarantee, which is better.</a:t>
            </a:r>
          </a:p>
          <a:p>
            <a:r>
              <a:rPr lang="en-US" altLang="zh-TW" dirty="0" err="1" smtClean="0"/>
              <a:t>Ans</a:t>
            </a:r>
            <a:r>
              <a:rPr lang="en-US" altLang="zh-TW" dirty="0" smtClean="0"/>
              <a:t> 2: It enables new applications!</a:t>
            </a:r>
          </a:p>
          <a:p>
            <a:pPr lvl="1"/>
            <a:r>
              <a:rPr lang="en-US" altLang="zh-TW" i="1" dirty="0" smtClean="0"/>
              <a:t>Large scale MPC</a:t>
            </a:r>
            <a:r>
              <a:rPr lang="en-US" altLang="zh-TW" dirty="0" smtClean="0"/>
              <a:t> with several new features </a:t>
            </a:r>
            <a:r>
              <a:rPr lang="en-US" altLang="zh-TW" dirty="0" smtClean="0">
                <a:solidFill>
                  <a:schemeClr val="accent1"/>
                </a:solidFill>
              </a:rPr>
              <a:t>[BCP14]</a:t>
            </a:r>
            <a:endParaRPr lang="en-US" altLang="zh-TW" dirty="0"/>
          </a:p>
          <a:p>
            <a:pPr lvl="2"/>
            <a:r>
              <a:rPr lang="en-US" altLang="zh-TW" dirty="0" smtClean="0"/>
              <a:t>emulate ORAM w/ secret sharing as I.T.-secure encryption </a:t>
            </a:r>
          </a:p>
          <a:p>
            <a:pPr lvl="2"/>
            <a:r>
              <a:rPr lang="en-US" altLang="zh-TW" dirty="0"/>
              <a:t>r</a:t>
            </a:r>
            <a:r>
              <a:rPr lang="en-US" altLang="zh-TW" dirty="0" smtClean="0"/>
              <a:t>equire </a:t>
            </a:r>
            <a:r>
              <a:rPr lang="en-US" altLang="zh-TW" dirty="0" smtClean="0">
                <a:solidFill>
                  <a:srgbClr val="FF0000"/>
                </a:solidFill>
              </a:rPr>
              <a:t>stat.</a:t>
            </a:r>
            <a:r>
              <a:rPr lang="en-US" altLang="zh-TW" dirty="0" smtClean="0"/>
              <a:t> secure ORAM to achieve I.T.-secure MPC</a:t>
            </a:r>
          </a:p>
          <a:p>
            <a:pPr lvl="1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8796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Result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676" y="1345810"/>
            <a:ext cx="7973181" cy="50939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dirty="0" smtClean="0"/>
              <a:t>Theorem:</a:t>
            </a:r>
            <a:r>
              <a:rPr lang="zh-TW" altLang="en-US" dirty="0" smtClean="0"/>
              <a:t> </a:t>
            </a:r>
            <a:r>
              <a:rPr lang="en-US" altLang="zh-TW" dirty="0" smtClean="0"/>
              <a:t>There exists an ORAM with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Statistical</a:t>
            </a:r>
            <a:r>
              <a:rPr lang="en-US" dirty="0" smtClean="0"/>
              <a:t> security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O(log</a:t>
            </a:r>
            <a:r>
              <a:rPr lang="en-US" baseline="30000" dirty="0" smtClean="0">
                <a:solidFill>
                  <a:srgbClr val="0000FF"/>
                </a:solidFill>
              </a:rPr>
              <a:t>2</a:t>
            </a:r>
            <a:r>
              <a:rPr lang="en-US" dirty="0" smtClean="0">
                <a:solidFill>
                  <a:srgbClr val="0000FF"/>
                </a:solidFill>
              </a:rPr>
              <a:t>n </a:t>
            </a:r>
            <a:r>
              <a:rPr lang="en-US" dirty="0" err="1" smtClean="0">
                <a:solidFill>
                  <a:srgbClr val="0000FF"/>
                </a:solidFill>
              </a:rPr>
              <a:t>loglog</a:t>
            </a:r>
            <a:r>
              <a:rPr lang="en-US" dirty="0" smtClean="0">
                <a:solidFill>
                  <a:srgbClr val="0000FF"/>
                </a:solidFill>
              </a:rPr>
              <a:t> n)</a:t>
            </a:r>
            <a:r>
              <a:rPr lang="en-US" dirty="0" smtClean="0"/>
              <a:t> time overhead</a:t>
            </a:r>
          </a:p>
          <a:p>
            <a:pPr lvl="1"/>
            <a:r>
              <a:rPr lang="en-US" altLang="zh-TW" dirty="0" smtClean="0">
                <a:solidFill>
                  <a:srgbClr val="0000FF"/>
                </a:solidFill>
              </a:rPr>
              <a:t>O(1)</a:t>
            </a:r>
            <a:r>
              <a:rPr lang="en-US" altLang="zh-TW" dirty="0" smtClean="0"/>
              <a:t> space overhead</a:t>
            </a:r>
          </a:p>
          <a:p>
            <a:pPr lvl="1"/>
            <a:r>
              <a:rPr lang="en-US" dirty="0" err="1" smtClean="0">
                <a:solidFill>
                  <a:srgbClr val="0000FF"/>
                </a:solidFill>
              </a:rPr>
              <a:t>polylog</a:t>
            </a:r>
            <a:r>
              <a:rPr lang="en-US" dirty="0" smtClean="0">
                <a:solidFill>
                  <a:srgbClr val="0000FF"/>
                </a:solidFill>
              </a:rPr>
              <a:t>(n)</a:t>
            </a:r>
            <a:r>
              <a:rPr lang="en-US" dirty="0" smtClean="0"/>
              <a:t> cache size</a:t>
            </a:r>
          </a:p>
          <a:p>
            <a:endParaRPr lang="en-US" sz="1600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sz="2800" dirty="0" smtClean="0"/>
              <a:t>Independently, </a:t>
            </a:r>
            <a:r>
              <a:rPr lang="en-US" sz="2800" dirty="0" err="1" smtClean="0"/>
              <a:t>Stefanov</a:t>
            </a:r>
            <a:r>
              <a:rPr lang="en-US" sz="2800" dirty="0" smtClean="0"/>
              <a:t> </a:t>
            </a:r>
            <a:r>
              <a:rPr lang="en-US" sz="2800" i="1" dirty="0" smtClean="0"/>
              <a:t>et al.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00B0F0"/>
                </a:solidFill>
              </a:rPr>
              <a:t>[SvDSCFRYD’13]</a:t>
            </a:r>
            <a:r>
              <a:rPr lang="en-US" sz="2800" dirty="0" smtClean="0"/>
              <a:t> achieve </a:t>
            </a:r>
            <a:r>
              <a:rPr lang="en-US" sz="2800" dirty="0" smtClean="0">
                <a:solidFill>
                  <a:srgbClr val="FF0000"/>
                </a:solidFill>
              </a:rPr>
              <a:t>statistical</a:t>
            </a:r>
            <a:r>
              <a:rPr lang="en-US" sz="2800" dirty="0" smtClean="0"/>
              <a:t> security with </a:t>
            </a:r>
            <a:r>
              <a:rPr lang="en-US" sz="2800" dirty="0" smtClean="0">
                <a:solidFill>
                  <a:srgbClr val="0000FF"/>
                </a:solidFill>
              </a:rPr>
              <a:t>O(log</a:t>
            </a:r>
            <a:r>
              <a:rPr lang="en-US" sz="2800" baseline="30000" dirty="0" smtClean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n)</a:t>
            </a:r>
            <a:r>
              <a:rPr lang="en-US" sz="2800" dirty="0" smtClean="0"/>
              <a:t> overhead with different algorithm &amp; very different 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85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2919" y="2726014"/>
            <a:ext cx="8774349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Tree-base ORAM framework of </a:t>
            </a:r>
            <a:r>
              <a:rPr lang="en-US" altLang="zh-TW" dirty="0" smtClean="0">
                <a:solidFill>
                  <a:srgbClr val="00B0F0"/>
                </a:solidFill>
              </a:rPr>
              <a:t>[SCSL’10]</a:t>
            </a:r>
            <a:endParaRPr lang="zh-TW" alt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79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 simple initial step</a:t>
            </a: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2354094"/>
                <a:ext cx="8229600" cy="4377445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sz="2800" dirty="0" smtClean="0"/>
                  <a:t>Goal: an </a:t>
                </a:r>
                <a:r>
                  <a:rPr lang="en-US" altLang="zh-TW" sz="2800" dirty="0"/>
                  <a:t>oblivious data structure implements </a:t>
                </a:r>
              </a:p>
              <a:p>
                <a:pPr lvl="1"/>
                <a:r>
                  <a:rPr lang="en-US" altLang="zh-TW" sz="2400" dirty="0"/>
                  <a:t>a big array of 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n </a:t>
                </a:r>
                <a:r>
                  <a:rPr lang="en-US" altLang="zh-TW" sz="2400" dirty="0"/>
                  <a:t>memory cells with</a:t>
                </a:r>
              </a:p>
              <a:p>
                <a:pPr lvl="1"/>
                <a:r>
                  <a:rPr lang="en-US" altLang="zh-TW" sz="2400" dirty="0">
                    <a:solidFill>
                      <a:srgbClr val="0000FF"/>
                    </a:solidFill>
                  </a:rPr>
                  <a:t>Read</a:t>
                </a:r>
                <a:r>
                  <a:rPr lang="en-US" altLang="zh-TW" sz="2400" dirty="0"/>
                  <a:t>(</a:t>
                </a:r>
                <a:r>
                  <a:rPr lang="en-US" altLang="zh-TW" sz="2400" dirty="0" err="1">
                    <a:solidFill>
                      <a:srgbClr val="0000FF"/>
                    </a:solidFill>
                  </a:rPr>
                  <a:t>addr</a:t>
                </a:r>
                <a:r>
                  <a:rPr lang="en-US" altLang="zh-TW" sz="2400" dirty="0"/>
                  <a:t>)</a:t>
                </a:r>
                <a:r>
                  <a:rPr lang="zh-TW" altLang="en-US" sz="2400" dirty="0"/>
                  <a:t> </a:t>
                </a:r>
                <a:r>
                  <a:rPr lang="en-US" altLang="zh-TW" sz="2400" dirty="0"/>
                  <a:t>&amp; 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Write</a:t>
                </a:r>
                <a:r>
                  <a:rPr lang="en-US" altLang="zh-TW" sz="2400" dirty="0"/>
                  <a:t>(</a:t>
                </a:r>
                <a:r>
                  <a:rPr lang="en-US" altLang="zh-TW" sz="2400" dirty="0" err="1">
                    <a:solidFill>
                      <a:srgbClr val="0000FF"/>
                    </a:solidFill>
                  </a:rPr>
                  <a:t>addr</a:t>
                </a:r>
                <a:r>
                  <a:rPr lang="en-US" altLang="zh-TW" sz="2400" dirty="0"/>
                  <a:t>, </a:t>
                </a:r>
                <a:r>
                  <a:rPr lang="en-US" altLang="zh-TW" sz="2400" dirty="0" err="1">
                    <a:solidFill>
                      <a:srgbClr val="0000FF"/>
                    </a:solidFill>
                  </a:rPr>
                  <a:t>val</a:t>
                </a:r>
                <a:r>
                  <a:rPr lang="en-US" altLang="zh-TW" sz="2400" dirty="0"/>
                  <a:t>)</a:t>
                </a:r>
                <a:r>
                  <a:rPr lang="zh-TW" altLang="en-US" sz="2400" dirty="0"/>
                  <a:t> </a:t>
                </a:r>
                <a:r>
                  <a:rPr lang="en-US" altLang="zh-TW" sz="2400" dirty="0"/>
                  <a:t>functionality</a:t>
                </a:r>
              </a:p>
              <a:p>
                <a:endParaRPr lang="en-US" altLang="zh-TW" sz="1100" dirty="0" smtClean="0"/>
              </a:p>
              <a:p>
                <a:r>
                  <a:rPr lang="en-US" altLang="zh-TW" sz="2800" dirty="0" smtClean="0"/>
                  <a:t>Group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O(1)</a:t>
                </a:r>
                <a:r>
                  <a:rPr lang="en-US" altLang="zh-TW" sz="2800" dirty="0" smtClean="0"/>
                  <a:t> memory cells into a </a:t>
                </a:r>
                <a:r>
                  <a:rPr lang="en-US" altLang="zh-TW" sz="2800" i="1" dirty="0" smtClean="0"/>
                  <a:t>memory block</a:t>
                </a:r>
              </a:p>
              <a:p>
                <a:pPr lvl="1"/>
                <a:r>
                  <a:rPr lang="en-US" altLang="zh-TW" sz="2400" dirty="0" smtClean="0"/>
                  <a:t>always operate on block level, i.e.,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R/W</a:t>
                </a:r>
                <a:r>
                  <a:rPr lang="en-US" altLang="zh-TW" sz="2400" dirty="0" smtClean="0"/>
                  <a:t> whole block</a:t>
                </a:r>
              </a:p>
              <a:p>
                <a:endParaRPr lang="en-US" altLang="zh-TW" sz="1050" dirty="0" smtClean="0">
                  <a:solidFill>
                    <a:srgbClr val="0000FF"/>
                  </a:solidFill>
                </a:endParaRPr>
              </a:p>
              <a:p>
                <a:r>
                  <a:rPr lang="en-US" altLang="zh-TW" sz="2800" dirty="0" smtClean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sz="2800" dirty="0" smtClean="0"/>
                  <a:t> memory cells </a:t>
                </a:r>
                <a14:m>
                  <m:oMath xmlns:m="http://schemas.openxmlformats.org/officeDocument/2006/math">
                    <m:r>
                      <a:rPr lang="en-US" altLang="zh-TW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</m:oMath>
                </a14:m>
                <a:r>
                  <a:rPr lang="en-US" altLang="zh-TW" sz="2800" dirty="0" smtClean="0"/>
                  <a:t>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n/O(1)</a:t>
                </a:r>
                <a:r>
                  <a:rPr lang="en-US" altLang="zh-TW" sz="2800" dirty="0" smtClean="0"/>
                  <a:t> memory blocks</a:t>
                </a:r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2354094"/>
                <a:ext cx="8229600" cy="4377445"/>
              </a:xfrm>
              <a:blipFill rotWithShape="0">
                <a:blip r:embed="rId2"/>
                <a:stretch>
                  <a:fillRect l="-1333" t="-1253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865326"/>
              </p:ext>
            </p:extLst>
          </p:nvPr>
        </p:nvGraphicFramePr>
        <p:xfrm>
          <a:off x="553694" y="1444518"/>
          <a:ext cx="3930760" cy="5399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</a:tblGrid>
              <a:tr h="53992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654912"/>
              </p:ext>
            </p:extLst>
          </p:nvPr>
        </p:nvGraphicFramePr>
        <p:xfrm>
          <a:off x="4499891" y="1441273"/>
          <a:ext cx="3930760" cy="5399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  <a:gridCol w="393076"/>
              </a:tblGrid>
              <a:tr h="53992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129"/>
          <p:cNvSpPr/>
          <p:nvPr/>
        </p:nvSpPr>
        <p:spPr>
          <a:xfrm>
            <a:off x="544749" y="1463865"/>
            <a:ext cx="1575880" cy="510852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129"/>
          <p:cNvSpPr/>
          <p:nvPr/>
        </p:nvSpPr>
        <p:spPr>
          <a:xfrm>
            <a:off x="2146569" y="1460621"/>
            <a:ext cx="1575880" cy="510852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Rectangle 129"/>
          <p:cNvSpPr/>
          <p:nvPr/>
        </p:nvSpPr>
        <p:spPr>
          <a:xfrm>
            <a:off x="3732186" y="1470348"/>
            <a:ext cx="1575880" cy="510852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Rectangle 129"/>
          <p:cNvSpPr/>
          <p:nvPr/>
        </p:nvSpPr>
        <p:spPr>
          <a:xfrm>
            <a:off x="5317800" y="1460622"/>
            <a:ext cx="1575880" cy="510852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Rectangle 129"/>
          <p:cNvSpPr/>
          <p:nvPr/>
        </p:nvSpPr>
        <p:spPr>
          <a:xfrm>
            <a:off x="6874237" y="1470348"/>
            <a:ext cx="1575880" cy="510852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51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Tree-base ORAM Framework </a:t>
            </a:r>
            <a:r>
              <a:rPr lang="en-US" altLang="zh-TW" dirty="0">
                <a:solidFill>
                  <a:srgbClr val="00B0F0"/>
                </a:solidFill>
              </a:rPr>
              <a:t>[SCSL’10]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046053"/>
              </p:ext>
            </p:extLst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258040"/>
              </p:ext>
            </p:extLst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284609"/>
              </p:ext>
            </p:extLst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421378"/>
              </p:ext>
            </p:extLst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5" name="TextBox 104"/>
          <p:cNvSpPr txBox="1"/>
          <p:nvPr/>
        </p:nvSpPr>
        <p:spPr>
          <a:xfrm>
            <a:off x="129076" y="1763750"/>
            <a:ext cx="154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Bucket Size = </a:t>
            </a:r>
            <a:r>
              <a:rPr lang="en-US" dirty="0" smtClean="0">
                <a:solidFill>
                  <a:srgbClr val="0000FF"/>
                </a:solidFill>
              </a:rPr>
              <a:t>L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115320"/>
              </p:ext>
            </p:extLst>
          </p:nvPr>
        </p:nvGraphicFramePr>
        <p:xfrm>
          <a:off x="3997911" y="4840509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sp>
        <p:nvSpPr>
          <p:cNvPr id="65" name="內容版面配置區 2"/>
          <p:cNvSpPr>
            <a:spLocks noGrp="1"/>
          </p:cNvSpPr>
          <p:nvPr>
            <p:ph idx="1"/>
          </p:nvPr>
        </p:nvSpPr>
        <p:spPr>
          <a:xfrm>
            <a:off x="4843252" y="1479455"/>
            <a:ext cx="4072148" cy="5229458"/>
          </a:xfrm>
        </p:spPr>
        <p:txBody>
          <a:bodyPr>
            <a:normAutofit/>
          </a:bodyPr>
          <a:lstStyle/>
          <a:p>
            <a:r>
              <a:rPr lang="en-US" altLang="zh-TW" sz="2400" dirty="0" smtClean="0"/>
              <a:t>Data is stored in a </a:t>
            </a:r>
            <a:r>
              <a:rPr lang="en-US" altLang="zh-TW" sz="2400" i="1" dirty="0" smtClean="0"/>
              <a:t>complete binary tree</a:t>
            </a:r>
            <a:r>
              <a:rPr lang="en-US" altLang="zh-TW" sz="2400" dirty="0" smtClean="0"/>
              <a:t> with </a:t>
            </a:r>
            <a:r>
              <a:rPr lang="en-US" altLang="zh-TW" sz="2400" dirty="0" smtClean="0">
                <a:solidFill>
                  <a:srgbClr val="0000FF"/>
                </a:solidFill>
              </a:rPr>
              <a:t>n</a:t>
            </a:r>
            <a:r>
              <a:rPr lang="en-US" altLang="zh-TW" sz="2400" dirty="0" smtClean="0"/>
              <a:t> leaves</a:t>
            </a:r>
          </a:p>
          <a:p>
            <a:pPr lvl="1"/>
            <a:r>
              <a:rPr lang="en-US" altLang="zh-TW" sz="2400" dirty="0" smtClean="0"/>
              <a:t>each node has a </a:t>
            </a:r>
            <a:r>
              <a:rPr lang="en-US" altLang="zh-TW" sz="2400" i="1" dirty="0" smtClean="0"/>
              <a:t>bucket</a:t>
            </a:r>
            <a:r>
              <a:rPr lang="en-US" altLang="zh-TW" sz="2400" dirty="0" smtClean="0"/>
              <a:t> of size </a:t>
            </a:r>
            <a:r>
              <a:rPr lang="en-US" altLang="zh-TW" sz="2400" dirty="0" smtClean="0">
                <a:solidFill>
                  <a:srgbClr val="0000FF"/>
                </a:solidFill>
              </a:rPr>
              <a:t>L</a:t>
            </a:r>
            <a:r>
              <a:rPr lang="en-US" altLang="zh-TW" sz="2400" dirty="0" smtClean="0"/>
              <a:t> to store up to     </a:t>
            </a:r>
            <a:r>
              <a:rPr lang="en-US" altLang="zh-TW" sz="2400" dirty="0" smtClean="0">
                <a:solidFill>
                  <a:srgbClr val="0000FF"/>
                </a:solidFill>
              </a:rPr>
              <a:t>L</a:t>
            </a:r>
            <a:r>
              <a:rPr lang="en-US" altLang="zh-TW" sz="2400" dirty="0" smtClean="0"/>
              <a:t> memory blocks</a:t>
            </a:r>
          </a:p>
          <a:p>
            <a:endParaRPr lang="en-US" altLang="zh-TW" sz="1800" dirty="0"/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A </a:t>
            </a:r>
            <a:r>
              <a:rPr lang="en-US" altLang="zh-TW" sz="2400" i="1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in CPU cache indicate position of each block</a:t>
            </a:r>
          </a:p>
          <a:p>
            <a:pPr lvl="1"/>
            <a:r>
              <a:rPr lang="en-US" altLang="zh-TW" sz="2400" b="1" dirty="0" smtClean="0">
                <a:solidFill>
                  <a:prstClr val="black"/>
                </a:solidFill>
              </a:rPr>
              <a:t>Invariant 1: </a:t>
            </a:r>
            <a:r>
              <a:rPr lang="en-US" altLang="zh-TW" sz="2400" dirty="0" smtClean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</a:t>
            </a:r>
            <a:r>
              <a:rPr lang="en-US" altLang="zh-TW" sz="2400" dirty="0" smtClean="0">
                <a:solidFill>
                  <a:prstClr val="black"/>
                </a:solidFill>
              </a:rPr>
              <a:t>is stored somewhere along </a:t>
            </a:r>
            <a:r>
              <a:rPr lang="en-US" altLang="zh-TW" sz="2400" dirty="0">
                <a:solidFill>
                  <a:prstClr val="black"/>
                </a:solidFill>
              </a:rPr>
              <a:t>path from </a:t>
            </a:r>
            <a:r>
              <a:rPr lang="en-US" altLang="zh-TW" sz="2400" dirty="0">
                <a:solidFill>
                  <a:srgbClr val="0000FF"/>
                </a:solidFill>
              </a:rPr>
              <a:t>root</a:t>
            </a:r>
            <a:r>
              <a:rPr lang="en-US" altLang="zh-TW" sz="2400" dirty="0">
                <a:solidFill>
                  <a:prstClr val="black"/>
                </a:solidFill>
              </a:rPr>
              <a:t> to </a:t>
            </a:r>
            <a:r>
              <a:rPr lang="en-US" altLang="zh-TW" sz="2400" dirty="0" err="1">
                <a:solidFill>
                  <a:srgbClr val="0000FF"/>
                </a:solidFill>
              </a:rPr>
              <a:t>Pos</a:t>
            </a:r>
            <a:r>
              <a:rPr lang="en-US" altLang="zh-TW" sz="2400" dirty="0">
                <a:solidFill>
                  <a:srgbClr val="0000FF"/>
                </a:solidFill>
              </a:rPr>
              <a:t>[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srgbClr val="0000FF"/>
                </a:solidFill>
              </a:rPr>
              <a:t>]</a:t>
            </a:r>
            <a:endParaRPr lang="zh-TW" altLang="en-US" sz="2400" b="1" dirty="0">
              <a:solidFill>
                <a:srgbClr val="0000FF"/>
              </a:solidFill>
            </a:endParaRPr>
          </a:p>
          <a:p>
            <a:pPr lvl="1"/>
            <a:endParaRPr lang="en-US" altLang="zh-TW" sz="2000" dirty="0" smtClean="0"/>
          </a:p>
          <a:p>
            <a:pPr marL="0" indent="0">
              <a:buNone/>
            </a:pPr>
            <a:endParaRPr lang="en-US" altLang="zh-TW" sz="2400" dirty="0" smtClean="0"/>
          </a:p>
          <a:p>
            <a:pPr marL="0" indent="0">
              <a:buNone/>
            </a:pPr>
            <a:endParaRPr lang="en-US" altLang="zh-TW" sz="1400" b="1" dirty="0" smtClean="0"/>
          </a:p>
        </p:txBody>
      </p:sp>
      <p:graphicFrame>
        <p:nvGraphicFramePr>
          <p:cNvPr id="72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153795"/>
              </p:ext>
            </p:extLst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53187" y="5812766"/>
            <a:ext cx="2307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107508" y="5419382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  <p:grpSp>
        <p:nvGrpSpPr>
          <p:cNvPr id="74" name="Group 125"/>
          <p:cNvGrpSpPr/>
          <p:nvPr/>
        </p:nvGrpSpPr>
        <p:grpSpPr>
          <a:xfrm>
            <a:off x="1137677" y="1678887"/>
            <a:ext cx="1427501" cy="2864298"/>
            <a:chOff x="1137677" y="2262548"/>
            <a:chExt cx="1427501" cy="2864298"/>
          </a:xfrm>
        </p:grpSpPr>
        <p:sp>
          <p:nvSpPr>
            <p:cNvPr id="75" name="Oval 118"/>
            <p:cNvSpPr/>
            <p:nvPr/>
          </p:nvSpPr>
          <p:spPr>
            <a:xfrm>
              <a:off x="1137677" y="293570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6" name="Straight Connector 119"/>
            <p:cNvCxnSpPr>
              <a:stCxn id="75" idx="7"/>
            </p:cNvCxnSpPr>
            <p:nvPr/>
          </p:nvCxnSpPr>
          <p:spPr>
            <a:xfrm flipV="1">
              <a:off x="1364803" y="2514273"/>
              <a:ext cx="1031043" cy="46040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7" name="Oval 120"/>
            <p:cNvSpPr/>
            <p:nvPr/>
          </p:nvSpPr>
          <p:spPr>
            <a:xfrm>
              <a:off x="1844155" y="363357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8" name="Straight Connector 121"/>
            <p:cNvCxnSpPr/>
            <p:nvPr/>
          </p:nvCxnSpPr>
          <p:spPr>
            <a:xfrm>
              <a:off x="1391677" y="3153040"/>
              <a:ext cx="525051" cy="480534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9" name="Oval 122"/>
            <p:cNvSpPr/>
            <p:nvPr/>
          </p:nvSpPr>
          <p:spPr>
            <a:xfrm>
              <a:off x="2299083" y="2262548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0" name="Straight Connector 123"/>
            <p:cNvCxnSpPr/>
            <p:nvPr/>
          </p:nvCxnSpPr>
          <p:spPr>
            <a:xfrm flipV="1">
              <a:off x="1707434" y="3860701"/>
              <a:ext cx="157502" cy="100005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1" name="Oval 124"/>
            <p:cNvSpPr/>
            <p:nvPr/>
          </p:nvSpPr>
          <p:spPr>
            <a:xfrm>
              <a:off x="1569791" y="4860751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2" name="Rectangle 129"/>
          <p:cNvSpPr/>
          <p:nvPr/>
        </p:nvSpPr>
        <p:spPr>
          <a:xfrm>
            <a:off x="1329955" y="6308352"/>
            <a:ext cx="248356" cy="336204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02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6" grpId="0"/>
      <p:bldP spid="7" grpId="0"/>
      <p:bldP spid="73" grpId="0" animBg="1"/>
      <p:bldP spid="10" grpId="0"/>
      <p:bldP spid="8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Tree-base ORAM Framework </a:t>
            </a:r>
            <a:r>
              <a:rPr lang="en-US" altLang="zh-TW" dirty="0">
                <a:solidFill>
                  <a:srgbClr val="00B0F0"/>
                </a:solidFill>
              </a:rPr>
              <a:t>[SCSL’10]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5" name="TextBox 104"/>
          <p:cNvSpPr txBox="1"/>
          <p:nvPr/>
        </p:nvSpPr>
        <p:spPr>
          <a:xfrm>
            <a:off x="129076" y="1763750"/>
            <a:ext cx="154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Bucket Size = </a:t>
            </a:r>
            <a:r>
              <a:rPr lang="en-US" dirty="0" smtClean="0">
                <a:solidFill>
                  <a:srgbClr val="0000FF"/>
                </a:solidFill>
              </a:rPr>
              <a:t>L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sp>
        <p:nvSpPr>
          <p:cNvPr id="65" name="內容版面配置區 2"/>
          <p:cNvSpPr>
            <a:spLocks noGrp="1"/>
          </p:cNvSpPr>
          <p:nvPr>
            <p:ph idx="1"/>
          </p:nvPr>
        </p:nvSpPr>
        <p:spPr>
          <a:xfrm>
            <a:off x="4843252" y="3193481"/>
            <a:ext cx="4072148" cy="3515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400" dirty="0" err="1" smtClean="0">
                <a:solidFill>
                  <a:srgbClr val="0000FF"/>
                </a:solidFill>
              </a:rPr>
              <a:t>ORead</a:t>
            </a:r>
            <a:r>
              <a:rPr lang="en-US" altLang="zh-TW" sz="2400" dirty="0" smtClean="0"/>
              <a:t>( block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i</a:t>
            </a:r>
            <a:r>
              <a:rPr lang="en-US" altLang="zh-TW" sz="2400" dirty="0" smtClean="0"/>
              <a:t> ):</a:t>
            </a:r>
          </a:p>
          <a:p>
            <a:pPr lvl="0"/>
            <a:r>
              <a:rPr lang="en-US" altLang="zh-TW" sz="2400" dirty="0" smtClean="0"/>
              <a:t>Fetch block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i</a:t>
            </a:r>
            <a:r>
              <a:rPr lang="en-US" altLang="zh-TW" sz="2400" dirty="0" smtClean="0"/>
              <a:t> along </a:t>
            </a:r>
            <a:r>
              <a:rPr lang="en-US" altLang="zh-TW" sz="2400" dirty="0" smtClean="0">
                <a:solidFill>
                  <a:prstClr val="black"/>
                </a:solidFill>
              </a:rPr>
              <a:t>path from </a:t>
            </a:r>
            <a:r>
              <a:rPr lang="en-US" altLang="zh-TW" sz="2400" dirty="0" smtClean="0">
                <a:solidFill>
                  <a:srgbClr val="0000FF"/>
                </a:solidFill>
              </a:rPr>
              <a:t>root</a:t>
            </a:r>
            <a:r>
              <a:rPr lang="en-US" altLang="zh-TW" sz="2400" dirty="0" smtClean="0">
                <a:solidFill>
                  <a:prstClr val="black"/>
                </a:solidFill>
              </a:rPr>
              <a:t>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>
                <a:solidFill>
                  <a:srgbClr val="0000FF"/>
                </a:solidFill>
              </a:rPr>
              <a:t>[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i</a:t>
            </a:r>
            <a:r>
              <a:rPr lang="en-US" altLang="zh-TW" sz="2400" dirty="0" smtClean="0">
                <a:solidFill>
                  <a:srgbClr val="0000FF"/>
                </a:solidFill>
              </a:rPr>
              <a:t>]</a:t>
            </a:r>
            <a:endParaRPr lang="zh-TW" altLang="en-US" sz="2400" b="1" dirty="0" smtClean="0">
              <a:solidFill>
                <a:srgbClr val="0000FF"/>
              </a:solidFill>
            </a:endParaRPr>
          </a:p>
        </p:txBody>
      </p:sp>
      <p:graphicFrame>
        <p:nvGraphicFramePr>
          <p:cNvPr id="72" name="Table 19"/>
          <p:cNvGraphicFramePr>
            <a:graphicFrameLocks noGrp="1"/>
          </p:cNvGraphicFramePr>
          <p:nvPr>
            <p:extLst/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53187" y="5812766"/>
            <a:ext cx="2307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117236" y="5409654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4843252" y="1144536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1: </a:t>
            </a:r>
            <a:r>
              <a:rPr lang="en-US" altLang="zh-TW" sz="2400" dirty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can be found </a:t>
            </a:r>
            <a:r>
              <a:rPr lang="en-US" altLang="zh-TW" sz="2400" i="1" dirty="0">
                <a:solidFill>
                  <a:prstClr val="black"/>
                </a:solidFill>
              </a:rPr>
              <a:t>along path from </a:t>
            </a:r>
            <a:r>
              <a:rPr lang="en-US" altLang="zh-TW" sz="2400" i="1" dirty="0">
                <a:solidFill>
                  <a:srgbClr val="0000FF"/>
                </a:solidFill>
              </a:rPr>
              <a:t>root</a:t>
            </a:r>
            <a:r>
              <a:rPr lang="en-US" altLang="zh-TW" sz="2400" i="1" dirty="0">
                <a:solidFill>
                  <a:prstClr val="black"/>
                </a:solidFill>
              </a:rPr>
              <a:t> to </a:t>
            </a:r>
            <a:r>
              <a:rPr lang="en-US" altLang="zh-TW" sz="2400" i="1" dirty="0" err="1">
                <a:solidFill>
                  <a:srgbClr val="0000FF"/>
                </a:solidFill>
              </a:rPr>
              <a:t>Pos</a:t>
            </a:r>
            <a:r>
              <a:rPr lang="en-US" altLang="zh-TW" sz="2400" i="1" dirty="0">
                <a:solidFill>
                  <a:srgbClr val="0000FF"/>
                </a:solidFill>
              </a:rPr>
              <a:t>[</a:t>
            </a:r>
            <a:r>
              <a:rPr lang="en-US" altLang="zh-TW" sz="2400" i="1" dirty="0" err="1">
                <a:solidFill>
                  <a:srgbClr val="0000FF"/>
                </a:solidFill>
              </a:rPr>
              <a:t>i</a:t>
            </a:r>
            <a:r>
              <a:rPr lang="en-US" altLang="zh-TW" sz="2400" i="1" dirty="0">
                <a:solidFill>
                  <a:srgbClr val="0000FF"/>
                </a:solidFill>
              </a:rPr>
              <a:t>]</a:t>
            </a:r>
            <a:endParaRPr lang="zh-TW" altLang="en-US" sz="2400" b="1" i="1" dirty="0">
              <a:solidFill>
                <a:srgbClr val="0000FF"/>
              </a:solidFill>
            </a:endParaRPr>
          </a:p>
        </p:txBody>
      </p:sp>
      <p:grpSp>
        <p:nvGrpSpPr>
          <p:cNvPr id="57" name="Group 125"/>
          <p:cNvGrpSpPr/>
          <p:nvPr/>
        </p:nvGrpSpPr>
        <p:grpSpPr>
          <a:xfrm>
            <a:off x="1137677" y="1678887"/>
            <a:ext cx="1427501" cy="2864298"/>
            <a:chOff x="1137677" y="2262548"/>
            <a:chExt cx="1427501" cy="2864298"/>
          </a:xfrm>
        </p:grpSpPr>
        <p:sp>
          <p:nvSpPr>
            <p:cNvPr id="58" name="Oval 118"/>
            <p:cNvSpPr/>
            <p:nvPr/>
          </p:nvSpPr>
          <p:spPr>
            <a:xfrm>
              <a:off x="1137677" y="293570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1" name="Straight Connector 119"/>
            <p:cNvCxnSpPr>
              <a:stCxn id="58" idx="7"/>
            </p:cNvCxnSpPr>
            <p:nvPr/>
          </p:nvCxnSpPr>
          <p:spPr>
            <a:xfrm flipV="1">
              <a:off x="1364803" y="2514273"/>
              <a:ext cx="1031043" cy="46040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4" name="Oval 120"/>
            <p:cNvSpPr/>
            <p:nvPr/>
          </p:nvSpPr>
          <p:spPr>
            <a:xfrm>
              <a:off x="1844155" y="363357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5" name="Straight Connector 121"/>
            <p:cNvCxnSpPr/>
            <p:nvPr/>
          </p:nvCxnSpPr>
          <p:spPr>
            <a:xfrm>
              <a:off x="1391677" y="3153040"/>
              <a:ext cx="525051" cy="480534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6" name="Oval 122"/>
            <p:cNvSpPr/>
            <p:nvPr/>
          </p:nvSpPr>
          <p:spPr>
            <a:xfrm>
              <a:off x="2299083" y="2262548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7" name="Straight Connector 123"/>
            <p:cNvCxnSpPr/>
            <p:nvPr/>
          </p:nvCxnSpPr>
          <p:spPr>
            <a:xfrm flipV="1">
              <a:off x="1707434" y="3860701"/>
              <a:ext cx="157502" cy="100005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8" name="Oval 124"/>
            <p:cNvSpPr/>
            <p:nvPr/>
          </p:nvSpPr>
          <p:spPr>
            <a:xfrm>
              <a:off x="1569791" y="4860751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9" name="Rectangle 129"/>
          <p:cNvSpPr/>
          <p:nvPr/>
        </p:nvSpPr>
        <p:spPr>
          <a:xfrm>
            <a:off x="1329955" y="6308352"/>
            <a:ext cx="248356" cy="336204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302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Tree-base ORAM Framework </a:t>
            </a:r>
            <a:r>
              <a:rPr lang="en-US" altLang="zh-TW" dirty="0">
                <a:solidFill>
                  <a:srgbClr val="00B0F0"/>
                </a:solidFill>
              </a:rPr>
              <a:t>[SCSL’10]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5" name="TextBox 104"/>
          <p:cNvSpPr txBox="1"/>
          <p:nvPr/>
        </p:nvSpPr>
        <p:spPr>
          <a:xfrm>
            <a:off x="129076" y="1763750"/>
            <a:ext cx="154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Bucket Size = </a:t>
            </a:r>
            <a:r>
              <a:rPr lang="en-US" dirty="0" smtClean="0">
                <a:solidFill>
                  <a:srgbClr val="0000FF"/>
                </a:solidFill>
              </a:rPr>
              <a:t>L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843251" y="3193481"/>
                <a:ext cx="4213199" cy="255691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ORead</a:t>
                </a:r>
                <a:r>
                  <a:rPr lang="en-US" altLang="zh-TW" sz="2400" dirty="0" smtClean="0"/>
                  <a:t>( 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):</a:t>
                </a:r>
              </a:p>
              <a:p>
                <a:pPr lvl="0"/>
                <a:r>
                  <a:rPr lang="en-US" altLang="zh-TW" sz="2400" dirty="0" smtClean="0"/>
                  <a:t>Fetch &amp; remove 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along </a:t>
                </a:r>
                <a:r>
                  <a:rPr lang="en-US" altLang="zh-TW" sz="2400" dirty="0" smtClean="0">
                    <a:solidFill>
                      <a:prstClr val="black"/>
                    </a:solidFill>
                  </a:rPr>
                  <a:t>path from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>
                    <a:solidFill>
                      <a:prstClr val="black"/>
                    </a:solidFill>
                  </a:rPr>
                  <a:t> to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Pos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[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]</a:t>
                </a:r>
                <a:endParaRPr lang="zh-TW" altLang="en-US" sz="2400" b="1" dirty="0" smtClean="0">
                  <a:solidFill>
                    <a:srgbClr val="0000FF"/>
                  </a:solidFill>
                </a:endParaRPr>
              </a:p>
              <a:p>
                <a:r>
                  <a:rPr lang="en-US" altLang="zh-TW" sz="2400" dirty="0"/>
                  <a:t>Put back </a:t>
                </a:r>
                <a:r>
                  <a:rPr lang="en-US" altLang="zh-TW" sz="2400" dirty="0" smtClean="0"/>
                  <a:t>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to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/>
                  <a:t> </a:t>
                </a:r>
                <a:endParaRPr lang="en-US" altLang="zh-TW" sz="2400" dirty="0"/>
              </a:p>
              <a:p>
                <a:r>
                  <a:rPr lang="en-US" altLang="zh-TW" sz="2400" dirty="0" smtClean="0"/>
                  <a:t>Refresh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Pos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[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]</a:t>
                </a:r>
                <a:r>
                  <a:rPr lang="en-US" altLang="zh-TW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TW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</m:oMath>
                </a14:m>
                <a:r>
                  <a:rPr lang="en-US" altLang="zh-TW" sz="2400" dirty="0" smtClean="0"/>
                  <a:t> uniform</a:t>
                </a:r>
              </a:p>
              <a:p>
                <a:pPr marL="0" indent="0">
                  <a:buNone/>
                </a:pPr>
                <a:endParaRPr lang="en-US" altLang="zh-TW" sz="2400" dirty="0"/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43251" y="3193481"/>
                <a:ext cx="4213199" cy="2556913"/>
              </a:xfrm>
              <a:blipFill rotWithShape="0">
                <a:blip r:embed="rId3"/>
                <a:stretch>
                  <a:fillRect l="-2168" t="-1909" r="-101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2" name="Table 19"/>
          <p:cNvGraphicFramePr>
            <a:graphicFrameLocks noGrp="1"/>
          </p:cNvGraphicFramePr>
          <p:nvPr>
            <p:extLst/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53187" y="5812766"/>
            <a:ext cx="2307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97780" y="5399926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4843252" y="1144536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1: </a:t>
            </a:r>
            <a:r>
              <a:rPr lang="en-US" altLang="zh-TW" sz="2400" dirty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can be found </a:t>
            </a:r>
            <a:r>
              <a:rPr lang="en-US" altLang="zh-TW" sz="2400" i="1" dirty="0">
                <a:solidFill>
                  <a:prstClr val="black"/>
                </a:solidFill>
              </a:rPr>
              <a:t>along path from </a:t>
            </a:r>
            <a:r>
              <a:rPr lang="en-US" altLang="zh-TW" sz="2400" i="1" dirty="0">
                <a:solidFill>
                  <a:srgbClr val="0000FF"/>
                </a:solidFill>
              </a:rPr>
              <a:t>root</a:t>
            </a:r>
            <a:r>
              <a:rPr lang="en-US" altLang="zh-TW" sz="2400" i="1" dirty="0">
                <a:solidFill>
                  <a:prstClr val="black"/>
                </a:solidFill>
              </a:rPr>
              <a:t> to </a:t>
            </a:r>
            <a:r>
              <a:rPr lang="en-US" altLang="zh-TW" sz="2400" i="1" dirty="0" err="1">
                <a:solidFill>
                  <a:srgbClr val="0000FF"/>
                </a:solidFill>
              </a:rPr>
              <a:t>Pos</a:t>
            </a:r>
            <a:r>
              <a:rPr lang="en-US" altLang="zh-TW" sz="2400" i="1" dirty="0">
                <a:solidFill>
                  <a:srgbClr val="0000FF"/>
                </a:solidFill>
              </a:rPr>
              <a:t>[</a:t>
            </a:r>
            <a:r>
              <a:rPr lang="en-US" altLang="zh-TW" sz="2400" i="1" dirty="0" err="1">
                <a:solidFill>
                  <a:srgbClr val="0000FF"/>
                </a:solidFill>
              </a:rPr>
              <a:t>i</a:t>
            </a:r>
            <a:r>
              <a:rPr lang="en-US" altLang="zh-TW" sz="2400" i="1" dirty="0">
                <a:solidFill>
                  <a:srgbClr val="0000FF"/>
                </a:solidFill>
              </a:rPr>
              <a:t>]</a:t>
            </a:r>
            <a:endParaRPr lang="zh-TW" altLang="en-US" sz="2400" b="1" i="1" dirty="0">
              <a:solidFill>
                <a:srgbClr val="0000FF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878919" y="2045962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2: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>
                <a:solidFill>
                  <a:srgbClr val="0000FF"/>
                </a:solidFill>
              </a:rPr>
              <a:t>[.] </a:t>
            </a:r>
            <a:r>
              <a:rPr lang="en-US" altLang="zh-TW" sz="2400" i="1" dirty="0" err="1" smtClean="0"/>
              <a:t>i.i.d</a:t>
            </a:r>
            <a:r>
              <a:rPr lang="en-US" altLang="zh-TW" sz="2400" i="1" dirty="0" smtClean="0"/>
              <a:t>. uniform </a:t>
            </a:r>
            <a:r>
              <a:rPr lang="en-US" altLang="zh-TW" sz="2400" dirty="0" smtClean="0"/>
              <a:t>given access pattern so far</a:t>
            </a:r>
            <a:endParaRPr lang="zh-TW" altLang="en-US" sz="2400" b="1" dirty="0"/>
          </a:p>
        </p:txBody>
      </p:sp>
      <p:sp>
        <p:nvSpPr>
          <p:cNvPr id="5" name="矩形 4"/>
          <p:cNvSpPr/>
          <p:nvPr/>
        </p:nvSpPr>
        <p:spPr>
          <a:xfrm>
            <a:off x="4815196" y="5758688"/>
            <a:ext cx="4241255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>
                <a:solidFill>
                  <a:prstClr val="black"/>
                </a:solidFill>
              </a:rPr>
              <a:t>Access pattern = random path</a:t>
            </a:r>
          </a:p>
          <a:p>
            <a:pPr lvl="0">
              <a:spcBef>
                <a:spcPct val="20000"/>
              </a:spcBef>
            </a:pPr>
            <a:r>
              <a:rPr lang="en-US" altLang="zh-TW" sz="2400" dirty="0" smtClean="0">
                <a:solidFill>
                  <a:prstClr val="black"/>
                </a:solidFill>
              </a:rPr>
              <a:t>Issue: overflow </a:t>
            </a:r>
            <a:r>
              <a:rPr lang="en-US" altLang="zh-TW" sz="2400" dirty="0">
                <a:solidFill>
                  <a:prstClr val="black"/>
                </a:solidFill>
              </a:rPr>
              <a:t>at </a:t>
            </a:r>
            <a:r>
              <a:rPr lang="en-US" altLang="zh-TW" sz="2400" dirty="0">
                <a:solidFill>
                  <a:srgbClr val="0000FF"/>
                </a:solidFill>
              </a:rPr>
              <a:t>root</a:t>
            </a:r>
          </a:p>
        </p:txBody>
      </p:sp>
      <p:pic>
        <p:nvPicPr>
          <p:cNvPr id="57" name="Picture 2" descr="C:\Users\chung\AppData\Local\Microsoft\Windows\Temporary Internet Files\Content.IE5\23HSELPV\MC90044131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967" y="5676241"/>
            <a:ext cx="572162" cy="57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" descr="cro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739" y="6070063"/>
            <a:ext cx="616079" cy="61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127"/>
          <p:cNvSpPr/>
          <p:nvPr/>
        </p:nvSpPr>
        <p:spPr>
          <a:xfrm>
            <a:off x="2650486" y="1626610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127"/>
          <p:cNvSpPr/>
          <p:nvPr/>
        </p:nvSpPr>
        <p:spPr>
          <a:xfrm>
            <a:off x="234778" y="2294583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127"/>
          <p:cNvSpPr/>
          <p:nvPr/>
        </p:nvSpPr>
        <p:spPr>
          <a:xfrm>
            <a:off x="98589" y="4862692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127"/>
          <p:cNvSpPr/>
          <p:nvPr/>
        </p:nvSpPr>
        <p:spPr>
          <a:xfrm>
            <a:off x="322327" y="487241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127"/>
          <p:cNvSpPr/>
          <p:nvPr/>
        </p:nvSpPr>
        <p:spPr>
          <a:xfrm>
            <a:off x="448788" y="230430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8" name="Group 125"/>
          <p:cNvGrpSpPr/>
          <p:nvPr/>
        </p:nvGrpSpPr>
        <p:grpSpPr>
          <a:xfrm>
            <a:off x="1137677" y="1678887"/>
            <a:ext cx="1427501" cy="2864298"/>
            <a:chOff x="1137677" y="2262548"/>
            <a:chExt cx="1427501" cy="2864298"/>
          </a:xfrm>
        </p:grpSpPr>
        <p:sp>
          <p:nvSpPr>
            <p:cNvPr id="79" name="Oval 118"/>
            <p:cNvSpPr/>
            <p:nvPr/>
          </p:nvSpPr>
          <p:spPr>
            <a:xfrm>
              <a:off x="1137677" y="293570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0" name="Straight Connector 119"/>
            <p:cNvCxnSpPr>
              <a:stCxn id="79" idx="7"/>
            </p:cNvCxnSpPr>
            <p:nvPr/>
          </p:nvCxnSpPr>
          <p:spPr>
            <a:xfrm flipV="1">
              <a:off x="1364803" y="2514273"/>
              <a:ext cx="1031043" cy="46040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1" name="Oval 120"/>
            <p:cNvSpPr/>
            <p:nvPr/>
          </p:nvSpPr>
          <p:spPr>
            <a:xfrm>
              <a:off x="1844155" y="363357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2" name="Straight Connector 121"/>
            <p:cNvCxnSpPr/>
            <p:nvPr/>
          </p:nvCxnSpPr>
          <p:spPr>
            <a:xfrm>
              <a:off x="1391677" y="3153040"/>
              <a:ext cx="525051" cy="480534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4" name="Oval 122"/>
            <p:cNvSpPr/>
            <p:nvPr/>
          </p:nvSpPr>
          <p:spPr>
            <a:xfrm>
              <a:off x="2299083" y="2262548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5" name="Straight Connector 123"/>
            <p:cNvCxnSpPr/>
            <p:nvPr/>
          </p:nvCxnSpPr>
          <p:spPr>
            <a:xfrm flipV="1">
              <a:off x="1707434" y="3860701"/>
              <a:ext cx="157502" cy="100005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6" name="Oval 124"/>
            <p:cNvSpPr/>
            <p:nvPr/>
          </p:nvSpPr>
          <p:spPr>
            <a:xfrm>
              <a:off x="1569791" y="4860751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7" name="TextBox 109"/>
          <p:cNvSpPr txBox="1"/>
          <p:nvPr/>
        </p:nvSpPr>
        <p:spPr>
          <a:xfrm>
            <a:off x="1310041" y="6286428"/>
            <a:ext cx="30166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00196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26389 -0.09676 " pathEditMode="relative" rAng="0" ptsTypes="AA">
                                      <p:cBhvr>
                                        <p:cTn id="21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8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Tree-base ORAM Framework </a:t>
            </a:r>
            <a:r>
              <a:rPr lang="en-US" altLang="zh-TW" dirty="0">
                <a:solidFill>
                  <a:srgbClr val="00B0F0"/>
                </a:solidFill>
              </a:rPr>
              <a:t>[SCSL’10]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5" name="TextBox 104"/>
          <p:cNvSpPr txBox="1"/>
          <p:nvPr/>
        </p:nvSpPr>
        <p:spPr>
          <a:xfrm>
            <a:off x="129076" y="1763750"/>
            <a:ext cx="154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Bucket Size = </a:t>
            </a:r>
            <a:r>
              <a:rPr lang="en-US" dirty="0" smtClean="0">
                <a:solidFill>
                  <a:srgbClr val="0000FF"/>
                </a:solidFill>
              </a:rPr>
              <a:t>L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843251" y="3193481"/>
                <a:ext cx="4213199" cy="351543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ORead</a:t>
                </a:r>
                <a:r>
                  <a:rPr lang="en-US" altLang="zh-TW" sz="2400" dirty="0" smtClean="0"/>
                  <a:t>( 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):</a:t>
                </a:r>
              </a:p>
              <a:p>
                <a:pPr lvl="0"/>
                <a:r>
                  <a:rPr lang="en-US" altLang="zh-TW" sz="2400" dirty="0" smtClean="0"/>
                  <a:t>Fetch &amp; remove 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along </a:t>
                </a:r>
                <a:r>
                  <a:rPr lang="en-US" altLang="zh-TW" sz="2400" dirty="0" smtClean="0">
                    <a:solidFill>
                      <a:prstClr val="black"/>
                    </a:solidFill>
                  </a:rPr>
                  <a:t>path from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>
                    <a:solidFill>
                      <a:prstClr val="black"/>
                    </a:solidFill>
                  </a:rPr>
                  <a:t> to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Pos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[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]</a:t>
                </a:r>
                <a:endParaRPr lang="zh-TW" altLang="en-US" sz="2400" b="1" dirty="0" smtClean="0">
                  <a:solidFill>
                    <a:srgbClr val="0000FF"/>
                  </a:solidFill>
                </a:endParaRPr>
              </a:p>
              <a:p>
                <a:r>
                  <a:rPr lang="en-US" altLang="zh-TW" sz="2400" dirty="0"/>
                  <a:t>Put back </a:t>
                </a:r>
                <a:r>
                  <a:rPr lang="en-US" altLang="zh-TW" sz="2400" dirty="0" smtClean="0"/>
                  <a:t>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to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/>
                  <a:t> </a:t>
                </a:r>
                <a:endParaRPr lang="en-US" altLang="zh-TW" sz="2400" dirty="0"/>
              </a:p>
              <a:p>
                <a:r>
                  <a:rPr lang="en-US" altLang="zh-TW" sz="2400" dirty="0" smtClean="0"/>
                  <a:t>Refresh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Pos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[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]</a:t>
                </a:r>
                <a:r>
                  <a:rPr lang="en-US" altLang="zh-TW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TW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</m:oMath>
                </a14:m>
                <a:r>
                  <a:rPr lang="en-US" altLang="zh-TW" sz="2400" dirty="0" smtClean="0"/>
                  <a:t> uniform</a:t>
                </a:r>
              </a:p>
              <a:p>
                <a:r>
                  <a:rPr lang="en-US" altLang="zh-TW" sz="2400" dirty="0" smtClean="0"/>
                  <a:t>Use some “</a:t>
                </a:r>
                <a:r>
                  <a:rPr lang="en-US" altLang="zh-TW" sz="2400" i="1" dirty="0" smtClean="0"/>
                  <a:t>flush</a:t>
                </a:r>
                <a:r>
                  <a:rPr lang="en-US" altLang="zh-TW" sz="2400" dirty="0" smtClean="0"/>
                  <a:t>” mechanism to bring blocks down from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/>
                  <a:t> towards leaves</a:t>
                </a:r>
              </a:p>
              <a:p>
                <a:pPr marL="0" indent="0">
                  <a:buNone/>
                </a:pPr>
                <a:endParaRPr lang="en-US" altLang="zh-TW" sz="2400" dirty="0"/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43251" y="3193481"/>
                <a:ext cx="4213199" cy="3515432"/>
              </a:xfrm>
              <a:blipFill rotWithShape="0">
                <a:blip r:embed="rId3"/>
                <a:stretch>
                  <a:fillRect l="-2168" t="-1386" r="-216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2" name="Table 19"/>
          <p:cNvGraphicFramePr>
            <a:graphicFrameLocks noGrp="1"/>
          </p:cNvGraphicFramePr>
          <p:nvPr>
            <p:extLst/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53187" y="5812766"/>
            <a:ext cx="2307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126964" y="5409654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4843252" y="1144536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1: </a:t>
            </a:r>
            <a:r>
              <a:rPr lang="en-US" altLang="zh-TW" sz="2400" dirty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can be found </a:t>
            </a:r>
            <a:r>
              <a:rPr lang="en-US" altLang="zh-TW" sz="2400" i="1" dirty="0">
                <a:solidFill>
                  <a:prstClr val="black"/>
                </a:solidFill>
              </a:rPr>
              <a:t>along path from </a:t>
            </a:r>
            <a:r>
              <a:rPr lang="en-US" altLang="zh-TW" sz="2400" i="1" dirty="0">
                <a:solidFill>
                  <a:srgbClr val="0000FF"/>
                </a:solidFill>
              </a:rPr>
              <a:t>root</a:t>
            </a:r>
            <a:r>
              <a:rPr lang="en-US" altLang="zh-TW" sz="2400" i="1" dirty="0">
                <a:solidFill>
                  <a:prstClr val="black"/>
                </a:solidFill>
              </a:rPr>
              <a:t> to </a:t>
            </a:r>
            <a:r>
              <a:rPr lang="en-US" altLang="zh-TW" sz="2400" i="1" dirty="0" err="1">
                <a:solidFill>
                  <a:srgbClr val="0000FF"/>
                </a:solidFill>
              </a:rPr>
              <a:t>Pos</a:t>
            </a:r>
            <a:r>
              <a:rPr lang="en-US" altLang="zh-TW" sz="2400" i="1" dirty="0">
                <a:solidFill>
                  <a:srgbClr val="0000FF"/>
                </a:solidFill>
              </a:rPr>
              <a:t>[</a:t>
            </a:r>
            <a:r>
              <a:rPr lang="en-US" altLang="zh-TW" sz="2400" i="1" dirty="0" err="1">
                <a:solidFill>
                  <a:srgbClr val="0000FF"/>
                </a:solidFill>
              </a:rPr>
              <a:t>i</a:t>
            </a:r>
            <a:r>
              <a:rPr lang="en-US" altLang="zh-TW" sz="2400" i="1" dirty="0">
                <a:solidFill>
                  <a:srgbClr val="0000FF"/>
                </a:solidFill>
              </a:rPr>
              <a:t>]</a:t>
            </a:r>
            <a:endParaRPr lang="zh-TW" altLang="en-US" sz="2400" b="1" i="1" dirty="0">
              <a:solidFill>
                <a:srgbClr val="0000FF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878919" y="2045962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2: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>
                <a:solidFill>
                  <a:srgbClr val="0000FF"/>
                </a:solidFill>
              </a:rPr>
              <a:t>[.] </a:t>
            </a:r>
            <a:r>
              <a:rPr lang="en-US" altLang="zh-TW" sz="2400" i="1" dirty="0" err="1" smtClean="0"/>
              <a:t>i.i.d</a:t>
            </a:r>
            <a:r>
              <a:rPr lang="en-US" altLang="zh-TW" sz="2400" i="1" dirty="0" smtClean="0"/>
              <a:t>. uniform </a:t>
            </a:r>
            <a:r>
              <a:rPr lang="en-US" altLang="zh-TW" sz="2400" dirty="0" smtClean="0"/>
              <a:t>given access pattern so far</a:t>
            </a:r>
            <a:endParaRPr lang="zh-TW" altLang="en-US" sz="2400" b="1" dirty="0"/>
          </a:p>
        </p:txBody>
      </p:sp>
      <p:sp>
        <p:nvSpPr>
          <p:cNvPr id="57" name="Rectangle 127"/>
          <p:cNvSpPr/>
          <p:nvPr/>
        </p:nvSpPr>
        <p:spPr>
          <a:xfrm>
            <a:off x="2650486" y="1626610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127"/>
          <p:cNvSpPr/>
          <p:nvPr/>
        </p:nvSpPr>
        <p:spPr>
          <a:xfrm>
            <a:off x="234778" y="2294583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127"/>
          <p:cNvSpPr/>
          <p:nvPr/>
        </p:nvSpPr>
        <p:spPr>
          <a:xfrm>
            <a:off x="98589" y="4862692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127"/>
          <p:cNvSpPr/>
          <p:nvPr/>
        </p:nvSpPr>
        <p:spPr>
          <a:xfrm>
            <a:off x="322327" y="487241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127"/>
          <p:cNvSpPr/>
          <p:nvPr/>
        </p:nvSpPr>
        <p:spPr>
          <a:xfrm>
            <a:off x="2861254" y="1633091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9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Flush mechanism of </a:t>
            </a:r>
            <a:r>
              <a:rPr lang="en-US" altLang="zh-TW" dirty="0" smtClean="0">
                <a:solidFill>
                  <a:srgbClr val="00B0F0"/>
                </a:solidFill>
              </a:rPr>
              <a:t>[CP’13]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5" name="TextBox 104"/>
          <p:cNvSpPr txBox="1"/>
          <p:nvPr/>
        </p:nvSpPr>
        <p:spPr>
          <a:xfrm>
            <a:off x="129076" y="1763750"/>
            <a:ext cx="154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Bucket Size = </a:t>
            </a:r>
            <a:r>
              <a:rPr lang="en-US" dirty="0" smtClean="0">
                <a:solidFill>
                  <a:srgbClr val="0000FF"/>
                </a:solidFill>
              </a:rPr>
              <a:t>L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843251" y="2969736"/>
                <a:ext cx="4213199" cy="378126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ORead</a:t>
                </a:r>
                <a:r>
                  <a:rPr lang="en-US" altLang="zh-TW" sz="2400" dirty="0" smtClean="0"/>
                  <a:t>( 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):</a:t>
                </a:r>
              </a:p>
              <a:p>
                <a:pPr lvl="0"/>
                <a:r>
                  <a:rPr lang="en-US" altLang="zh-TW" sz="2400" dirty="0" smtClean="0"/>
                  <a:t>Fetch &amp; remove 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along </a:t>
                </a:r>
                <a:r>
                  <a:rPr lang="en-US" altLang="zh-TW" sz="2400" dirty="0" smtClean="0">
                    <a:solidFill>
                      <a:prstClr val="black"/>
                    </a:solidFill>
                  </a:rPr>
                  <a:t>path from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>
                    <a:solidFill>
                      <a:prstClr val="black"/>
                    </a:solidFill>
                  </a:rPr>
                  <a:t> to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Pos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[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]</a:t>
                </a:r>
                <a:endParaRPr lang="zh-TW" altLang="en-US" sz="2400" b="1" dirty="0" smtClean="0">
                  <a:solidFill>
                    <a:srgbClr val="0000FF"/>
                  </a:solidFill>
                </a:endParaRPr>
              </a:p>
              <a:p>
                <a:r>
                  <a:rPr lang="en-US" altLang="zh-TW" sz="2400" dirty="0"/>
                  <a:t>Put back </a:t>
                </a:r>
                <a:r>
                  <a:rPr lang="en-US" altLang="zh-TW" sz="2400" dirty="0" smtClean="0"/>
                  <a:t>block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/>
                  <a:t> to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/>
                  <a:t> </a:t>
                </a:r>
                <a:endParaRPr lang="en-US" altLang="zh-TW" sz="2400" dirty="0"/>
              </a:p>
              <a:p>
                <a:r>
                  <a:rPr lang="en-US" altLang="zh-TW" sz="2400" dirty="0" smtClean="0"/>
                  <a:t>Refresh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Pos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[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]</a:t>
                </a:r>
                <a:r>
                  <a:rPr lang="en-US" altLang="zh-TW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TW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</m:oMath>
                </a14:m>
                <a:r>
                  <a:rPr lang="en-US" altLang="zh-TW" sz="2400" dirty="0" smtClean="0"/>
                  <a:t> uniform</a:t>
                </a:r>
              </a:p>
              <a:p>
                <a:r>
                  <a:rPr lang="en-US" altLang="zh-TW" sz="2400" dirty="0" smtClean="0"/>
                  <a:t>Choose leaf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j</a:t>
                </a:r>
                <a:r>
                  <a:rPr lang="en-US" altLang="zh-TW" sz="2400" dirty="0" smtClean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</m:oMath>
                </a14:m>
                <a:r>
                  <a:rPr lang="en-US" altLang="zh-TW" sz="2400" dirty="0"/>
                  <a:t> </a:t>
                </a:r>
                <a:r>
                  <a:rPr lang="en-US" altLang="zh-TW" sz="2400" dirty="0" smtClean="0"/>
                  <a:t>uniform, greedily move blocks down along path from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root</a:t>
                </a:r>
                <a:r>
                  <a:rPr lang="en-US" altLang="zh-TW" sz="2400" dirty="0" smtClean="0"/>
                  <a:t> to leaf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j</a:t>
                </a:r>
                <a:r>
                  <a:rPr lang="en-US" altLang="zh-TW" sz="2400" dirty="0" smtClean="0"/>
                  <a:t> subject to </a:t>
                </a:r>
                <a:r>
                  <a:rPr lang="en-US" altLang="zh-TW" sz="2400" b="1" dirty="0" smtClean="0"/>
                  <a:t>Invariant 1</a:t>
                </a:r>
                <a:r>
                  <a:rPr lang="en-US" altLang="zh-TW" sz="2400" dirty="0" smtClean="0"/>
                  <a:t>.</a:t>
                </a:r>
              </a:p>
              <a:p>
                <a:pPr marL="0" indent="0">
                  <a:buNone/>
                </a:pPr>
                <a:endParaRPr lang="en-US" altLang="zh-TW" sz="2400" dirty="0"/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43251" y="2969736"/>
                <a:ext cx="4213199" cy="3781260"/>
              </a:xfrm>
              <a:blipFill rotWithShape="0">
                <a:blip r:embed="rId3"/>
                <a:stretch>
                  <a:fillRect l="-2168" t="-1290" r="-1012" b="-96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2" name="Table 19"/>
          <p:cNvGraphicFramePr>
            <a:graphicFrameLocks noGrp="1"/>
          </p:cNvGraphicFramePr>
          <p:nvPr>
            <p:extLst/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53187" y="5812766"/>
            <a:ext cx="2307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4843252" y="1144536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1: </a:t>
            </a:r>
            <a:r>
              <a:rPr lang="en-US" altLang="zh-TW" sz="2400" dirty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can be found </a:t>
            </a:r>
            <a:r>
              <a:rPr lang="en-US" altLang="zh-TW" sz="2400" i="1" dirty="0">
                <a:solidFill>
                  <a:prstClr val="black"/>
                </a:solidFill>
              </a:rPr>
              <a:t>along path from </a:t>
            </a:r>
            <a:r>
              <a:rPr lang="en-US" altLang="zh-TW" sz="2400" i="1" dirty="0">
                <a:solidFill>
                  <a:srgbClr val="0000FF"/>
                </a:solidFill>
              </a:rPr>
              <a:t>root</a:t>
            </a:r>
            <a:r>
              <a:rPr lang="en-US" altLang="zh-TW" sz="2400" i="1" dirty="0">
                <a:solidFill>
                  <a:prstClr val="black"/>
                </a:solidFill>
              </a:rPr>
              <a:t> to </a:t>
            </a:r>
            <a:r>
              <a:rPr lang="en-US" altLang="zh-TW" sz="2400" i="1" dirty="0" err="1">
                <a:solidFill>
                  <a:srgbClr val="0000FF"/>
                </a:solidFill>
              </a:rPr>
              <a:t>Pos</a:t>
            </a:r>
            <a:r>
              <a:rPr lang="en-US" altLang="zh-TW" sz="2400" i="1" dirty="0">
                <a:solidFill>
                  <a:srgbClr val="0000FF"/>
                </a:solidFill>
              </a:rPr>
              <a:t>[</a:t>
            </a:r>
            <a:r>
              <a:rPr lang="en-US" altLang="zh-TW" sz="2400" i="1" dirty="0" err="1">
                <a:solidFill>
                  <a:srgbClr val="0000FF"/>
                </a:solidFill>
              </a:rPr>
              <a:t>i</a:t>
            </a:r>
            <a:r>
              <a:rPr lang="en-US" altLang="zh-TW" sz="2400" i="1" dirty="0">
                <a:solidFill>
                  <a:srgbClr val="0000FF"/>
                </a:solidFill>
              </a:rPr>
              <a:t>]</a:t>
            </a:r>
            <a:endParaRPr lang="zh-TW" altLang="en-US" sz="2400" b="1" i="1" dirty="0">
              <a:solidFill>
                <a:srgbClr val="0000FF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878919" y="2045962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2: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>
                <a:solidFill>
                  <a:srgbClr val="0000FF"/>
                </a:solidFill>
              </a:rPr>
              <a:t>[.] </a:t>
            </a:r>
            <a:r>
              <a:rPr lang="en-US" altLang="zh-TW" sz="2400" i="1" dirty="0" err="1" smtClean="0"/>
              <a:t>i.i.d</a:t>
            </a:r>
            <a:r>
              <a:rPr lang="en-US" altLang="zh-TW" sz="2400" i="1" dirty="0" smtClean="0"/>
              <a:t>. uniform </a:t>
            </a:r>
            <a:r>
              <a:rPr lang="en-US" altLang="zh-TW" sz="2400" dirty="0" smtClean="0"/>
              <a:t>given access pattern so far</a:t>
            </a:r>
            <a:endParaRPr lang="zh-TW" altLang="en-US" sz="2400" b="1" dirty="0"/>
          </a:p>
        </p:txBody>
      </p:sp>
      <p:sp>
        <p:nvSpPr>
          <p:cNvPr id="71" name="Rectangle 127"/>
          <p:cNvSpPr/>
          <p:nvPr/>
        </p:nvSpPr>
        <p:spPr>
          <a:xfrm>
            <a:off x="234778" y="2294583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127"/>
          <p:cNvSpPr/>
          <p:nvPr/>
        </p:nvSpPr>
        <p:spPr>
          <a:xfrm>
            <a:off x="98589" y="4862692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127"/>
          <p:cNvSpPr/>
          <p:nvPr/>
        </p:nvSpPr>
        <p:spPr>
          <a:xfrm>
            <a:off x="322327" y="487241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群組 2"/>
          <p:cNvGrpSpPr/>
          <p:nvPr/>
        </p:nvGrpSpPr>
        <p:grpSpPr>
          <a:xfrm>
            <a:off x="2650486" y="1626610"/>
            <a:ext cx="400387" cy="357462"/>
            <a:chOff x="2650486" y="1626610"/>
            <a:chExt cx="400387" cy="357462"/>
          </a:xfrm>
        </p:grpSpPr>
        <p:sp>
          <p:nvSpPr>
            <p:cNvPr id="58" name="Rectangle 127"/>
            <p:cNvSpPr/>
            <p:nvPr/>
          </p:nvSpPr>
          <p:spPr>
            <a:xfrm>
              <a:off x="2650486" y="1626610"/>
              <a:ext cx="189619" cy="350981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127"/>
            <p:cNvSpPr/>
            <p:nvPr/>
          </p:nvSpPr>
          <p:spPr>
            <a:xfrm>
              <a:off x="2861254" y="1633091"/>
              <a:ext cx="189619" cy="350981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7" name="Group 125"/>
          <p:cNvGrpSpPr/>
          <p:nvPr/>
        </p:nvGrpSpPr>
        <p:grpSpPr>
          <a:xfrm>
            <a:off x="1137677" y="1678887"/>
            <a:ext cx="1427501" cy="2864298"/>
            <a:chOff x="1137677" y="2262548"/>
            <a:chExt cx="1427501" cy="2864298"/>
          </a:xfrm>
        </p:grpSpPr>
        <p:sp>
          <p:nvSpPr>
            <p:cNvPr id="78" name="Oval 118"/>
            <p:cNvSpPr/>
            <p:nvPr/>
          </p:nvSpPr>
          <p:spPr>
            <a:xfrm>
              <a:off x="1137677" y="293570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9" name="Straight Connector 119"/>
            <p:cNvCxnSpPr>
              <a:stCxn id="78" idx="7"/>
            </p:cNvCxnSpPr>
            <p:nvPr/>
          </p:nvCxnSpPr>
          <p:spPr>
            <a:xfrm flipV="1">
              <a:off x="1364803" y="2514273"/>
              <a:ext cx="1031043" cy="46040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0" name="Oval 120"/>
            <p:cNvSpPr/>
            <p:nvPr/>
          </p:nvSpPr>
          <p:spPr>
            <a:xfrm>
              <a:off x="1844155" y="363357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1" name="Straight Connector 121"/>
            <p:cNvCxnSpPr/>
            <p:nvPr/>
          </p:nvCxnSpPr>
          <p:spPr>
            <a:xfrm>
              <a:off x="1391677" y="3153040"/>
              <a:ext cx="525051" cy="480534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2" name="Oval 122"/>
            <p:cNvSpPr/>
            <p:nvPr/>
          </p:nvSpPr>
          <p:spPr>
            <a:xfrm>
              <a:off x="2299083" y="2262548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4" name="Straight Connector 123"/>
            <p:cNvCxnSpPr/>
            <p:nvPr/>
          </p:nvCxnSpPr>
          <p:spPr>
            <a:xfrm flipV="1">
              <a:off x="1707434" y="3860701"/>
              <a:ext cx="157502" cy="100005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5" name="Oval 124"/>
            <p:cNvSpPr/>
            <p:nvPr/>
          </p:nvSpPr>
          <p:spPr>
            <a:xfrm>
              <a:off x="1569791" y="4860751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129"/>
              <p:cNvSpPr/>
              <p:nvPr/>
            </p:nvSpPr>
            <p:spPr>
              <a:xfrm>
                <a:off x="1062544" y="3068939"/>
                <a:ext cx="6505575" cy="1084255"/>
              </a:xfrm>
              <a:prstGeom prst="rect">
                <a:avLst/>
              </a:prstGeom>
              <a:solidFill>
                <a:schemeClr val="bg1"/>
              </a:solidFill>
              <a:ln w="38100" cmpd="sng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800" dirty="0" smtClean="0">
                    <a:solidFill>
                      <a:schemeClr val="tx1"/>
                    </a:solidFill>
                  </a:rPr>
                  <a:t>Lemma: If bucket size 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L =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sz="2800" dirty="0" smtClean="0">
                    <a:solidFill>
                      <a:srgbClr val="0000FF"/>
                    </a:solidFill>
                  </a:rPr>
                  <a:t>(log n)</a:t>
                </a:r>
                <a:r>
                  <a:rPr lang="en-US" sz="2800" dirty="0" smtClean="0">
                    <a:solidFill>
                      <a:schemeClr val="tx1"/>
                    </a:solidFill>
                  </a:rPr>
                  <a:t>, then </a:t>
                </a:r>
              </a:p>
              <a:p>
                <a:pPr algn="ctr"/>
                <a:r>
                  <a:rPr lang="en-US" sz="2800" dirty="0" err="1" smtClean="0">
                    <a:solidFill>
                      <a:srgbClr val="0000FF"/>
                    </a:solidFill>
                  </a:rPr>
                  <a:t>Pr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[ overflow ] &lt; </a:t>
                </a:r>
                <a:r>
                  <a:rPr lang="en-US" sz="2800" dirty="0" err="1" smtClean="0">
                    <a:solidFill>
                      <a:srgbClr val="0000FF"/>
                    </a:solidFill>
                  </a:rPr>
                  <a:t>negl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(n)</a:t>
                </a:r>
                <a:endParaRPr lang="en-US" sz="28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57" name="Rectangle 1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544" y="3068939"/>
                <a:ext cx="6505575" cy="108425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 w="38100" cmpd="sng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850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-0.24046 0.0972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31" y="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Complexity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-16844" y="1763750"/>
                <a:ext cx="2320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Bucket Size </a:t>
                </a:r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dirty="0">
                    <a:solidFill>
                      <a:srgbClr val="0000FF"/>
                    </a:solidFill>
                  </a:rPr>
                  <a:t>(log 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6844" y="1763750"/>
                <a:ext cx="2320700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2100" t="-8197" r="-1575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901619" y="1189571"/>
                <a:ext cx="4213199" cy="321706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400" dirty="0" smtClean="0"/>
                  <a:t>Time overhead:</a:t>
                </a:r>
                <a:r>
                  <a:rPr lang="zh-TW" altLang="en-US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log</a:t>
                </a:r>
                <a:r>
                  <a:rPr lang="en-US" altLang="zh-TW" sz="2400" baseline="30000" dirty="0" smtClean="0">
                    <a:solidFill>
                      <a:srgbClr val="0000FF"/>
                    </a:solidFill>
                  </a:rPr>
                  <a:t>2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)</a:t>
                </a:r>
                <a:endParaRPr lang="en-US" altLang="zh-TW" sz="2400" dirty="0" smtClean="0"/>
              </a:p>
              <a:p>
                <a:pPr lvl="0"/>
                <a:r>
                  <a:rPr lang="en-US" altLang="zh-TW" sz="2400" dirty="0" smtClean="0"/>
                  <a:t>Visit 2 paths, length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O(log n)</a:t>
                </a:r>
                <a:endParaRPr lang="zh-TW" altLang="en-US" sz="2400" b="1" dirty="0" smtClean="0">
                  <a:solidFill>
                    <a:srgbClr val="0000FF"/>
                  </a:solidFill>
                </a:endParaRPr>
              </a:p>
              <a:p>
                <a:r>
                  <a:rPr lang="en-US" altLang="zh-TW" sz="2400" dirty="0" smtClean="0"/>
                  <a:t>Bucket size 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L=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(log 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</a:t>
                </a:r>
              </a:p>
              <a:p>
                <a:pPr marL="0" indent="0">
                  <a:buNone/>
                </a:pPr>
                <a:endParaRPr lang="en-US" altLang="zh-TW" sz="1000" dirty="0" smtClean="0"/>
              </a:p>
              <a:p>
                <a:pPr marL="0" indent="0">
                  <a:buNone/>
                </a:pPr>
                <a:r>
                  <a:rPr lang="en-US" altLang="zh-TW" sz="2400" dirty="0" smtClean="0"/>
                  <a:t>Space overhead: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(log 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</a:t>
                </a:r>
              </a:p>
              <a:p>
                <a:pPr marL="0" indent="0">
                  <a:buNone/>
                </a:pPr>
                <a:endParaRPr lang="en-US" altLang="zh-TW" sz="1200" dirty="0" smtClean="0"/>
              </a:p>
              <a:p>
                <a:pPr marL="0" indent="0">
                  <a:buNone/>
                </a:pPr>
                <a:r>
                  <a:rPr lang="en-US" altLang="zh-TW" sz="2400" dirty="0" smtClean="0"/>
                  <a:t>Cache size: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zh-TW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r>
                      <a:rPr lang="en-US" altLang="zh-TW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altLang="zh-TW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altLang="zh-TW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zh-TW" sz="2400" dirty="0"/>
              </a:p>
              <a:p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Pos</a:t>
                </a:r>
                <a:r>
                  <a:rPr lang="en-US" altLang="zh-TW" sz="2400" dirty="0" smtClean="0"/>
                  <a:t> map size =  </a:t>
                </a:r>
                <a:r>
                  <a:rPr lang="en-US" altLang="zh-TW" sz="2400" i="1" dirty="0" smtClean="0">
                    <a:solidFill>
                      <a:srgbClr val="0000FF"/>
                    </a:solidFill>
                  </a:rPr>
                  <a:t>n/O(1)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&lt; n</a:t>
                </a:r>
              </a:p>
              <a:p>
                <a:pPr marL="0" indent="0">
                  <a:buNone/>
                </a:pPr>
                <a:endParaRPr lang="en-US" altLang="zh-TW" sz="2400" dirty="0"/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01619" y="1189571"/>
                <a:ext cx="4213199" cy="3217060"/>
              </a:xfrm>
              <a:blipFill rotWithShape="0">
                <a:blip r:embed="rId4"/>
                <a:stretch>
                  <a:fillRect l="-2171" t="-1515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2" name="Table 19"/>
          <p:cNvGraphicFramePr>
            <a:graphicFrameLocks noGrp="1"/>
          </p:cNvGraphicFramePr>
          <p:nvPr>
            <p:extLst/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53187" y="5812766"/>
            <a:ext cx="2307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  <p:pic>
        <p:nvPicPr>
          <p:cNvPr id="58" name="Picture 5" descr="cro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462" y="3278213"/>
            <a:ext cx="616079" cy="61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矩形 70"/>
          <p:cNvSpPr/>
          <p:nvPr/>
        </p:nvSpPr>
        <p:spPr>
          <a:xfrm>
            <a:off x="4843252" y="4568680"/>
            <a:ext cx="4213199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Final idea: </a:t>
            </a:r>
            <a:r>
              <a:rPr lang="en-US" altLang="zh-TW" sz="2400" dirty="0" smtClean="0">
                <a:solidFill>
                  <a:prstClr val="black"/>
                </a:solidFill>
              </a:rPr>
              <a:t>outsource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>
                <a:solidFill>
                  <a:prstClr val="black"/>
                </a:solidFill>
              </a:rPr>
              <a:t> map using this ORAM </a:t>
            </a:r>
            <a:r>
              <a:rPr lang="en-US" altLang="zh-TW" sz="2400" i="1" dirty="0" smtClean="0">
                <a:solidFill>
                  <a:prstClr val="black"/>
                </a:solidFill>
              </a:rPr>
              <a:t>recursively</a:t>
            </a:r>
            <a:endParaRPr lang="en-US" altLang="zh-TW" sz="2400" dirty="0" smtClean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TW" sz="2400" dirty="0" smtClean="0">
                <a:solidFill>
                  <a:srgbClr val="0000FF"/>
                </a:solidFill>
              </a:rPr>
              <a:t>O(log n)</a:t>
            </a:r>
            <a:r>
              <a:rPr lang="en-US" altLang="zh-TW" sz="2400" dirty="0" smtClean="0"/>
              <a:t> level recursions bring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 size down to </a:t>
            </a:r>
            <a:r>
              <a:rPr lang="en-US" altLang="zh-TW" sz="2400" dirty="0" smtClean="0">
                <a:solidFill>
                  <a:srgbClr val="0000FF"/>
                </a:solidFill>
              </a:rPr>
              <a:t>O(1) 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18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Complexity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-16844" y="1763750"/>
                <a:ext cx="2320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Bucket Size </a:t>
                </a:r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dirty="0">
                    <a:solidFill>
                      <a:srgbClr val="0000FF"/>
                    </a:solidFill>
                  </a:rPr>
                  <a:t>(log 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6844" y="1763750"/>
                <a:ext cx="2320700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2100" t="-8197" r="-1575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901619" y="1189571"/>
                <a:ext cx="4213199" cy="391745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400" dirty="0" smtClean="0"/>
                  <a:t>Time overhead:</a:t>
                </a:r>
                <a:r>
                  <a:rPr lang="zh-TW" altLang="en-US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log</a:t>
                </a:r>
                <a:r>
                  <a:rPr lang="en-US" altLang="zh-TW" sz="2400" baseline="30000" dirty="0" smtClean="0">
                    <a:solidFill>
                      <a:srgbClr val="0000FF"/>
                    </a:solidFill>
                  </a:rPr>
                  <a:t>3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)</a:t>
                </a:r>
                <a:endParaRPr lang="en-US" altLang="zh-TW" sz="2400" dirty="0" smtClean="0"/>
              </a:p>
              <a:p>
                <a:pPr lvl="0"/>
                <a:r>
                  <a:rPr lang="en-US" altLang="zh-TW" sz="2400" dirty="0" smtClean="0"/>
                  <a:t>Visit 2 paths, length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O(log n)</a:t>
                </a:r>
                <a:endParaRPr lang="zh-TW" altLang="en-US" sz="2400" b="1" dirty="0" smtClean="0">
                  <a:solidFill>
                    <a:srgbClr val="0000FF"/>
                  </a:solidFill>
                </a:endParaRPr>
              </a:p>
              <a:p>
                <a:r>
                  <a:rPr lang="en-US" altLang="zh-TW" sz="2400" dirty="0" smtClean="0"/>
                  <a:t>Bucket size 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L=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(log 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</a:t>
                </a:r>
              </a:p>
              <a:p>
                <a:pPr lvl="0"/>
                <a:r>
                  <a:rPr lang="en-US" altLang="zh-TW" sz="2400" dirty="0" smtClean="0"/>
                  <a:t>Recursion level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O(log 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</a:t>
                </a:r>
              </a:p>
              <a:p>
                <a:pPr marL="0" indent="0">
                  <a:buNone/>
                </a:pPr>
                <a:endParaRPr lang="en-US" altLang="zh-TW" sz="1000" dirty="0" smtClean="0"/>
              </a:p>
              <a:p>
                <a:pPr marL="0" indent="0">
                  <a:buNone/>
                </a:pPr>
                <a:r>
                  <a:rPr lang="en-US" altLang="zh-TW" sz="2400" dirty="0" smtClean="0"/>
                  <a:t>Space overhead: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(log 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</a:t>
                </a:r>
              </a:p>
              <a:p>
                <a:pPr marL="0" indent="0">
                  <a:buNone/>
                </a:pPr>
                <a:endParaRPr lang="en-US" altLang="zh-TW" sz="1200" dirty="0" smtClean="0"/>
              </a:p>
              <a:p>
                <a:pPr marL="0" indent="0">
                  <a:buNone/>
                </a:pPr>
                <a:r>
                  <a:rPr lang="en-US" altLang="zh-TW" sz="2400" dirty="0" smtClean="0"/>
                  <a:t>Cache size: </a:t>
                </a:r>
                <a14:m>
                  <m:oMath xmlns:m="http://schemas.openxmlformats.org/officeDocument/2006/math">
                    <m:r>
                      <a:rPr lang="en-US" altLang="zh-TW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altLang="zh-TW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en-US" altLang="zh-TW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z="2400" b="0" i="0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r>
                          <a:rPr lang="en-US" altLang="zh-TW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func>
                    <m:r>
                      <a:rPr lang="en-US" altLang="zh-TW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zh-TW" sz="2400" dirty="0"/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01619" y="1189571"/>
                <a:ext cx="4213199" cy="3917450"/>
              </a:xfrm>
              <a:blipFill rotWithShape="0">
                <a:blip r:embed="rId4"/>
                <a:stretch>
                  <a:fillRect l="-2171" t="-124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2" name="Table 19"/>
          <p:cNvGraphicFramePr>
            <a:graphicFrameLocks noGrp="1"/>
          </p:cNvGraphicFramePr>
          <p:nvPr>
            <p:extLst/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53187" y="5812766"/>
            <a:ext cx="2307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182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標題 1"/>
              <p:cNvSpPr>
                <a:spLocks noGrp="1"/>
              </p:cNvSpPr>
              <p:nvPr>
                <p:ph type="title"/>
              </p:nvPr>
            </p:nvSpPr>
            <p:spPr>
              <a:xfrm>
                <a:off x="58369" y="2726014"/>
                <a:ext cx="9027268" cy="114300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/>
                  <a:t>Our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acc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TW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log</m:t>
                        </m:r>
                      </m:e>
                      <m:sup>
                        <m: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TW" dirty="0"/>
                  <a:t> overhead</a:t>
                </a:r>
                <a:r>
                  <a:rPr lang="pt-BR" altLang="zh-TW" dirty="0"/>
                  <a:t> </a:t>
                </a:r>
                <a:r>
                  <a:rPr lang="en-US" altLang="zh-TW" dirty="0" smtClean="0"/>
                  <a:t>ORAM </a:t>
                </a:r>
                <a:endParaRPr lang="zh-TW" altLang="en-US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" name="標題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8369" y="2726014"/>
                <a:ext cx="9027268" cy="1143000"/>
              </a:xfrm>
              <a:blipFill rotWithShape="0">
                <a:blip r:embed="rId2"/>
                <a:stretch>
                  <a:fillRect b="-957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495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Our Construction—High Level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746102"/>
              </p:ext>
            </p:extLst>
          </p:nvPr>
        </p:nvGraphicFramePr>
        <p:xfrm>
          <a:off x="2647747" y="163271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200727"/>
              </p:ext>
            </p:extLst>
          </p:nvPr>
        </p:nvGraphicFramePr>
        <p:xfrm>
          <a:off x="236583" y="230706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836705"/>
              </p:ext>
            </p:extLst>
          </p:nvPr>
        </p:nvGraphicFramePr>
        <p:xfrm>
          <a:off x="3792658" y="2292282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loglog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673" t="-8197" r="-2449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901619" y="1189571"/>
                <a:ext cx="4213199" cy="552251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800" dirty="0" smtClean="0"/>
                  <a:t>Modify above construction:</a:t>
                </a:r>
              </a:p>
              <a:p>
                <a:r>
                  <a:rPr lang="en-US" altLang="zh-TW" sz="2400" dirty="0" smtClean="0"/>
                  <a:t>Use bucket size </a:t>
                </a:r>
                <a:r>
                  <a:rPr lang="en-US" altLang="zh-TW" sz="2400" i="1" dirty="0" smtClean="0">
                    <a:solidFill>
                      <a:srgbClr val="0000FF"/>
                    </a:solidFill>
                  </a:rPr>
                  <a:t>L=O(log </a:t>
                </a:r>
                <a:r>
                  <a:rPr lang="en-US" altLang="zh-TW" sz="2400" i="1" dirty="0" err="1" smtClean="0">
                    <a:solidFill>
                      <a:srgbClr val="0000FF"/>
                    </a:solidFill>
                  </a:rPr>
                  <a:t>log</a:t>
                </a:r>
                <a:r>
                  <a:rPr lang="en-US" altLang="zh-TW" sz="2400" i="1" dirty="0" smtClean="0">
                    <a:solidFill>
                      <a:srgbClr val="0000FF"/>
                    </a:solidFill>
                  </a:rPr>
                  <a:t> n) </a:t>
                </a:r>
                <a:r>
                  <a:rPr lang="en-US" altLang="zh-TW" sz="2400" dirty="0" smtClean="0"/>
                  <a:t>for </a:t>
                </a:r>
                <a:r>
                  <a:rPr lang="en-US" altLang="zh-TW" sz="2400" i="1" dirty="0" smtClean="0"/>
                  <a:t>internal</a:t>
                </a:r>
                <a:r>
                  <a:rPr lang="en-US" altLang="zh-TW" sz="2400" dirty="0" smtClean="0"/>
                  <a:t> nodes (leaf node bucket size remain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(log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n)</a:t>
                </a:r>
                <a:r>
                  <a:rPr lang="zh-TW" altLang="en-US" sz="2400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sz="2400" dirty="0" smtClean="0"/>
                  <a:t>)</a:t>
                </a:r>
                <a:r>
                  <a:rPr lang="zh-TW" altLang="en-US" sz="2400" dirty="0" smtClean="0">
                    <a:solidFill>
                      <a:srgbClr val="0000FF"/>
                    </a:solidFill>
                  </a:rPr>
                  <a:t> </a:t>
                </a:r>
                <a:endParaRPr lang="en-US" altLang="zh-TW" sz="2400" dirty="0">
                  <a:solidFill>
                    <a:srgbClr val="0000FF"/>
                  </a:solidFill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zh-TW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</m:oMath>
                </a14:m>
                <a:r>
                  <a:rPr lang="en-US" altLang="zh-TW" sz="2400" dirty="0" smtClean="0"/>
                  <a:t> overflow will happen</a:t>
                </a:r>
              </a:p>
              <a:p>
                <a:pPr marL="0" indent="0">
                  <a:buNone/>
                </a:pPr>
                <a:endParaRPr lang="en-US" altLang="zh-TW" sz="1100" dirty="0" smtClean="0"/>
              </a:p>
              <a:p>
                <a:r>
                  <a:rPr lang="en-US" altLang="zh-TW" sz="2400" dirty="0" smtClean="0"/>
                  <a:t>Add a </a:t>
                </a:r>
                <a:r>
                  <a:rPr lang="en-US" altLang="zh-TW" sz="2400" i="1" dirty="0" smtClean="0">
                    <a:solidFill>
                      <a:srgbClr val="0000FF"/>
                    </a:solidFill>
                  </a:rPr>
                  <a:t>queue</a:t>
                </a:r>
                <a:r>
                  <a:rPr lang="en-US" altLang="zh-TW" sz="2400" dirty="0" smtClean="0"/>
                  <a:t> in CPU cache to collect overflow blocks</a:t>
                </a:r>
              </a:p>
              <a:p>
                <a:endParaRPr lang="en-US" altLang="zh-TW" sz="1050" dirty="0" smtClean="0"/>
              </a:p>
              <a:p>
                <a:r>
                  <a:rPr lang="en-US" altLang="zh-TW" sz="2400" dirty="0" smtClean="0"/>
                  <a:t>Add </a:t>
                </a:r>
                <a:r>
                  <a:rPr lang="en-US" altLang="zh-TW" sz="2400" i="1" dirty="0" err="1" smtClean="0"/>
                  <a:t>dequeue</a:t>
                </a:r>
                <a:r>
                  <a:rPr lang="en-US" altLang="zh-TW" sz="2400" dirty="0" smtClean="0"/>
                  <a:t> mechanism to keep queue size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polylog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(n)</a:t>
                </a:r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01619" y="1189571"/>
                <a:ext cx="4213199" cy="5522514"/>
              </a:xfrm>
              <a:blipFill rotWithShape="0">
                <a:blip r:embed="rId4"/>
                <a:stretch>
                  <a:fillRect l="-2894" t="-993" r="-3763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6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634398"/>
              </p:ext>
            </p:extLst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78" name="矩形 7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  <p:sp>
        <p:nvSpPr>
          <p:cNvPr id="79" name="矩形 78"/>
          <p:cNvSpPr/>
          <p:nvPr/>
        </p:nvSpPr>
        <p:spPr>
          <a:xfrm>
            <a:off x="4843252" y="5531722"/>
            <a:ext cx="4213199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1: </a:t>
            </a:r>
            <a:r>
              <a:rPr lang="en-US" altLang="zh-TW" sz="2400" dirty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can be found </a:t>
            </a:r>
            <a:r>
              <a:rPr lang="en-US" altLang="zh-TW" sz="2400" dirty="0" smtClean="0">
                <a:solidFill>
                  <a:prstClr val="black"/>
                </a:solidFill>
              </a:rPr>
              <a:t>(</a:t>
            </a:r>
            <a:r>
              <a:rPr lang="en-US" altLang="zh-TW" sz="2400" dirty="0" err="1" smtClean="0">
                <a:solidFill>
                  <a:prstClr val="black"/>
                </a:solidFill>
              </a:rPr>
              <a:t>i</a:t>
            </a:r>
            <a:r>
              <a:rPr lang="en-US" altLang="zh-TW" sz="2400" dirty="0" smtClean="0">
                <a:solidFill>
                  <a:prstClr val="black"/>
                </a:solidFill>
              </a:rPr>
              <a:t>)  in </a:t>
            </a:r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>
                <a:solidFill>
                  <a:prstClr val="black"/>
                </a:solidFill>
              </a:rPr>
              <a:t>, or</a:t>
            </a:r>
          </a:p>
          <a:p>
            <a:pPr lvl="0">
              <a:spcBef>
                <a:spcPct val="20000"/>
              </a:spcBef>
            </a:pPr>
            <a:r>
              <a:rPr lang="en-US" altLang="zh-TW" sz="2400" dirty="0" smtClean="0">
                <a:solidFill>
                  <a:prstClr val="black"/>
                </a:solidFill>
              </a:rPr>
              <a:t>(ii) along </a:t>
            </a:r>
            <a:r>
              <a:rPr lang="en-US" altLang="zh-TW" sz="2400" dirty="0">
                <a:solidFill>
                  <a:prstClr val="black"/>
                </a:solidFill>
              </a:rPr>
              <a:t>path from </a:t>
            </a:r>
            <a:r>
              <a:rPr lang="en-US" altLang="zh-TW" sz="2400" dirty="0">
                <a:solidFill>
                  <a:srgbClr val="0000FF"/>
                </a:solidFill>
              </a:rPr>
              <a:t>root</a:t>
            </a:r>
            <a:r>
              <a:rPr lang="en-US" altLang="zh-TW" sz="2400" dirty="0">
                <a:solidFill>
                  <a:prstClr val="black"/>
                </a:solidFill>
              </a:rPr>
              <a:t> to </a:t>
            </a:r>
            <a:r>
              <a:rPr lang="en-US" altLang="zh-TW" sz="2400" dirty="0" err="1">
                <a:solidFill>
                  <a:srgbClr val="0000FF"/>
                </a:solidFill>
              </a:rPr>
              <a:t>Pos</a:t>
            </a:r>
            <a:r>
              <a:rPr lang="en-US" altLang="zh-TW" sz="2400" dirty="0">
                <a:solidFill>
                  <a:srgbClr val="0000FF"/>
                </a:solidFill>
              </a:rPr>
              <a:t>[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srgbClr val="0000FF"/>
                </a:solidFill>
              </a:rPr>
              <a:t>]</a:t>
            </a:r>
            <a:endParaRPr lang="zh-TW" altLang="en-US" sz="2400" b="1" dirty="0">
              <a:solidFill>
                <a:srgbClr val="0000FF"/>
              </a:solidFill>
            </a:endParaRPr>
          </a:p>
        </p:txBody>
      </p:sp>
      <p:sp>
        <p:nvSpPr>
          <p:cNvPr id="54" name="圓角矩形圖說文字 53"/>
          <p:cNvSpPr/>
          <p:nvPr/>
        </p:nvSpPr>
        <p:spPr>
          <a:xfrm>
            <a:off x="1605042" y="1818859"/>
            <a:ext cx="2719803" cy="954003"/>
          </a:xfrm>
          <a:prstGeom prst="wedgeRoundRectCallout">
            <a:avLst>
              <a:gd name="adj1" fmla="val 79503"/>
              <a:gd name="adj2" fmla="val -7471"/>
              <a:gd name="adj3" fmla="val 16667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This saves a factor of </a:t>
            </a:r>
            <a:r>
              <a:rPr lang="en-US" altLang="zh-TW" dirty="0" smtClean="0">
                <a:solidFill>
                  <a:srgbClr val="0000FF"/>
                </a:solidFill>
              </a:rPr>
              <a:t>log n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98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71" grpId="0"/>
      <p:bldP spid="78" grpId="0"/>
      <p:bldP spid="79" grpId="0"/>
      <p:bldP spid="54" grpId="0" animBg="1"/>
      <p:bldP spid="5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Our Construction—High Level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loglog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673" t="-8197" r="-2449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graphicFrame>
        <p:nvGraphicFramePr>
          <p:cNvPr id="56" name="Table 19"/>
          <p:cNvGraphicFramePr>
            <a:graphicFrameLocks noGrp="1"/>
          </p:cNvGraphicFramePr>
          <p:nvPr>
            <p:extLst/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78" name="矩形 7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  <p:sp>
        <p:nvSpPr>
          <p:cNvPr id="54" name="Rectangle 8"/>
          <p:cNvSpPr/>
          <p:nvPr/>
        </p:nvSpPr>
        <p:spPr>
          <a:xfrm>
            <a:off x="5863030" y="1815974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Fetch</a:t>
            </a:r>
            <a:endParaRPr lang="en-US" sz="3200" dirty="0"/>
          </a:p>
        </p:txBody>
      </p:sp>
      <p:sp>
        <p:nvSpPr>
          <p:cNvPr id="57" name="Rectangle 10"/>
          <p:cNvSpPr/>
          <p:nvPr/>
        </p:nvSpPr>
        <p:spPr>
          <a:xfrm>
            <a:off x="5863030" y="2719545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2" name="Rectangle 12"/>
          <p:cNvSpPr/>
          <p:nvPr/>
        </p:nvSpPr>
        <p:spPr>
          <a:xfrm>
            <a:off x="5863030" y="3647992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3" name="Rectangle 14"/>
          <p:cNvSpPr/>
          <p:nvPr/>
        </p:nvSpPr>
        <p:spPr>
          <a:xfrm>
            <a:off x="5878588" y="4528951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4" name="Rectangle 16"/>
          <p:cNvSpPr/>
          <p:nvPr/>
        </p:nvSpPr>
        <p:spPr>
          <a:xfrm>
            <a:off x="5878588" y="5457398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5" name="Down Arrow 18"/>
          <p:cNvSpPr/>
          <p:nvPr/>
        </p:nvSpPr>
        <p:spPr>
          <a:xfrm>
            <a:off x="6556805" y="2508355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Down Arrow 19"/>
          <p:cNvSpPr/>
          <p:nvPr/>
        </p:nvSpPr>
        <p:spPr>
          <a:xfrm>
            <a:off x="6550460" y="3453704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Down Arrow 20"/>
          <p:cNvSpPr/>
          <p:nvPr/>
        </p:nvSpPr>
        <p:spPr>
          <a:xfrm>
            <a:off x="6550460" y="4329519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Down Arrow 21"/>
          <p:cNvSpPr/>
          <p:nvPr/>
        </p:nvSpPr>
        <p:spPr>
          <a:xfrm>
            <a:off x="6556805" y="5240041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TextBox 29"/>
          <p:cNvSpPr txBox="1"/>
          <p:nvPr/>
        </p:nvSpPr>
        <p:spPr>
          <a:xfrm>
            <a:off x="7489261" y="3794541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86" name="TextBox 30"/>
          <p:cNvSpPr txBox="1"/>
          <p:nvPr/>
        </p:nvSpPr>
        <p:spPr>
          <a:xfrm>
            <a:off x="7524538" y="5519381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87" name="內容版面配置區 2"/>
          <p:cNvSpPr>
            <a:spLocks noGrp="1"/>
          </p:cNvSpPr>
          <p:nvPr>
            <p:ph idx="1"/>
          </p:nvPr>
        </p:nvSpPr>
        <p:spPr>
          <a:xfrm>
            <a:off x="4843252" y="1111751"/>
            <a:ext cx="4072148" cy="662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 smtClean="0">
                <a:solidFill>
                  <a:srgbClr val="0000FF"/>
                </a:solidFill>
              </a:rPr>
              <a:t>Read</a:t>
            </a:r>
            <a:r>
              <a:rPr lang="en-US" altLang="zh-TW" sz="2800" dirty="0" smtClean="0"/>
              <a:t>( block </a:t>
            </a:r>
            <a:r>
              <a:rPr lang="en-US" altLang="zh-TW" sz="2800" dirty="0" err="1" smtClean="0">
                <a:solidFill>
                  <a:srgbClr val="0000FF"/>
                </a:solidFill>
              </a:rPr>
              <a:t>i</a:t>
            </a:r>
            <a:r>
              <a:rPr lang="en-US" altLang="zh-TW" sz="2800" dirty="0" smtClean="0"/>
              <a:t> ):</a:t>
            </a:r>
          </a:p>
        </p:txBody>
      </p:sp>
    </p:spTree>
    <p:extLst>
      <p:ext uri="{BB962C8B-B14F-4D97-AF65-F5344CB8AC3E}">
        <p14:creationId xmlns:p14="http://schemas.microsoft.com/office/powerpoint/2010/main" val="288478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Our Construction—Details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loglog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673" t="-8197" r="-2449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sp>
        <p:nvSpPr>
          <p:cNvPr id="65" name="內容版面配置區 2"/>
          <p:cNvSpPr>
            <a:spLocks noGrp="1"/>
          </p:cNvSpPr>
          <p:nvPr>
            <p:ph idx="1"/>
          </p:nvPr>
        </p:nvSpPr>
        <p:spPr>
          <a:xfrm>
            <a:off x="4901619" y="1189571"/>
            <a:ext cx="4213199" cy="55225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 smtClean="0"/>
              <a:t>Fetch:</a:t>
            </a:r>
          </a:p>
          <a:p>
            <a:r>
              <a:rPr lang="en-US" altLang="zh-TW" sz="2400" dirty="0" smtClean="0"/>
              <a:t>Fetch &amp; remove block </a:t>
            </a:r>
            <a:r>
              <a:rPr lang="en-US" altLang="zh-TW" sz="2400" dirty="0" err="1" smtClean="0"/>
              <a:t>i</a:t>
            </a:r>
            <a:r>
              <a:rPr lang="en-US" altLang="zh-TW" sz="2400" dirty="0" smtClean="0"/>
              <a:t> from either </a:t>
            </a:r>
            <a:r>
              <a:rPr lang="en-US" altLang="zh-TW" sz="2400" dirty="0" smtClean="0">
                <a:solidFill>
                  <a:srgbClr val="0000FF"/>
                </a:solidFill>
              </a:rPr>
              <a:t>queue </a:t>
            </a:r>
            <a:r>
              <a:rPr lang="en-US" altLang="zh-TW" sz="2400" dirty="0" smtClean="0"/>
              <a:t>or path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>
                <a:solidFill>
                  <a:srgbClr val="0000FF"/>
                </a:solidFill>
              </a:rPr>
              <a:t>[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i</a:t>
            </a:r>
            <a:r>
              <a:rPr lang="en-US" altLang="zh-TW" sz="2400" dirty="0" smtClean="0">
                <a:solidFill>
                  <a:srgbClr val="0000FF"/>
                </a:solidFill>
              </a:rPr>
              <a:t>]</a:t>
            </a:r>
            <a:r>
              <a:rPr lang="en-US" altLang="zh-TW" sz="2400" dirty="0" smtClean="0"/>
              <a:t> </a:t>
            </a:r>
          </a:p>
          <a:p>
            <a:r>
              <a:rPr lang="en-US" altLang="zh-TW" sz="2400" dirty="0" smtClean="0"/>
              <a:t>Insert it back to </a:t>
            </a:r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endParaRPr lang="en-US" altLang="zh-TW" sz="2200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US" altLang="zh-TW" sz="2800" dirty="0" smtClean="0"/>
          </a:p>
          <a:p>
            <a:pPr marL="0" indent="0">
              <a:buNone/>
            </a:pPr>
            <a:endParaRPr lang="en-US" altLang="zh-TW" sz="1400" dirty="0" smtClean="0"/>
          </a:p>
          <a:p>
            <a:pPr marL="0" indent="0">
              <a:buNone/>
            </a:pPr>
            <a:r>
              <a:rPr lang="en-US" altLang="zh-TW" sz="2800" dirty="0" smtClean="0"/>
              <a:t>Put back:</a:t>
            </a:r>
            <a:endParaRPr lang="en-US" altLang="zh-TW" sz="2800" dirty="0"/>
          </a:p>
          <a:p>
            <a:r>
              <a:rPr lang="en-US" altLang="zh-TW" sz="2400" dirty="0" smtClean="0"/>
              <a:t>Pop a block out from </a:t>
            </a:r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</a:p>
          <a:p>
            <a:r>
              <a:rPr lang="en-US" altLang="zh-TW" sz="2400" dirty="0" smtClean="0"/>
              <a:t>Add it to </a:t>
            </a:r>
            <a:r>
              <a:rPr lang="en-US" altLang="zh-TW" sz="2400" dirty="0" smtClean="0">
                <a:solidFill>
                  <a:srgbClr val="0000FF"/>
                </a:solidFill>
              </a:rPr>
              <a:t>root</a:t>
            </a:r>
            <a:endParaRPr lang="en-US" altLang="zh-TW" sz="2200" dirty="0">
              <a:solidFill>
                <a:srgbClr val="0000FF"/>
              </a:solidFill>
            </a:endParaRPr>
          </a:p>
        </p:txBody>
      </p:sp>
      <p:graphicFrame>
        <p:nvGraphicFramePr>
          <p:cNvPr id="56" name="Table 19"/>
          <p:cNvGraphicFramePr>
            <a:graphicFrameLocks noGrp="1"/>
          </p:cNvGraphicFramePr>
          <p:nvPr>
            <p:extLst/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78" name="矩形 7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  <p:grpSp>
        <p:nvGrpSpPr>
          <p:cNvPr id="54" name="Group 125"/>
          <p:cNvGrpSpPr/>
          <p:nvPr/>
        </p:nvGrpSpPr>
        <p:grpSpPr>
          <a:xfrm>
            <a:off x="1137677" y="1678887"/>
            <a:ext cx="1427501" cy="2864298"/>
            <a:chOff x="1137677" y="2262548"/>
            <a:chExt cx="1427501" cy="2864298"/>
          </a:xfrm>
        </p:grpSpPr>
        <p:sp>
          <p:nvSpPr>
            <p:cNvPr id="57" name="Oval 118"/>
            <p:cNvSpPr/>
            <p:nvPr/>
          </p:nvSpPr>
          <p:spPr>
            <a:xfrm>
              <a:off x="1137677" y="293570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2" name="Straight Connector 119"/>
            <p:cNvCxnSpPr>
              <a:stCxn id="57" idx="7"/>
            </p:cNvCxnSpPr>
            <p:nvPr/>
          </p:nvCxnSpPr>
          <p:spPr>
            <a:xfrm flipV="1">
              <a:off x="1364803" y="2514273"/>
              <a:ext cx="1031043" cy="46040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3" name="Oval 120"/>
            <p:cNvSpPr/>
            <p:nvPr/>
          </p:nvSpPr>
          <p:spPr>
            <a:xfrm>
              <a:off x="1844155" y="363357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4" name="Straight Connector 121"/>
            <p:cNvCxnSpPr/>
            <p:nvPr/>
          </p:nvCxnSpPr>
          <p:spPr>
            <a:xfrm>
              <a:off x="1391677" y="3153040"/>
              <a:ext cx="525051" cy="480534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5" name="Oval 122"/>
            <p:cNvSpPr/>
            <p:nvPr/>
          </p:nvSpPr>
          <p:spPr>
            <a:xfrm>
              <a:off x="2299083" y="2262548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6" name="Straight Connector 123"/>
            <p:cNvCxnSpPr/>
            <p:nvPr/>
          </p:nvCxnSpPr>
          <p:spPr>
            <a:xfrm flipV="1">
              <a:off x="1707434" y="3860701"/>
              <a:ext cx="157502" cy="100005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7" name="Oval 124"/>
            <p:cNvSpPr/>
            <p:nvPr/>
          </p:nvSpPr>
          <p:spPr>
            <a:xfrm>
              <a:off x="1569791" y="4860751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9" name="Rectangle 127"/>
          <p:cNvSpPr/>
          <p:nvPr/>
        </p:nvSpPr>
        <p:spPr>
          <a:xfrm>
            <a:off x="2650486" y="1626610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127"/>
          <p:cNvSpPr/>
          <p:nvPr/>
        </p:nvSpPr>
        <p:spPr>
          <a:xfrm>
            <a:off x="234778" y="2294583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127"/>
          <p:cNvSpPr/>
          <p:nvPr/>
        </p:nvSpPr>
        <p:spPr>
          <a:xfrm>
            <a:off x="98589" y="4862692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127"/>
          <p:cNvSpPr/>
          <p:nvPr/>
        </p:nvSpPr>
        <p:spPr>
          <a:xfrm>
            <a:off x="322327" y="487241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127"/>
          <p:cNvSpPr/>
          <p:nvPr/>
        </p:nvSpPr>
        <p:spPr>
          <a:xfrm>
            <a:off x="448788" y="230430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127"/>
          <p:cNvSpPr/>
          <p:nvPr/>
        </p:nvSpPr>
        <p:spPr>
          <a:xfrm>
            <a:off x="1324282" y="6107831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127"/>
          <p:cNvSpPr/>
          <p:nvPr/>
        </p:nvSpPr>
        <p:spPr>
          <a:xfrm>
            <a:off x="1557742" y="609810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127"/>
          <p:cNvSpPr/>
          <p:nvPr/>
        </p:nvSpPr>
        <p:spPr>
          <a:xfrm>
            <a:off x="1810662" y="6098105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1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17136 0.5557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2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16684 -0.6550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3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Our Construction—Details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loglog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673" t="-8197" r="-2449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901619" y="1189571"/>
                <a:ext cx="4213199" cy="552251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800" dirty="0" smtClean="0"/>
                  <a:t>Flush:</a:t>
                </a:r>
              </a:p>
              <a:p>
                <a:r>
                  <a:rPr lang="en-US" altLang="zh-TW" sz="2400" dirty="0" smtClean="0"/>
                  <a:t>As before, choose random leaf 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j</a:t>
                </a:r>
                <a:r>
                  <a:rPr lang="en-US" altLang="zh-TW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</m:oMath>
                </a14:m>
                <a:r>
                  <a:rPr lang="en-US" altLang="zh-TW" sz="2400" dirty="0"/>
                  <a:t> </a:t>
                </a:r>
                <a:r>
                  <a:rPr lang="en-US" altLang="zh-TW" sz="2400" dirty="0" smtClean="0"/>
                  <a:t>uniform, and traverse </a:t>
                </a:r>
                <a:r>
                  <a:rPr lang="en-US" altLang="zh-TW" sz="2400" dirty="0"/>
                  <a:t>along path from root to leaf 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j</a:t>
                </a:r>
                <a:endParaRPr lang="en-US" altLang="zh-TW" sz="2400" dirty="0" smtClean="0"/>
              </a:p>
              <a:p>
                <a:r>
                  <a:rPr lang="en-US" altLang="zh-TW" sz="2400" dirty="0" smtClean="0"/>
                  <a:t>But only </a:t>
                </a:r>
                <a:r>
                  <a:rPr lang="en-US" altLang="zh-TW" sz="2400" dirty="0"/>
                  <a:t>move </a:t>
                </a:r>
                <a:r>
                  <a:rPr lang="en-US" altLang="zh-TW" sz="2400" i="1" dirty="0" smtClean="0"/>
                  <a:t>one </a:t>
                </a:r>
                <a:r>
                  <a:rPr lang="en-US" altLang="zh-TW" sz="2400" dirty="0" smtClean="0"/>
                  <a:t>block </a:t>
                </a:r>
                <a:r>
                  <a:rPr lang="en-US" altLang="zh-TW" sz="2400" dirty="0"/>
                  <a:t>down </a:t>
                </a:r>
                <a:r>
                  <a:rPr lang="en-US" altLang="zh-TW" sz="2400" dirty="0" smtClean="0"/>
                  <a:t>at each node (so that there won’t be multiple overflows at a node)</a:t>
                </a:r>
              </a:p>
              <a:p>
                <a:r>
                  <a:rPr lang="en-US" altLang="zh-TW" sz="2400" dirty="0" smtClean="0"/>
                  <a:t>At each node, an </a:t>
                </a:r>
                <a:r>
                  <a:rPr lang="en-US" altLang="zh-TW" sz="2400" i="1" dirty="0" smtClean="0"/>
                  <a:t>overflow</a:t>
                </a:r>
                <a:r>
                  <a:rPr lang="en-US" altLang="zh-TW" sz="2400" dirty="0" smtClean="0"/>
                  <a:t> occurs if it store </a:t>
                </a:r>
                <a14:m>
                  <m:oMath xmlns:m="http://schemas.openxmlformats.org/officeDocument/2006/math">
                    <m:r>
                      <a:rPr lang="en-US" altLang="zh-TW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en-US" altLang="zh-TW" sz="2400" dirty="0" smtClean="0">
                    <a:solidFill>
                      <a:srgbClr val="0000FF"/>
                    </a:solidFill>
                  </a:rPr>
                  <a:t> L/2</a:t>
                </a:r>
                <a:r>
                  <a:rPr lang="en-US" altLang="zh-TW" sz="2400" dirty="0" smtClean="0"/>
                  <a:t> blocks belonging to left/right child. One such block is removed and insert to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queue.</a:t>
                </a:r>
                <a:r>
                  <a:rPr lang="en-US" altLang="zh-TW" sz="2400" dirty="0" smtClean="0"/>
                  <a:t>  </a:t>
                </a:r>
              </a:p>
              <a:p>
                <a:pPr marL="0" indent="0">
                  <a:buNone/>
                </a:pPr>
                <a:endParaRPr lang="en-US" altLang="zh-TW" sz="1400" dirty="0" smtClean="0"/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01619" y="1189571"/>
                <a:ext cx="4213199" cy="5522514"/>
              </a:xfrm>
              <a:blipFill rotWithShape="0">
                <a:blip r:embed="rId4"/>
                <a:stretch>
                  <a:fillRect l="-2894" t="-993" r="-332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6" name="Table 19"/>
          <p:cNvGraphicFramePr>
            <a:graphicFrameLocks noGrp="1"/>
          </p:cNvGraphicFramePr>
          <p:nvPr>
            <p:extLst/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78" name="矩形 7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  <p:sp>
        <p:nvSpPr>
          <p:cNvPr id="3" name="圓角矩形圖說文字 2"/>
          <p:cNvSpPr/>
          <p:nvPr/>
        </p:nvSpPr>
        <p:spPr>
          <a:xfrm>
            <a:off x="1405321" y="4855560"/>
            <a:ext cx="2913040" cy="984766"/>
          </a:xfrm>
          <a:prstGeom prst="wedgeRoundRectCallout">
            <a:avLst>
              <a:gd name="adj1" fmla="val 79503"/>
              <a:gd name="adj2" fmla="val -7471"/>
              <a:gd name="adj3" fmla="val 16667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Alternatively, can be viewed as 2 buckets of size </a:t>
            </a:r>
            <a:r>
              <a:rPr lang="en-US" altLang="zh-TW" dirty="0" smtClean="0">
                <a:solidFill>
                  <a:srgbClr val="0000FF"/>
                </a:solidFill>
              </a:rPr>
              <a:t>L/2</a:t>
            </a:r>
            <a:endParaRPr lang="zh-TW" altLang="en-US" dirty="0">
              <a:solidFill>
                <a:srgbClr val="0000FF"/>
              </a:solidFill>
            </a:endParaRPr>
          </a:p>
        </p:txBody>
      </p:sp>
      <p:grpSp>
        <p:nvGrpSpPr>
          <p:cNvPr id="72" name="Group 125"/>
          <p:cNvGrpSpPr/>
          <p:nvPr/>
        </p:nvGrpSpPr>
        <p:grpSpPr>
          <a:xfrm>
            <a:off x="1137677" y="1678887"/>
            <a:ext cx="1427501" cy="2864298"/>
            <a:chOff x="1137677" y="2262548"/>
            <a:chExt cx="1427501" cy="2864298"/>
          </a:xfrm>
        </p:grpSpPr>
        <p:sp>
          <p:nvSpPr>
            <p:cNvPr id="73" name="Oval 118"/>
            <p:cNvSpPr/>
            <p:nvPr/>
          </p:nvSpPr>
          <p:spPr>
            <a:xfrm>
              <a:off x="1137677" y="293570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4" name="Straight Connector 119"/>
            <p:cNvCxnSpPr>
              <a:stCxn id="73" idx="7"/>
            </p:cNvCxnSpPr>
            <p:nvPr/>
          </p:nvCxnSpPr>
          <p:spPr>
            <a:xfrm flipV="1">
              <a:off x="1364803" y="2514273"/>
              <a:ext cx="1031043" cy="46040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5" name="Oval 120"/>
            <p:cNvSpPr/>
            <p:nvPr/>
          </p:nvSpPr>
          <p:spPr>
            <a:xfrm>
              <a:off x="1844155" y="3633574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6" name="Straight Connector 121"/>
            <p:cNvCxnSpPr/>
            <p:nvPr/>
          </p:nvCxnSpPr>
          <p:spPr>
            <a:xfrm>
              <a:off x="1391677" y="3153040"/>
              <a:ext cx="525051" cy="480534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77" name="Oval 122"/>
            <p:cNvSpPr/>
            <p:nvPr/>
          </p:nvSpPr>
          <p:spPr>
            <a:xfrm>
              <a:off x="2299083" y="2262548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9" name="Straight Connector 123"/>
            <p:cNvCxnSpPr/>
            <p:nvPr/>
          </p:nvCxnSpPr>
          <p:spPr>
            <a:xfrm flipV="1">
              <a:off x="1707434" y="3860701"/>
              <a:ext cx="157502" cy="1000050"/>
            </a:xfrm>
            <a:prstGeom prst="lin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80" name="Oval 124"/>
            <p:cNvSpPr/>
            <p:nvPr/>
          </p:nvSpPr>
          <p:spPr>
            <a:xfrm>
              <a:off x="1569791" y="4860751"/>
              <a:ext cx="266095" cy="266095"/>
            </a:xfrm>
            <a:prstGeom prst="ellipse">
              <a:avLst/>
            </a:prstGeom>
            <a:ln w="28575" cmpd="sng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7" name="圓角矩形圖說文字 56"/>
          <p:cNvSpPr/>
          <p:nvPr/>
        </p:nvSpPr>
        <p:spPr>
          <a:xfrm>
            <a:off x="1782591" y="3004058"/>
            <a:ext cx="2542253" cy="984766"/>
          </a:xfrm>
          <a:prstGeom prst="wedgeRoundRectCallout">
            <a:avLst>
              <a:gd name="adj1" fmla="val 79503"/>
              <a:gd name="adj2" fmla="val -7471"/>
              <a:gd name="adj3" fmla="val 16667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Select greedily: pick the one can move farthest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106" name="Rectangle 127"/>
          <p:cNvSpPr/>
          <p:nvPr/>
        </p:nvSpPr>
        <p:spPr>
          <a:xfrm>
            <a:off x="2650486" y="1626610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27"/>
          <p:cNvSpPr/>
          <p:nvPr/>
        </p:nvSpPr>
        <p:spPr>
          <a:xfrm>
            <a:off x="234778" y="2294583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Rectangle 127"/>
          <p:cNvSpPr/>
          <p:nvPr/>
        </p:nvSpPr>
        <p:spPr>
          <a:xfrm>
            <a:off x="98589" y="4862692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Rectangle 127"/>
          <p:cNvSpPr/>
          <p:nvPr/>
        </p:nvSpPr>
        <p:spPr>
          <a:xfrm>
            <a:off x="322327" y="487241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Rectangle 127"/>
          <p:cNvSpPr/>
          <p:nvPr/>
        </p:nvSpPr>
        <p:spPr>
          <a:xfrm>
            <a:off x="2861006" y="1626609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ectangle 127"/>
          <p:cNvSpPr/>
          <p:nvPr/>
        </p:nvSpPr>
        <p:spPr>
          <a:xfrm>
            <a:off x="2063582" y="6107831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27"/>
          <p:cNvSpPr/>
          <p:nvPr/>
        </p:nvSpPr>
        <p:spPr>
          <a:xfrm>
            <a:off x="1557742" y="6098104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7"/>
          <p:cNvSpPr/>
          <p:nvPr/>
        </p:nvSpPr>
        <p:spPr>
          <a:xfrm>
            <a:off x="1810662" y="6098105"/>
            <a:ext cx="189619" cy="35098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317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48148E-6 L -0.23923 0.0988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62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22465 0.5574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33" y="2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7" grpId="0" animBg="1"/>
      <p:bldP spid="57" grpId="1" animBg="1"/>
      <p:bldP spid="106" grpId="0" animBg="1"/>
      <p:bldP spid="1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Our Construction—</a:t>
            </a:r>
            <a:r>
              <a:rPr lang="en-US" altLang="zh-TW" dirty="0" smtClean="0"/>
              <a:t>Review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loglog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673" t="-8197" r="-2449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graphicFrame>
        <p:nvGraphicFramePr>
          <p:cNvPr id="56" name="Table 19"/>
          <p:cNvGraphicFramePr>
            <a:graphicFrameLocks noGrp="1"/>
          </p:cNvGraphicFramePr>
          <p:nvPr>
            <p:extLst/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78" name="矩形 7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  <p:sp>
        <p:nvSpPr>
          <p:cNvPr id="54" name="Rectangle 8"/>
          <p:cNvSpPr/>
          <p:nvPr/>
        </p:nvSpPr>
        <p:spPr>
          <a:xfrm>
            <a:off x="5863030" y="1815974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Fetch</a:t>
            </a:r>
            <a:endParaRPr lang="en-US" sz="3200" dirty="0"/>
          </a:p>
        </p:txBody>
      </p:sp>
      <p:sp>
        <p:nvSpPr>
          <p:cNvPr id="57" name="Rectangle 10"/>
          <p:cNvSpPr/>
          <p:nvPr/>
        </p:nvSpPr>
        <p:spPr>
          <a:xfrm>
            <a:off x="5863030" y="2719545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2" name="Rectangle 12"/>
          <p:cNvSpPr/>
          <p:nvPr/>
        </p:nvSpPr>
        <p:spPr>
          <a:xfrm>
            <a:off x="5863030" y="3647992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3" name="Rectangle 14"/>
          <p:cNvSpPr/>
          <p:nvPr/>
        </p:nvSpPr>
        <p:spPr>
          <a:xfrm>
            <a:off x="5878588" y="4528951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4" name="Rectangle 16"/>
          <p:cNvSpPr/>
          <p:nvPr/>
        </p:nvSpPr>
        <p:spPr>
          <a:xfrm>
            <a:off x="5878588" y="5457398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5" name="Down Arrow 18"/>
          <p:cNvSpPr/>
          <p:nvPr/>
        </p:nvSpPr>
        <p:spPr>
          <a:xfrm>
            <a:off x="6556805" y="2508355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Down Arrow 19"/>
          <p:cNvSpPr/>
          <p:nvPr/>
        </p:nvSpPr>
        <p:spPr>
          <a:xfrm>
            <a:off x="6550460" y="3453704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Down Arrow 20"/>
          <p:cNvSpPr/>
          <p:nvPr/>
        </p:nvSpPr>
        <p:spPr>
          <a:xfrm>
            <a:off x="6550460" y="4329519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Down Arrow 21"/>
          <p:cNvSpPr/>
          <p:nvPr/>
        </p:nvSpPr>
        <p:spPr>
          <a:xfrm>
            <a:off x="6556805" y="5240041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TextBox 29"/>
          <p:cNvSpPr txBox="1"/>
          <p:nvPr/>
        </p:nvSpPr>
        <p:spPr>
          <a:xfrm>
            <a:off x="7489261" y="3794541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86" name="TextBox 30"/>
          <p:cNvSpPr txBox="1"/>
          <p:nvPr/>
        </p:nvSpPr>
        <p:spPr>
          <a:xfrm>
            <a:off x="7524538" y="5519381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87" name="內容版面配置區 2"/>
          <p:cNvSpPr>
            <a:spLocks noGrp="1"/>
          </p:cNvSpPr>
          <p:nvPr>
            <p:ph idx="1"/>
          </p:nvPr>
        </p:nvSpPr>
        <p:spPr>
          <a:xfrm>
            <a:off x="4843252" y="1111751"/>
            <a:ext cx="4072148" cy="662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 err="1" smtClean="0">
                <a:solidFill>
                  <a:srgbClr val="0000FF"/>
                </a:solidFill>
              </a:rPr>
              <a:t>ORead</a:t>
            </a:r>
            <a:r>
              <a:rPr lang="en-US" altLang="zh-TW" sz="2800" dirty="0" smtClean="0"/>
              <a:t>( block </a:t>
            </a:r>
            <a:r>
              <a:rPr lang="en-US" altLang="zh-TW" sz="2800" dirty="0" err="1" smtClean="0">
                <a:solidFill>
                  <a:srgbClr val="0000FF"/>
                </a:solidFill>
              </a:rPr>
              <a:t>i</a:t>
            </a:r>
            <a:r>
              <a:rPr lang="en-US" altLang="zh-TW" sz="2800" dirty="0" smtClean="0"/>
              <a:t> ):</a:t>
            </a:r>
          </a:p>
        </p:txBody>
      </p:sp>
    </p:spTree>
    <p:extLst>
      <p:ext uri="{BB962C8B-B14F-4D97-AF65-F5344CB8AC3E}">
        <p14:creationId xmlns:p14="http://schemas.microsoft.com/office/powerpoint/2010/main" val="335023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Security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loglog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673" t="-8197" r="-2449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graphicFrame>
        <p:nvGraphicFramePr>
          <p:cNvPr id="56" name="Table 19"/>
          <p:cNvGraphicFramePr>
            <a:graphicFrameLocks noGrp="1"/>
          </p:cNvGraphicFramePr>
          <p:nvPr>
            <p:extLst/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78" name="矩形 7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  <p:sp>
        <p:nvSpPr>
          <p:cNvPr id="81" name="矩形 80"/>
          <p:cNvSpPr/>
          <p:nvPr/>
        </p:nvSpPr>
        <p:spPr>
          <a:xfrm>
            <a:off x="4843252" y="1144536"/>
            <a:ext cx="4213199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1: </a:t>
            </a:r>
            <a:r>
              <a:rPr lang="en-US" altLang="zh-TW" sz="2400" dirty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can be found (</a:t>
            </a:r>
            <a:r>
              <a:rPr lang="en-US" altLang="zh-TW" sz="2400" dirty="0" err="1">
                <a:solidFill>
                  <a:prstClr val="black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)  in </a:t>
            </a:r>
            <a:r>
              <a:rPr lang="en-US" altLang="zh-TW" sz="2400" dirty="0">
                <a:solidFill>
                  <a:srgbClr val="0000FF"/>
                </a:solidFill>
              </a:rPr>
              <a:t>queue</a:t>
            </a:r>
            <a:r>
              <a:rPr lang="en-US" altLang="zh-TW" sz="2400" dirty="0">
                <a:solidFill>
                  <a:prstClr val="black"/>
                </a:solidFill>
              </a:rPr>
              <a:t>, or</a:t>
            </a:r>
          </a:p>
          <a:p>
            <a:pPr lvl="0">
              <a:spcBef>
                <a:spcPct val="20000"/>
              </a:spcBef>
            </a:pPr>
            <a:r>
              <a:rPr lang="en-US" altLang="zh-TW" sz="2400" dirty="0">
                <a:solidFill>
                  <a:prstClr val="black"/>
                </a:solidFill>
              </a:rPr>
              <a:t>(ii) along path from </a:t>
            </a:r>
            <a:r>
              <a:rPr lang="en-US" altLang="zh-TW" sz="2400" dirty="0">
                <a:solidFill>
                  <a:srgbClr val="0000FF"/>
                </a:solidFill>
              </a:rPr>
              <a:t>root</a:t>
            </a:r>
            <a:r>
              <a:rPr lang="en-US" altLang="zh-TW" sz="2400" dirty="0">
                <a:solidFill>
                  <a:prstClr val="black"/>
                </a:solidFill>
              </a:rPr>
              <a:t> to </a:t>
            </a:r>
            <a:r>
              <a:rPr lang="en-US" altLang="zh-TW" sz="2400" dirty="0" err="1">
                <a:solidFill>
                  <a:srgbClr val="0000FF"/>
                </a:solidFill>
              </a:rPr>
              <a:t>Pos</a:t>
            </a:r>
            <a:r>
              <a:rPr lang="en-US" altLang="zh-TW" sz="2400" dirty="0">
                <a:solidFill>
                  <a:srgbClr val="0000FF"/>
                </a:solidFill>
              </a:rPr>
              <a:t>[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srgbClr val="0000FF"/>
                </a:solidFill>
              </a:rPr>
              <a:t>]</a:t>
            </a:r>
            <a:endParaRPr lang="zh-TW" altLang="en-US" sz="2400" b="1" dirty="0">
              <a:solidFill>
                <a:srgbClr val="0000FF"/>
              </a:solidFill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4869191" y="2503171"/>
            <a:ext cx="4213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 smtClean="0">
                <a:solidFill>
                  <a:prstClr val="black"/>
                </a:solidFill>
              </a:rPr>
              <a:t>Invariant 2: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>
                <a:solidFill>
                  <a:srgbClr val="0000FF"/>
                </a:solidFill>
              </a:rPr>
              <a:t>[.] </a:t>
            </a:r>
            <a:r>
              <a:rPr lang="en-US" altLang="zh-TW" sz="2400" i="1" dirty="0" err="1" smtClean="0"/>
              <a:t>i.i.d</a:t>
            </a:r>
            <a:r>
              <a:rPr lang="en-US" altLang="zh-TW" sz="2400" i="1" dirty="0" smtClean="0"/>
              <a:t>. uniform </a:t>
            </a:r>
            <a:r>
              <a:rPr lang="en-US" altLang="zh-TW" sz="2400" dirty="0" smtClean="0"/>
              <a:t>given access pattern so far</a:t>
            </a:r>
            <a:endParaRPr lang="zh-TW" altLang="en-US" sz="2400" b="1" dirty="0"/>
          </a:p>
        </p:txBody>
      </p:sp>
      <p:sp>
        <p:nvSpPr>
          <p:cNvPr id="84" name="Down Arrow 19"/>
          <p:cNvSpPr/>
          <p:nvPr/>
        </p:nvSpPr>
        <p:spPr>
          <a:xfrm>
            <a:off x="6550459" y="3502342"/>
            <a:ext cx="521549" cy="57354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矩形 84"/>
          <p:cNvSpPr/>
          <p:nvPr/>
        </p:nvSpPr>
        <p:spPr>
          <a:xfrm>
            <a:off x="4863836" y="4192532"/>
            <a:ext cx="4241255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>
                <a:solidFill>
                  <a:prstClr val="black"/>
                </a:solidFill>
              </a:rPr>
              <a:t>Access pattern = </a:t>
            </a:r>
            <a:endParaRPr lang="en-US" altLang="zh-TW" sz="2400" dirty="0" smtClean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en-US" altLang="zh-TW" sz="2400" dirty="0">
                <a:solidFill>
                  <a:prstClr val="black"/>
                </a:solidFill>
              </a:rPr>
              <a:t> </a:t>
            </a:r>
            <a:r>
              <a:rPr lang="en-US" altLang="zh-TW" sz="2400" dirty="0" smtClean="0">
                <a:solidFill>
                  <a:prstClr val="black"/>
                </a:solidFill>
              </a:rPr>
              <a:t>  </a:t>
            </a:r>
            <a:r>
              <a:rPr lang="en-US" altLang="zh-TW" sz="2400" dirty="0" smtClean="0">
                <a:solidFill>
                  <a:srgbClr val="0000FF"/>
                </a:solidFill>
              </a:rPr>
              <a:t>1 + 2*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Geom</a:t>
            </a:r>
            <a:r>
              <a:rPr lang="en-US" altLang="zh-TW" sz="2400" dirty="0" smtClean="0">
                <a:solidFill>
                  <a:srgbClr val="0000FF"/>
                </a:solidFill>
              </a:rPr>
              <a:t>(2)</a:t>
            </a:r>
            <a:r>
              <a:rPr lang="en-US" altLang="zh-TW" sz="2400" dirty="0" smtClean="0">
                <a:solidFill>
                  <a:prstClr val="black"/>
                </a:solidFill>
              </a:rPr>
              <a:t> random paths</a:t>
            </a:r>
            <a:endParaRPr lang="en-US" altLang="zh-TW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24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Main Challenge—Bound Queue Size</a:t>
            </a:r>
            <a:endParaRPr lang="en-US" dirty="0"/>
          </a:p>
        </p:txBody>
      </p:sp>
      <p:graphicFrame>
        <p:nvGraphicFramePr>
          <p:cNvPr id="56" name="Table 19"/>
          <p:cNvGraphicFramePr>
            <a:graphicFrameLocks noGrp="1"/>
          </p:cNvGraphicFramePr>
          <p:nvPr>
            <p:extLst/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78" name="矩形 7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  <p:sp>
        <p:nvSpPr>
          <p:cNvPr id="54" name="Rectangle 8"/>
          <p:cNvSpPr/>
          <p:nvPr/>
        </p:nvSpPr>
        <p:spPr>
          <a:xfrm>
            <a:off x="5863030" y="1815974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Fetch</a:t>
            </a:r>
            <a:endParaRPr lang="en-US" sz="3200" dirty="0"/>
          </a:p>
        </p:txBody>
      </p:sp>
      <p:sp>
        <p:nvSpPr>
          <p:cNvPr id="57" name="Rectangle 10"/>
          <p:cNvSpPr/>
          <p:nvPr/>
        </p:nvSpPr>
        <p:spPr>
          <a:xfrm>
            <a:off x="5863030" y="2719545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2" name="Rectangle 12"/>
          <p:cNvSpPr/>
          <p:nvPr/>
        </p:nvSpPr>
        <p:spPr>
          <a:xfrm>
            <a:off x="5863030" y="3647992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3" name="Rectangle 14"/>
          <p:cNvSpPr/>
          <p:nvPr/>
        </p:nvSpPr>
        <p:spPr>
          <a:xfrm>
            <a:off x="5878588" y="4528951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4" name="Rectangle 16"/>
          <p:cNvSpPr/>
          <p:nvPr/>
        </p:nvSpPr>
        <p:spPr>
          <a:xfrm>
            <a:off x="5878588" y="5457398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5" name="Down Arrow 18"/>
          <p:cNvSpPr/>
          <p:nvPr/>
        </p:nvSpPr>
        <p:spPr>
          <a:xfrm>
            <a:off x="6556805" y="2508355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Down Arrow 19"/>
          <p:cNvSpPr/>
          <p:nvPr/>
        </p:nvSpPr>
        <p:spPr>
          <a:xfrm>
            <a:off x="6550460" y="3453704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Down Arrow 20"/>
          <p:cNvSpPr/>
          <p:nvPr/>
        </p:nvSpPr>
        <p:spPr>
          <a:xfrm>
            <a:off x="6550460" y="4329519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Down Arrow 21"/>
          <p:cNvSpPr/>
          <p:nvPr/>
        </p:nvSpPr>
        <p:spPr>
          <a:xfrm>
            <a:off x="6556805" y="5240041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TextBox 29"/>
          <p:cNvSpPr txBox="1"/>
          <p:nvPr/>
        </p:nvSpPr>
        <p:spPr>
          <a:xfrm>
            <a:off x="7489261" y="3794541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86" name="TextBox 30"/>
          <p:cNvSpPr txBox="1"/>
          <p:nvPr/>
        </p:nvSpPr>
        <p:spPr>
          <a:xfrm>
            <a:off x="7524538" y="5519381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87" name="內容版面配置區 2"/>
          <p:cNvSpPr>
            <a:spLocks noGrp="1"/>
          </p:cNvSpPr>
          <p:nvPr>
            <p:ph idx="1"/>
          </p:nvPr>
        </p:nvSpPr>
        <p:spPr>
          <a:xfrm>
            <a:off x="4843252" y="1111751"/>
            <a:ext cx="4072148" cy="662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 err="1" smtClean="0">
                <a:solidFill>
                  <a:srgbClr val="0000FF"/>
                </a:solidFill>
              </a:rPr>
              <a:t>ORead</a:t>
            </a:r>
            <a:r>
              <a:rPr lang="en-US" altLang="zh-TW" sz="2800" dirty="0" smtClean="0"/>
              <a:t>( block </a:t>
            </a:r>
            <a:r>
              <a:rPr lang="en-US" altLang="zh-TW" sz="2800" dirty="0" err="1" smtClean="0">
                <a:solidFill>
                  <a:srgbClr val="0000FF"/>
                </a:solidFill>
              </a:rPr>
              <a:t>i</a:t>
            </a:r>
            <a:r>
              <a:rPr lang="en-US" altLang="zh-TW" sz="2800" dirty="0" smtClean="0"/>
              <a:t> ):</a:t>
            </a:r>
          </a:p>
        </p:txBody>
      </p:sp>
      <p:sp>
        <p:nvSpPr>
          <p:cNvPr id="65" name="矩形 64"/>
          <p:cNvSpPr/>
          <p:nvPr/>
        </p:nvSpPr>
        <p:spPr>
          <a:xfrm>
            <a:off x="1256293" y="1951935"/>
            <a:ext cx="25472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Increase by 1,</a:t>
            </a:r>
            <a:r>
              <a:rPr lang="zh-TW" altLang="en-US" sz="2400" dirty="0" smtClean="0"/>
              <a:t>   </a:t>
            </a:r>
            <a:r>
              <a:rPr lang="en-US" altLang="zh-TW" sz="2400" dirty="0" smtClean="0">
                <a:solidFill>
                  <a:srgbClr val="0000FF"/>
                </a:solidFill>
              </a:rPr>
              <a:t>+1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5" name="向右箭號 4"/>
          <p:cNvSpPr/>
          <p:nvPr/>
        </p:nvSpPr>
        <p:spPr>
          <a:xfrm rot="10800000">
            <a:off x="4133132" y="2052536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1" name="內容版面配置區 2"/>
          <p:cNvSpPr txBox="1">
            <a:spLocks/>
          </p:cNvSpPr>
          <p:nvPr/>
        </p:nvSpPr>
        <p:spPr>
          <a:xfrm>
            <a:off x="890566" y="1118234"/>
            <a:ext cx="4072148" cy="662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altLang="zh-TW" sz="2800" dirty="0" smtClean="0"/>
              <a:t>Change of queue size</a:t>
            </a:r>
          </a:p>
        </p:txBody>
      </p:sp>
      <p:sp>
        <p:nvSpPr>
          <p:cNvPr id="84" name="向右箭號 83"/>
          <p:cNvSpPr/>
          <p:nvPr/>
        </p:nvSpPr>
        <p:spPr>
          <a:xfrm rot="10800000">
            <a:off x="4129890" y="2944241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8" name="矩形 87"/>
          <p:cNvSpPr/>
          <p:nvPr/>
        </p:nvSpPr>
        <p:spPr>
          <a:xfrm>
            <a:off x="1253053" y="2824188"/>
            <a:ext cx="2550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Decrease by 1,</a:t>
            </a:r>
            <a:r>
              <a:rPr lang="zh-TW" altLang="en-US" sz="2400" dirty="0" smtClean="0"/>
              <a:t>  </a:t>
            </a:r>
            <a:r>
              <a:rPr lang="en-US" altLang="zh-TW" sz="2400" dirty="0" smtClean="0">
                <a:solidFill>
                  <a:srgbClr val="0000FF"/>
                </a:solidFill>
              </a:rPr>
              <a:t>-1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106" name="矩形 105"/>
          <p:cNvSpPr/>
          <p:nvPr/>
        </p:nvSpPr>
        <p:spPr>
          <a:xfrm>
            <a:off x="622571" y="3783986"/>
            <a:ext cx="3352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May increase many,</a:t>
            </a:r>
            <a:r>
              <a:rPr lang="zh-TW" altLang="en-US" sz="2400" dirty="0" smtClean="0"/>
              <a:t>  </a:t>
            </a:r>
            <a:r>
              <a:rPr lang="en-US" altLang="zh-TW" sz="2400" dirty="0" smtClean="0">
                <a:solidFill>
                  <a:srgbClr val="0000FF"/>
                </a:solidFill>
              </a:rPr>
              <a:t>+??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111" name="向右箭號 110"/>
          <p:cNvSpPr/>
          <p:nvPr/>
        </p:nvSpPr>
        <p:spPr>
          <a:xfrm rot="10800000">
            <a:off x="4155829" y="3855395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6" name="內容版面配置區 2"/>
          <p:cNvSpPr txBox="1">
            <a:spLocks/>
          </p:cNvSpPr>
          <p:nvPr/>
        </p:nvSpPr>
        <p:spPr>
          <a:xfrm>
            <a:off x="525546" y="4597799"/>
            <a:ext cx="4317705" cy="662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altLang="zh-TW" sz="2800" dirty="0" smtClean="0"/>
              <a:t>Queue size may blow up?!</a:t>
            </a:r>
          </a:p>
        </p:txBody>
      </p:sp>
      <p:sp>
        <p:nvSpPr>
          <p:cNvPr id="117" name="Rectangle 129"/>
          <p:cNvSpPr/>
          <p:nvPr/>
        </p:nvSpPr>
        <p:spPr>
          <a:xfrm>
            <a:off x="622578" y="2738196"/>
            <a:ext cx="7772395" cy="1084255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Main Lemma: </a:t>
            </a:r>
          </a:p>
          <a:p>
            <a:pPr algn="ctr"/>
            <a:r>
              <a:rPr lang="en-US" sz="2800" dirty="0" err="1" smtClean="0">
                <a:solidFill>
                  <a:srgbClr val="0000FF"/>
                </a:solidFill>
              </a:rPr>
              <a:t>Pr</a:t>
            </a:r>
            <a:r>
              <a:rPr lang="en-US" sz="2800" dirty="0" smtClean="0">
                <a:solidFill>
                  <a:srgbClr val="0000FF"/>
                </a:solidFill>
              </a:rPr>
              <a:t>[ queue size ever &gt; log</a:t>
            </a:r>
            <a:r>
              <a:rPr lang="en-US" sz="2800" baseline="30000" dirty="0" smtClean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n </a:t>
            </a:r>
            <a:r>
              <a:rPr lang="en-US" sz="2800" dirty="0" err="1" smtClean="0">
                <a:solidFill>
                  <a:srgbClr val="0000FF"/>
                </a:solidFill>
              </a:rPr>
              <a:t>loglogn</a:t>
            </a:r>
            <a:r>
              <a:rPr lang="en-US" sz="2800" dirty="0" smtClean="0">
                <a:solidFill>
                  <a:srgbClr val="0000FF"/>
                </a:solidFill>
              </a:rPr>
              <a:t> ] &lt; </a:t>
            </a:r>
            <a:r>
              <a:rPr lang="en-US" sz="2800" dirty="0" err="1" smtClean="0">
                <a:solidFill>
                  <a:srgbClr val="0000FF"/>
                </a:solidFill>
              </a:rPr>
              <a:t>negl</a:t>
            </a:r>
            <a:r>
              <a:rPr lang="en-US" sz="2800" dirty="0" smtClean="0">
                <a:solidFill>
                  <a:srgbClr val="0000FF"/>
                </a:solidFill>
              </a:rPr>
              <a:t>(n)</a:t>
            </a:r>
            <a:endParaRPr 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12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5" grpId="0" animBg="1"/>
      <p:bldP spid="84" grpId="0" animBg="1"/>
      <p:bldP spid="88" grpId="0"/>
      <p:bldP spid="106" grpId="0"/>
      <p:bldP spid="111" grpId="0" animBg="1"/>
      <p:bldP spid="116" grpId="0"/>
      <p:bldP spid="1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Complexity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90340"/>
              </p:ext>
            </p:extLst>
          </p:nvPr>
        </p:nvGraphicFramePr>
        <p:xfrm>
          <a:off x="3831570" y="224364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-16844" y="1763750"/>
                <a:ext cx="2320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Bucket Size </a:t>
                </a:r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dirty="0">
                    <a:solidFill>
                      <a:srgbClr val="0000FF"/>
                    </a:solidFill>
                  </a:rPr>
                  <a:t>(log 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6844" y="1763750"/>
                <a:ext cx="2320700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2100" t="-8197" r="-1575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901619" y="1189571"/>
                <a:ext cx="4213199" cy="50069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400" dirty="0" smtClean="0"/>
                  <a:t>Time overhead:</a:t>
                </a:r>
                <a:r>
                  <a:rPr lang="zh-TW" altLang="en-US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TW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sz="2400" dirty="0" smtClean="0">
                    <a:solidFill>
                      <a:srgbClr val="0000FF"/>
                    </a:solidFill>
                  </a:rPr>
                  <a:t>(log</a:t>
                </a:r>
                <a:r>
                  <a:rPr lang="en-US" altLang="zh-TW" sz="2400" baseline="30000" dirty="0" smtClean="0">
                    <a:solidFill>
                      <a:srgbClr val="0000FF"/>
                    </a:solidFill>
                  </a:rPr>
                  <a:t>2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nloglogn)</a:t>
                </a:r>
                <a:endParaRPr lang="en-US" altLang="zh-TW" sz="2400" dirty="0" smtClean="0"/>
              </a:p>
              <a:p>
                <a:pPr lvl="0"/>
                <a:r>
                  <a:rPr lang="en-US" altLang="zh-TW" sz="2400" dirty="0" smtClean="0"/>
                  <a:t>Visit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O(1)</a:t>
                </a:r>
                <a:r>
                  <a:rPr lang="en-US" altLang="zh-TW" sz="2400" dirty="0" smtClean="0"/>
                  <a:t> paths, </a:t>
                </a:r>
                <a:r>
                  <a:rPr lang="en-US" altLang="zh-TW" sz="2400" dirty="0" err="1" smtClean="0"/>
                  <a:t>len</a:t>
                </a:r>
                <a:r>
                  <a:rPr lang="en-US" altLang="zh-TW" sz="2400" dirty="0" smtClean="0"/>
                  <a:t>.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O(log n)</a:t>
                </a:r>
                <a:endParaRPr lang="zh-TW" altLang="en-US" sz="2400" b="1" dirty="0" smtClean="0">
                  <a:solidFill>
                    <a:srgbClr val="0000FF"/>
                  </a:solidFill>
                </a:endParaRPr>
              </a:p>
              <a:p>
                <a:r>
                  <a:rPr lang="en-US" altLang="zh-TW" sz="2400" dirty="0" smtClean="0"/>
                  <a:t>Bucket size:</a:t>
                </a:r>
              </a:p>
              <a:p>
                <a:pPr lvl="1"/>
                <a:r>
                  <a:rPr lang="en-US" altLang="zh-TW" sz="2400" dirty="0" err="1">
                    <a:solidFill>
                      <a:srgbClr val="0000FF"/>
                    </a:solidFill>
                  </a:rPr>
                  <a:t>L</a:t>
                </a:r>
                <a:r>
                  <a:rPr lang="en-US" altLang="zh-TW" sz="2400" baseline="-25000" dirty="0" err="1">
                    <a:solidFill>
                      <a:srgbClr val="0000FF"/>
                    </a:solidFill>
                  </a:rPr>
                  <a:t>internal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=O(</a:t>
                </a:r>
                <a:r>
                  <a:rPr lang="en-US" altLang="zh-TW" sz="2400" dirty="0" err="1">
                    <a:solidFill>
                      <a:srgbClr val="0000FF"/>
                    </a:solidFill>
                  </a:rPr>
                  <a:t>loglogn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)</a:t>
                </a:r>
              </a:p>
              <a:p>
                <a:pPr lvl="1"/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sz="2400" baseline="-25000" dirty="0" err="1" smtClean="0">
                    <a:solidFill>
                      <a:srgbClr val="0000FF"/>
                    </a:solidFill>
                  </a:rPr>
                  <a:t>leaf</a:t>
                </a:r>
                <a:r>
                  <a:rPr lang="en-US" altLang="zh-TW" sz="2400" baseline="-25000" dirty="0" smtClean="0">
                    <a:solidFill>
                      <a:srgbClr val="0000FF"/>
                    </a:solidFill>
                  </a:rPr>
                  <a:t>      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(log 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 </a:t>
                </a:r>
              </a:p>
              <a:p>
                <a:pPr lvl="0"/>
                <a:r>
                  <a:rPr lang="en-US" altLang="zh-TW" sz="2400" dirty="0" smtClean="0"/>
                  <a:t>Recursion level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 O(log n)</a:t>
                </a:r>
              </a:p>
              <a:p>
                <a:pPr marL="0" indent="0">
                  <a:buNone/>
                </a:pPr>
                <a:endParaRPr lang="en-US" altLang="zh-TW" sz="1000" dirty="0" smtClean="0"/>
              </a:p>
              <a:p>
                <a:pPr marL="0" indent="0">
                  <a:buNone/>
                </a:pPr>
                <a:r>
                  <a:rPr lang="en-US" altLang="zh-TW" sz="2400" dirty="0" smtClean="0"/>
                  <a:t>Space overhead: </a:t>
                </a:r>
                <a14:m>
                  <m:oMath xmlns:m="http://schemas.openxmlformats.org/officeDocument/2006/math">
                    <m:r>
                      <a:rPr lang="en-US" altLang="zh-TW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(log 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</a:t>
                </a:r>
              </a:p>
              <a:p>
                <a:pPr marL="0" indent="0">
                  <a:buNone/>
                </a:pPr>
                <a:endParaRPr lang="en-US" altLang="zh-TW" sz="1200" dirty="0" smtClean="0"/>
              </a:p>
              <a:p>
                <a:pPr marL="0" indent="0">
                  <a:buNone/>
                </a:pPr>
                <a:r>
                  <a:rPr lang="en-US" altLang="zh-TW" sz="2400" dirty="0" smtClean="0"/>
                  <a:t>Cache size: </a:t>
                </a:r>
                <a:r>
                  <a:rPr lang="en-US" altLang="zh-TW" sz="2400" dirty="0" err="1" smtClean="0">
                    <a:solidFill>
                      <a:srgbClr val="0000FF"/>
                    </a:solidFill>
                  </a:rPr>
                  <a:t>polylog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(n)</a:t>
                </a:r>
                <a:endParaRPr lang="en-US" altLang="zh-TW" sz="24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65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01619" y="1189571"/>
                <a:ext cx="4213199" cy="5006948"/>
              </a:xfrm>
              <a:blipFill rotWithShape="0">
                <a:blip r:embed="rId4"/>
                <a:stretch>
                  <a:fillRect l="-2171" t="-974" r="-145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4" name="Table 19"/>
          <p:cNvGraphicFramePr>
            <a:graphicFrameLocks noGrp="1"/>
          </p:cNvGraphicFramePr>
          <p:nvPr>
            <p:extLst/>
          </p:nvPr>
        </p:nvGraphicFramePr>
        <p:xfrm>
          <a:off x="1302152" y="6104066"/>
          <a:ext cx="2277627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49478"/>
                <a:gridCol w="2818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6" name="Rectangle 129"/>
          <p:cNvSpPr/>
          <p:nvPr/>
        </p:nvSpPr>
        <p:spPr>
          <a:xfrm>
            <a:off x="117236" y="5390198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02351" y="5453307"/>
            <a:ext cx="4627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 (in addition to 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Pos</a:t>
            </a:r>
            <a:r>
              <a:rPr lang="en-US" altLang="zh-TW" sz="2400" dirty="0" smtClean="0"/>
              <a:t> map)</a:t>
            </a:r>
            <a:endParaRPr lang="zh-TW" altLang="en-US" sz="2400" dirty="0"/>
          </a:p>
        </p:txBody>
      </p:sp>
      <p:sp>
        <p:nvSpPr>
          <p:cNvPr id="58" name="矩形 57"/>
          <p:cNvSpPr/>
          <p:nvPr/>
        </p:nvSpPr>
        <p:spPr>
          <a:xfrm>
            <a:off x="196387" y="6053184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</a:rPr>
              <a:t>queue</a:t>
            </a:r>
            <a:r>
              <a:rPr lang="en-US" altLang="zh-TW" sz="2400" dirty="0" smtClean="0"/>
              <a:t>: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6867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內容版面配置區 2"/>
          <p:cNvSpPr>
            <a:spLocks noGrp="1"/>
          </p:cNvSpPr>
          <p:nvPr>
            <p:ph idx="1"/>
          </p:nvPr>
        </p:nvSpPr>
        <p:spPr>
          <a:xfrm>
            <a:off x="369647" y="1454280"/>
            <a:ext cx="8482519" cy="5257800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Reduce analyzing ORAM to </a:t>
            </a:r>
            <a:r>
              <a:rPr lang="en-US" altLang="zh-TW" i="1" dirty="0" smtClean="0"/>
              <a:t>supermarket prob</a:t>
            </a:r>
            <a:r>
              <a:rPr lang="en-US" altLang="zh-TW" dirty="0" smtClean="0"/>
              <a:t>.:</a:t>
            </a:r>
          </a:p>
          <a:p>
            <a:pPr lvl="1"/>
            <a:r>
              <a:rPr lang="en-US" altLang="zh-TW" dirty="0" smtClean="0">
                <a:solidFill>
                  <a:srgbClr val="0000FF"/>
                </a:solidFill>
              </a:rPr>
              <a:t>D</a:t>
            </a:r>
            <a:r>
              <a:rPr lang="en-US" altLang="zh-TW" dirty="0" smtClean="0"/>
              <a:t> cashiers in supermarket w/ empty queues at </a:t>
            </a:r>
            <a:r>
              <a:rPr lang="en-US" altLang="zh-TW" dirty="0" smtClean="0">
                <a:solidFill>
                  <a:srgbClr val="0000FF"/>
                </a:solidFill>
              </a:rPr>
              <a:t>t=0</a:t>
            </a:r>
          </a:p>
          <a:p>
            <a:pPr lvl="1"/>
            <a:r>
              <a:rPr lang="en-US" altLang="zh-TW" dirty="0" smtClean="0"/>
              <a:t>Each time step</a:t>
            </a:r>
          </a:p>
          <a:p>
            <a:pPr lvl="2"/>
            <a:r>
              <a:rPr lang="en-US" altLang="zh-TW" dirty="0" smtClean="0"/>
              <a:t>With prob. </a:t>
            </a:r>
            <a:r>
              <a:rPr lang="en-US" altLang="zh-TW" dirty="0" smtClean="0">
                <a:solidFill>
                  <a:srgbClr val="0000FF"/>
                </a:solidFill>
              </a:rPr>
              <a:t>p</a:t>
            </a:r>
            <a:r>
              <a:rPr lang="en-US" altLang="zh-TW" dirty="0" smtClean="0"/>
              <a:t>, </a:t>
            </a:r>
            <a:r>
              <a:rPr lang="en-US" altLang="zh-TW" i="1" dirty="0" smtClean="0"/>
              <a:t>arrival</a:t>
            </a:r>
            <a:r>
              <a:rPr lang="en-US" altLang="zh-TW" dirty="0" smtClean="0"/>
              <a:t> event occur: one new customer select a random cashier, who’s queue size </a:t>
            </a:r>
            <a:r>
              <a:rPr lang="en-US" altLang="zh-TW" dirty="0" smtClean="0">
                <a:solidFill>
                  <a:srgbClr val="0000FF"/>
                </a:solidFill>
              </a:rPr>
              <a:t>+1</a:t>
            </a:r>
            <a:r>
              <a:rPr lang="en-US" altLang="zh-TW" dirty="0" smtClean="0"/>
              <a:t> </a:t>
            </a:r>
          </a:p>
          <a:p>
            <a:pPr lvl="2"/>
            <a:r>
              <a:rPr lang="en-US" altLang="zh-TW" dirty="0" smtClean="0"/>
              <a:t>With prob. </a:t>
            </a:r>
            <a:r>
              <a:rPr lang="en-US" altLang="zh-TW" dirty="0" smtClean="0">
                <a:solidFill>
                  <a:srgbClr val="0000FF"/>
                </a:solidFill>
              </a:rPr>
              <a:t>1-p</a:t>
            </a:r>
            <a:r>
              <a:rPr lang="en-US" altLang="zh-TW" dirty="0" smtClean="0"/>
              <a:t>, </a:t>
            </a:r>
            <a:r>
              <a:rPr lang="en-US" altLang="zh-TW" i="1" dirty="0" smtClean="0"/>
              <a:t>serving</a:t>
            </a:r>
            <a:r>
              <a:rPr lang="en-US" altLang="zh-TW" dirty="0" smtClean="0"/>
              <a:t> event occur: one random cashier finish serving a customer, and has queue size </a:t>
            </a:r>
            <a:r>
              <a:rPr lang="en-US" altLang="zh-TW" dirty="0" smtClean="0">
                <a:solidFill>
                  <a:srgbClr val="0000FF"/>
                </a:solidFill>
              </a:rPr>
              <a:t>-1</a:t>
            </a:r>
          </a:p>
          <a:p>
            <a:pPr lvl="1"/>
            <a:r>
              <a:rPr lang="en-US" altLang="zh-TW" dirty="0" smtClean="0"/>
              <a:t>Customer </a:t>
            </a:r>
            <a:r>
              <a:rPr lang="en-US" altLang="zh-TW" i="1" dirty="0" smtClean="0">
                <a:solidFill>
                  <a:srgbClr val="0000FF"/>
                </a:solidFill>
              </a:rPr>
              <a:t>upset</a:t>
            </a:r>
            <a:r>
              <a:rPr lang="en-US" altLang="zh-TW" dirty="0" smtClean="0"/>
              <a:t> if enter a queue of size </a:t>
            </a:r>
            <a:r>
              <a:rPr lang="en-US" altLang="zh-TW" dirty="0" smtClean="0">
                <a:solidFill>
                  <a:srgbClr val="0000FF"/>
                </a:solidFill>
              </a:rPr>
              <a:t>&gt; k</a:t>
            </a:r>
          </a:p>
          <a:p>
            <a:pPr lvl="1"/>
            <a:r>
              <a:rPr lang="en-US" altLang="zh-TW" dirty="0" smtClean="0"/>
              <a:t>How many </a:t>
            </a:r>
            <a:r>
              <a:rPr lang="en-US" altLang="zh-TW" dirty="0" smtClean="0">
                <a:solidFill>
                  <a:srgbClr val="0000FF"/>
                </a:solidFill>
              </a:rPr>
              <a:t>upset</a:t>
            </a:r>
            <a:r>
              <a:rPr lang="en-US" altLang="zh-TW" dirty="0" smtClean="0"/>
              <a:t> customers in time interval </a:t>
            </a:r>
            <a:r>
              <a:rPr lang="en-US" altLang="zh-TW" dirty="0" smtClean="0">
                <a:solidFill>
                  <a:srgbClr val="0000FF"/>
                </a:solidFill>
              </a:rPr>
              <a:t>[t, </a:t>
            </a:r>
            <a:r>
              <a:rPr lang="en-US" altLang="zh-TW" dirty="0" err="1" smtClean="0">
                <a:solidFill>
                  <a:srgbClr val="0000FF"/>
                </a:solidFill>
              </a:rPr>
              <a:t>t+T</a:t>
            </a:r>
            <a:r>
              <a:rPr lang="en-US" altLang="zh-TW" dirty="0" smtClean="0">
                <a:solidFill>
                  <a:srgbClr val="0000FF"/>
                </a:solidFill>
              </a:rPr>
              <a:t>]</a:t>
            </a:r>
            <a:r>
              <a:rPr lang="en-US" altLang="zh-TW" dirty="0" smtClean="0"/>
              <a:t>?</a:t>
            </a:r>
            <a:endParaRPr lang="en-US" altLang="zh-TW" dirty="0"/>
          </a:p>
        </p:txBody>
      </p:sp>
      <p:sp>
        <p:nvSpPr>
          <p:cNvPr id="4" name="Rectangle 129"/>
          <p:cNvSpPr/>
          <p:nvPr/>
        </p:nvSpPr>
        <p:spPr>
          <a:xfrm>
            <a:off x="622578" y="247904"/>
            <a:ext cx="7772395" cy="1084255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Main Lemma: </a:t>
            </a:r>
          </a:p>
          <a:p>
            <a:pPr algn="ctr"/>
            <a:r>
              <a:rPr lang="en-US" sz="2800" dirty="0" err="1" smtClean="0">
                <a:solidFill>
                  <a:srgbClr val="0000FF"/>
                </a:solidFill>
              </a:rPr>
              <a:t>Pr</a:t>
            </a:r>
            <a:r>
              <a:rPr lang="en-US" sz="2800" dirty="0" smtClean="0">
                <a:solidFill>
                  <a:srgbClr val="0000FF"/>
                </a:solidFill>
              </a:rPr>
              <a:t>[ queue size ever &gt; log</a:t>
            </a:r>
            <a:r>
              <a:rPr lang="en-US" sz="2800" baseline="30000" dirty="0" smtClean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n </a:t>
            </a:r>
            <a:r>
              <a:rPr lang="en-US" sz="2800" dirty="0" err="1" smtClean="0">
                <a:solidFill>
                  <a:srgbClr val="0000FF"/>
                </a:solidFill>
              </a:rPr>
              <a:t>loglogn</a:t>
            </a:r>
            <a:r>
              <a:rPr lang="en-US" sz="2800" dirty="0" smtClean="0">
                <a:solidFill>
                  <a:srgbClr val="0000FF"/>
                </a:solidFill>
              </a:rPr>
              <a:t> ] &lt; </a:t>
            </a:r>
            <a:r>
              <a:rPr lang="en-US" sz="2800" dirty="0" err="1" smtClean="0">
                <a:solidFill>
                  <a:srgbClr val="0000FF"/>
                </a:solidFill>
              </a:rPr>
              <a:t>negl</a:t>
            </a:r>
            <a:r>
              <a:rPr lang="en-US" sz="2800" dirty="0" smtClean="0">
                <a:solidFill>
                  <a:srgbClr val="0000FF"/>
                </a:solidFill>
              </a:rPr>
              <a:t>(n)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08" y="5787957"/>
            <a:ext cx="985555" cy="80202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865" y="5833352"/>
            <a:ext cx="985555" cy="80202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93" y="5833352"/>
            <a:ext cx="985555" cy="802025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357" y="5833352"/>
            <a:ext cx="985555" cy="802025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154" y="5843080"/>
            <a:ext cx="985555" cy="80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8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4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184826" y="1454280"/>
                <a:ext cx="8764621" cy="525780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/>
                  <a:t>Reduce analyzing ORAM to supermarket prob.</a:t>
                </a:r>
              </a:p>
              <a:p>
                <a:r>
                  <a:rPr lang="en-US" altLang="zh-TW" dirty="0" smtClean="0"/>
                  <a:t>We prove large deviation bound for # upset customer: let </a:t>
                </a:r>
                <a14:m>
                  <m:oMath xmlns:m="http://schemas.openxmlformats.org/officeDocument/2006/math">
                    <m:r>
                      <a:rPr lang="zh-TW" altLang="en-US" i="1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zh-TW" dirty="0" smtClean="0"/>
                  <a:t> = expected rate,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T</a:t>
                </a:r>
                <a:r>
                  <a:rPr lang="en-US" altLang="zh-TW" dirty="0" smtClean="0"/>
                  <a:t> = time interval</a:t>
                </a:r>
              </a:p>
              <a:p>
                <a:pPr marL="457200" lvl="1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2600" b="0" i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en-US" altLang="zh-TW" sz="2600" b="0" i="1" smtClean="0">
                        <a:latin typeface="Cambria Math" panose="02040503050406030204" pitchFamily="18" charset="0"/>
                      </a:rPr>
                      <m:t>⁡[ # </m:t>
                    </m:r>
                    <m:r>
                      <a:rPr lang="en-US" altLang="zh-TW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d>
                      <m:dPr>
                        <m:ctrlPr>
                          <a:rPr lang="en-US" altLang="zh-TW" sz="2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600" i="1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zh-TW" altLang="en-US" sz="2600" i="1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</m:d>
                    <m:r>
                      <a:rPr lang="zh-TW" altLang="en-US" sz="260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altLang="zh-TW" sz="26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altLang="zh-TW" sz="2600" b="0" i="1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n-US" altLang="zh-TW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2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eqArrPr>
                          <m:e>
                            <m:func>
                              <m:funcPr>
                                <m:ctrlPr>
                                  <a:rPr lang="en-US" altLang="zh-TW" sz="2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TW" sz="26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exp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en-US" altLang="zh-TW" sz="2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l-GR" altLang="zh-TW" sz="2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Ω</m:t>
                                    </m:r>
                                    <m:d>
                                      <m:dPr>
                                        <m:ctrlPr>
                                          <a:rPr lang="en-US" altLang="zh-TW" sz="26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altLang="zh-TW" sz="2600" b="0" i="1" smtClean="0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zh-TW" altLang="en-US" sz="2600" i="1">
                                                <a:latin typeface="Cambria Math" panose="02040503050406030204" pitchFamily="18" charset="0"/>
                                              </a:rPr>
                                              <m:t>𝛿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2600" b="0" i="1" smtClean="0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  <m:r>
                                          <a:rPr lang="zh-TW" altLang="en-US" sz="2600" i="1">
                                            <a:latin typeface="Cambria Math" panose="02040503050406030204" pitchFamily="18" charset="0"/>
                                          </a:rPr>
                                          <m:t>𝜇</m:t>
                                        </m:r>
                                        <m:r>
                                          <a:rPr lang="en-US" altLang="zh-TW" sz="2600" i="1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</m:d>
                                  </m:e>
                                </m:d>
                                <m:r>
                                  <m:rPr>
                                    <m:nor/>
                                  </m:rPr>
                                  <a:rPr lang="en-US" altLang="zh-TW" sz="2600" b="0" i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TW" sz="260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if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TW" sz="260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n-US" altLang="zh-TW" sz="2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altLang="zh-TW" sz="26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≤</m:t>
                                </m:r>
                                <m:r>
                                  <a:rPr lang="zh-TW" altLang="en-US" sz="2600" i="1">
                                    <a:latin typeface="Cambria Math" panose="02040503050406030204" pitchFamily="18" charset="0"/>
                                  </a:rPr>
                                  <m:t>𝛿</m:t>
                                </m:r>
                                <m:r>
                                  <a:rPr lang="zh-TW" altLang="en-US" sz="2600" i="1" smtClean="0">
                                    <a:latin typeface="Cambria Math" panose="02040503050406030204" pitchFamily="18" charset="0"/>
                                  </a:rPr>
                                  <m:t>≤</m:t>
                                </m:r>
                                <m:r>
                                  <a:rPr lang="en-US" altLang="zh-TW" sz="26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func>
                          </m:e>
                          <m:e>
                            <m:func>
                              <m:funcPr>
                                <m:ctrlPr>
                                  <a:rPr lang="en-US" altLang="zh-TW" sz="26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TW" sz="260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exp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en-US" altLang="zh-TW" sz="26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6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l-GR" altLang="zh-TW" sz="26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Ω</m:t>
                                    </m:r>
                                    <m:d>
                                      <m:dPr>
                                        <m:ctrlPr>
                                          <a:rPr lang="en-US" altLang="zh-TW" sz="26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zh-TW" altLang="en-US" sz="2600" i="1" smtClean="0">
                                            <a:latin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  <m:r>
                                          <a:rPr lang="zh-TW" altLang="en-US" sz="2600" i="1">
                                            <a:latin typeface="Cambria Math" panose="02040503050406030204" pitchFamily="18" charset="0"/>
                                          </a:rPr>
                                          <m:t>𝜇</m:t>
                                        </m:r>
                                        <m:r>
                                          <a:rPr lang="en-US" altLang="zh-TW" sz="2600" i="1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</m:d>
                                  </m:e>
                                </m:d>
                              </m:e>
                            </m:func>
                            <m:r>
                              <a:rPr lang="en-US" altLang="zh-TW" sz="2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          </m:t>
                            </m:r>
                            <m:r>
                              <m:rPr>
                                <m:nor/>
                              </m:rPr>
                              <a:rPr lang="en-US" altLang="zh-TW" sz="26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if</m:t>
                            </m:r>
                            <m:r>
                              <m:rPr>
                                <m:nor/>
                              </m:rPr>
                              <a:rPr lang="en-US" altLang="zh-TW" sz="26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 </m:t>
                            </m:r>
                            <m:r>
                              <a:rPr lang="zh-TW" altLang="en-US" sz="2600" i="1">
                                <a:latin typeface="Cambria Math" panose="02040503050406030204" pitchFamily="18" charset="0"/>
                              </a:rPr>
                              <m:t>𝛿</m:t>
                            </m:r>
                            <m:r>
                              <a:rPr lang="zh-TW" altLang="en-US" sz="2600" i="1" smtClean="0">
                                <a:latin typeface="Cambria Math" panose="02040503050406030204" pitchFamily="18" charset="0"/>
                              </a:rPr>
                              <m:t>≥</m:t>
                            </m:r>
                            <m:r>
                              <a:rPr lang="en-US" altLang="zh-TW" sz="2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eqArr>
                        <m:r>
                          <a:rPr lang="en-US" altLang="zh-TW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d>
                  </m:oMath>
                </a14:m>
                <a:r>
                  <a:rPr lang="en-US" altLang="zh-TW" sz="2600" dirty="0" smtClean="0"/>
                  <a:t> </a:t>
                </a:r>
              </a:p>
              <a:p>
                <a:r>
                  <a:rPr lang="en-US" altLang="zh-TW" dirty="0" smtClean="0"/>
                  <a:t>Imply #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Flush</a:t>
                </a:r>
                <a:r>
                  <a:rPr lang="en-US" altLang="zh-TW" dirty="0" smtClean="0"/>
                  <a:t> overflow per level &lt; </a:t>
                </a:r>
                <a14:m>
                  <m:oMath xmlns:m="http://schemas.openxmlformats.org/officeDocument/2006/math"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dirty="0">
                    <a:solidFill>
                      <a:srgbClr val="0000FF"/>
                    </a:solidFill>
                  </a:rPr>
                  <a:t>(log n)</a:t>
                </a:r>
                <a:r>
                  <a:rPr lang="en-US" altLang="zh-TW" dirty="0" smtClean="0"/>
                  <a:t> for every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T = log</a:t>
                </a:r>
                <a:r>
                  <a:rPr lang="en-US" altLang="zh-TW" baseline="30000" dirty="0" smtClean="0">
                    <a:solidFill>
                      <a:srgbClr val="0000FF"/>
                    </a:solidFill>
                  </a:rPr>
                  <a:t>3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dirty="0" smtClean="0"/>
                  <a:t> time interval </a:t>
                </a:r>
                <a14:m>
                  <m:oMath xmlns:m="http://schemas.openxmlformats.org/officeDocument/2006/math">
                    <m:r>
                      <a:rPr lang="en-US" altLang="zh-TW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altLang="zh-TW" dirty="0" smtClean="0"/>
                  <a:t> Main Lemma</a:t>
                </a:r>
                <a:endParaRPr lang="en-US" altLang="zh-TW" dirty="0"/>
              </a:p>
              <a:p>
                <a:pPr marL="457200" lvl="1" indent="0">
                  <a:buNone/>
                </a:pPr>
                <a:r>
                  <a:rPr lang="en-US" altLang="zh-TW" dirty="0" smtClean="0"/>
                  <a:t>  </a:t>
                </a:r>
              </a:p>
            </p:txBody>
          </p:sp>
        </mc:Choice>
        <mc:Fallback xmlns="">
          <p:sp>
            <p:nvSpPr>
              <p:cNvPr id="24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4826" y="1454280"/>
                <a:ext cx="8764621" cy="5257800"/>
              </a:xfrm>
              <a:blipFill rotWithShape="0">
                <a:blip r:embed="rId3"/>
                <a:stretch>
                  <a:fillRect l="-1599" t="-150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129"/>
          <p:cNvSpPr/>
          <p:nvPr/>
        </p:nvSpPr>
        <p:spPr>
          <a:xfrm>
            <a:off x="622578" y="247904"/>
            <a:ext cx="7772395" cy="1084255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Main Lemma: </a:t>
            </a:r>
          </a:p>
          <a:p>
            <a:pPr algn="ctr"/>
            <a:r>
              <a:rPr lang="en-US" sz="2800" dirty="0" err="1" smtClean="0">
                <a:solidFill>
                  <a:srgbClr val="0000FF"/>
                </a:solidFill>
              </a:rPr>
              <a:t>Pr</a:t>
            </a:r>
            <a:r>
              <a:rPr lang="en-US" sz="2800" dirty="0" smtClean="0">
                <a:solidFill>
                  <a:srgbClr val="0000FF"/>
                </a:solidFill>
              </a:rPr>
              <a:t>[ queue size ever &gt; log</a:t>
            </a:r>
            <a:r>
              <a:rPr lang="en-US" sz="2800" baseline="30000" dirty="0" smtClean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n </a:t>
            </a:r>
            <a:r>
              <a:rPr lang="en-US" sz="2800" dirty="0" err="1" smtClean="0">
                <a:solidFill>
                  <a:srgbClr val="0000FF"/>
                </a:solidFill>
              </a:rPr>
              <a:t>loglogn</a:t>
            </a:r>
            <a:r>
              <a:rPr lang="en-US" sz="2800" dirty="0" smtClean="0">
                <a:solidFill>
                  <a:srgbClr val="0000FF"/>
                </a:solidFill>
              </a:rPr>
              <a:t> ] &lt; </a:t>
            </a:r>
            <a:r>
              <a:rPr lang="en-US" sz="2800" dirty="0" err="1" smtClean="0">
                <a:solidFill>
                  <a:srgbClr val="0000FF"/>
                </a:solidFill>
              </a:rPr>
              <a:t>negl</a:t>
            </a:r>
            <a:r>
              <a:rPr lang="en-US" sz="2800" dirty="0" smtClean="0">
                <a:solidFill>
                  <a:srgbClr val="0000FF"/>
                </a:solidFill>
              </a:rPr>
              <a:t>(n)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08" y="5787957"/>
            <a:ext cx="985555" cy="80202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865" y="5833352"/>
            <a:ext cx="985555" cy="80202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93" y="5833352"/>
            <a:ext cx="985555" cy="802025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357" y="5833352"/>
            <a:ext cx="985555" cy="802025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154" y="5843080"/>
            <a:ext cx="985555" cy="802025"/>
          </a:xfrm>
          <a:prstGeom prst="rect">
            <a:avLst/>
          </a:prstGeom>
        </p:spPr>
      </p:pic>
      <p:sp>
        <p:nvSpPr>
          <p:cNvPr id="10" name="圓角矩形圖說文字 9"/>
          <p:cNvSpPr/>
          <p:nvPr/>
        </p:nvSpPr>
        <p:spPr>
          <a:xfrm>
            <a:off x="544750" y="4719371"/>
            <a:ext cx="7937770" cy="1165861"/>
          </a:xfrm>
          <a:prstGeom prst="wedgeRoundRectCallout">
            <a:avLst>
              <a:gd name="adj1" fmla="val -2644"/>
              <a:gd name="adj2" fmla="val -92226"/>
              <a:gd name="adj3" fmla="val 16667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800" dirty="0" smtClean="0"/>
              <a:t>Proved by using </a:t>
            </a:r>
            <a:r>
              <a:rPr lang="en-US" altLang="zh-TW" sz="2800" dirty="0" err="1" smtClean="0"/>
              <a:t>Chernoff</a:t>
            </a:r>
            <a:r>
              <a:rPr lang="en-US" altLang="zh-TW" sz="2800" dirty="0" smtClean="0"/>
              <a:t> bound for Markov chain with “resets” (generalize </a:t>
            </a:r>
            <a:r>
              <a:rPr lang="en-US" altLang="zh-TW" sz="2800" dirty="0" smtClean="0">
                <a:solidFill>
                  <a:schemeClr val="accent1"/>
                </a:solidFill>
              </a:rPr>
              <a:t>[CLLM’12]</a:t>
            </a:r>
            <a:r>
              <a:rPr lang="en-US" altLang="zh-TW" sz="2800" dirty="0" smtClean="0"/>
              <a:t>)</a:t>
            </a:r>
            <a:endParaRPr lang="zh-TW" alt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34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Application of </a:t>
            </a:r>
            <a:r>
              <a:rPr lang="en-US" altLang="zh-TW" dirty="0" smtClean="0">
                <a:solidFill>
                  <a:srgbClr val="FF0000"/>
                </a:solidFill>
              </a:rPr>
              <a:t>stat.</a:t>
            </a:r>
            <a:r>
              <a:rPr lang="en-US" altLang="zh-TW" dirty="0" smtClean="0"/>
              <a:t> secure ORAM:</a:t>
            </a:r>
            <a:br>
              <a:rPr lang="en-US" altLang="zh-TW" dirty="0" smtClean="0"/>
            </a:br>
            <a:r>
              <a:rPr lang="en-US" altLang="zh-TW" dirty="0" smtClean="0"/>
              <a:t>Large-scale MPC </a:t>
            </a:r>
            <a:r>
              <a:rPr lang="en-US" altLang="zh-TW" dirty="0" smtClean="0">
                <a:solidFill>
                  <a:schemeClr val="accent1"/>
                </a:solidFill>
              </a:rPr>
              <a:t>[BCP’14]</a:t>
            </a:r>
            <a:endParaRPr lang="zh-TW" altLang="en-US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175099" y="1600200"/>
                <a:ext cx="8852170" cy="496597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/>
                  <a:t>Load-balanced, communication-local MPC for dynamic RAM functionality:</a:t>
                </a:r>
              </a:p>
              <a:p>
                <a:pPr lvl="1"/>
                <a:r>
                  <a:rPr lang="en-US" altLang="zh-TW" dirty="0" smtClean="0"/>
                  <a:t>large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dirty="0" smtClean="0"/>
                  <a:t> parties,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(2/3+</a:t>
                </a:r>
                <a14:m>
                  <m:oMath xmlns:m="http://schemas.openxmlformats.org/officeDocument/2006/math">
                    <m:r>
                      <a:rPr lang="zh-TW" altLang="en-US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)</a:t>
                </a:r>
                <a:r>
                  <a:rPr lang="en-US" altLang="zh-TW" dirty="0" smtClean="0"/>
                  <a:t> honest parties, I.T. security</a:t>
                </a:r>
              </a:p>
              <a:p>
                <a:pPr lvl="1"/>
                <a:r>
                  <a:rPr lang="en-US" altLang="zh-TW" dirty="0"/>
                  <a:t>d</a:t>
                </a:r>
                <a:r>
                  <a:rPr lang="en-US" altLang="zh-TW" dirty="0" smtClean="0"/>
                  <a:t>ynamic RAM functionality:</a:t>
                </a:r>
              </a:p>
              <a:p>
                <a:pPr lvl="2"/>
                <a:r>
                  <a:rPr lang="en-US" altLang="zh-TW" dirty="0" smtClean="0"/>
                  <a:t>Preprocessing phase with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altLang="zh-TW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acc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(n*|input|) </a:t>
                </a:r>
                <a:r>
                  <a:rPr lang="en-US" altLang="zh-TW" dirty="0" smtClean="0"/>
                  <a:t>complexity</a:t>
                </a:r>
              </a:p>
              <a:p>
                <a:pPr lvl="2"/>
                <a:r>
                  <a:rPr lang="en-US" altLang="zh-TW" dirty="0" smtClean="0"/>
                  <a:t>Evaluate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F</a:t>
                </a:r>
                <a:r>
                  <a:rPr lang="en-US" altLang="zh-TW" dirty="0" smtClean="0"/>
                  <a:t> with RAM complexity of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F</a:t>
                </a:r>
                <a:r>
                  <a:rPr lang="en-US" altLang="zh-TW" dirty="0" smtClean="0"/>
                  <a:t> 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* 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polylog</a:t>
                </a:r>
                <a:r>
                  <a:rPr lang="en-US" altLang="zh-TW" dirty="0" smtClean="0"/>
                  <a:t> overhead</a:t>
                </a:r>
              </a:p>
              <a:p>
                <a:pPr lvl="2"/>
                <a:r>
                  <a:rPr lang="en-US" altLang="zh-TW" dirty="0" smtClean="0"/>
                  <a:t>E.g., binary search takes 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polylog</a:t>
                </a:r>
                <a:r>
                  <a:rPr lang="zh-TW" altLang="en-US" dirty="0" smtClean="0"/>
                  <a:t> </a:t>
                </a:r>
                <a:r>
                  <a:rPr lang="en-US" altLang="zh-TW" i="1" dirty="0" smtClean="0"/>
                  <a:t>total</a:t>
                </a:r>
                <a:r>
                  <a:rPr lang="en-US" altLang="zh-TW" dirty="0" smtClean="0"/>
                  <a:t> complexity</a:t>
                </a:r>
              </a:p>
              <a:p>
                <a:pPr lvl="1"/>
                <a:r>
                  <a:rPr lang="en-US" altLang="zh-TW" dirty="0" smtClean="0"/>
                  <a:t>Communication-local:</a:t>
                </a:r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each one talk to 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polylog</a:t>
                </a:r>
                <a:r>
                  <a:rPr lang="en-US" altLang="zh-TW" dirty="0" smtClean="0"/>
                  <a:t> party</a:t>
                </a:r>
              </a:p>
              <a:p>
                <a:pPr lvl="1"/>
                <a:r>
                  <a:rPr lang="en-US" altLang="zh-TW" dirty="0" smtClean="0"/>
                  <a:t>Load-balanced: throughout execution</a:t>
                </a: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5099" y="1600200"/>
                <a:ext cx="8852170" cy="4965970"/>
              </a:xfrm>
              <a:blipFill rotWithShape="0">
                <a:blip r:embed="rId3"/>
                <a:stretch>
                  <a:fillRect l="-1584" t="-1597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圓角矩形圖說文字 3"/>
          <p:cNvSpPr/>
          <p:nvPr/>
        </p:nvSpPr>
        <p:spPr>
          <a:xfrm>
            <a:off x="1828801" y="4465001"/>
            <a:ext cx="6118698" cy="515564"/>
          </a:xfrm>
          <a:prstGeom prst="wedgeRoundRectCallout">
            <a:avLst>
              <a:gd name="adj1" fmla="val 966"/>
              <a:gd name="adj2" fmla="val 84413"/>
              <a:gd name="adj3" fmla="val 16667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400" dirty="0" smtClean="0"/>
              <a:t>Require one broadcast in preprocessing phase.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87549" y="6172846"/>
                <a:ext cx="8968902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7150" indent="0" algn="ctr">
                  <a:buNone/>
                </a:pP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(1-</a:t>
                </a:r>
                <a14:m>
                  <m:oMath xmlns:m="http://schemas.openxmlformats.org/officeDocument/2006/math">
                    <m:r>
                      <a:rPr lang="zh-TW" altLang="en-US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)</a:t>
                </a:r>
                <a:r>
                  <a:rPr lang="en-US" altLang="zh-TW" sz="2400" dirty="0"/>
                  <a:t> Time(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total</a:t>
                </a:r>
                <a:r>
                  <a:rPr lang="en-US" altLang="zh-TW" sz="2400" dirty="0"/>
                  <a:t>) – </a:t>
                </a:r>
                <a:r>
                  <a:rPr lang="en-US" altLang="zh-TW" sz="2400" dirty="0" err="1">
                    <a:solidFill>
                      <a:srgbClr val="0000FF"/>
                    </a:solidFill>
                  </a:rPr>
                  <a:t>polylog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(n)</a:t>
                </a:r>
                <a:r>
                  <a:rPr lang="en-US" altLang="zh-TW" sz="2400" dirty="0"/>
                  <a:t> &lt; Time(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P</a:t>
                </a:r>
                <a:r>
                  <a:rPr lang="en-US" altLang="zh-TW" sz="2400" baseline="-25000" dirty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400" dirty="0"/>
                  <a:t>) &lt; 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(1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+</a:t>
                </a:r>
                <a14:m>
                  <m:oMath xmlns:m="http://schemas.openxmlformats.org/officeDocument/2006/math">
                    <m:r>
                      <a:rPr lang="zh-TW" altLang="en-US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en-US" altLang="zh-TW" sz="2400" dirty="0">
                    <a:solidFill>
                      <a:srgbClr val="0000FF"/>
                    </a:solidFill>
                  </a:rPr>
                  <a:t>)</a:t>
                </a:r>
                <a:r>
                  <a:rPr lang="en-US" altLang="zh-TW" sz="2400" dirty="0"/>
                  <a:t> Time(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total</a:t>
                </a:r>
                <a:r>
                  <a:rPr lang="en-US" altLang="zh-TW" sz="2400" dirty="0"/>
                  <a:t>) + </a:t>
                </a:r>
                <a:r>
                  <a:rPr lang="en-US" altLang="zh-TW" sz="2400" dirty="0" err="1">
                    <a:solidFill>
                      <a:srgbClr val="0000FF"/>
                    </a:solidFill>
                  </a:rPr>
                  <a:t>polylog</a:t>
                </a:r>
                <a:r>
                  <a:rPr lang="en-US" altLang="zh-TW" sz="2400" dirty="0">
                    <a:solidFill>
                      <a:srgbClr val="0000FF"/>
                    </a:solidFill>
                  </a:rPr>
                  <a:t>(n</a:t>
                </a:r>
                <a:r>
                  <a:rPr lang="en-US" altLang="zh-TW" sz="2400" dirty="0" smtClean="0">
                    <a:solidFill>
                      <a:srgbClr val="0000FF"/>
                    </a:solidFill>
                  </a:rPr>
                  <a:t>)</a:t>
                </a:r>
                <a:endParaRPr lang="en-US" altLang="zh-TW" sz="24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49" y="6172846"/>
                <a:ext cx="8968902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951" t="-10667" r="-1563" b="-30667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461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Conclusion</a:t>
            </a: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175098" y="1417638"/>
                <a:ext cx="8511702" cy="5031800"/>
              </a:xfrm>
            </p:spPr>
            <p:txBody>
              <a:bodyPr/>
              <a:lstStyle/>
              <a:p>
                <a:r>
                  <a:rPr lang="en-US" altLang="zh-TW" dirty="0" smtClean="0"/>
                  <a:t>New </a:t>
                </a:r>
                <a:r>
                  <a:rPr lang="en-US" altLang="zh-TW" dirty="0" smtClean="0">
                    <a:solidFill>
                      <a:srgbClr val="FF0000"/>
                    </a:solidFill>
                  </a:rPr>
                  <a:t>statistically</a:t>
                </a:r>
                <a:r>
                  <a:rPr lang="en-US" altLang="zh-TW" dirty="0" smtClean="0"/>
                  <a:t> </a:t>
                </a:r>
                <a:r>
                  <a:rPr lang="en-US" altLang="zh-TW" dirty="0"/>
                  <a:t>secure ORAM </a:t>
                </a:r>
                <a:r>
                  <a:rPr lang="en-US" altLang="zh-TW" dirty="0" smtClean="0"/>
                  <a:t>with 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acc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TW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log</m:t>
                        </m:r>
                      </m:e>
                      <m:sup>
                        <m:r>
                          <a:rPr lang="en-US" altLang="zh-TW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zh-TW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TW" dirty="0"/>
                  <a:t> </a:t>
                </a:r>
                <a:r>
                  <a:rPr lang="en-US" altLang="zh-TW" dirty="0" smtClean="0"/>
                  <a:t>overhead </a:t>
                </a:r>
                <a:endParaRPr lang="en-US" altLang="zh-TW" dirty="0"/>
              </a:p>
              <a:p>
                <a:pPr lvl="1"/>
                <a:r>
                  <a:rPr lang="en-US" altLang="zh-TW" dirty="0" smtClean="0"/>
                  <a:t>Connection to new </a:t>
                </a:r>
                <a:r>
                  <a:rPr lang="en-US" altLang="zh-TW" dirty="0"/>
                  <a:t>supermarket </a:t>
                </a:r>
                <a:r>
                  <a:rPr lang="en-US" altLang="zh-TW" dirty="0" smtClean="0"/>
                  <a:t>problem and new </a:t>
                </a:r>
                <a:r>
                  <a:rPr lang="en-US" altLang="zh-TW" dirty="0" err="1" smtClean="0"/>
                  <a:t>Chernoff</a:t>
                </a:r>
                <a:r>
                  <a:rPr lang="en-US" altLang="zh-TW" dirty="0" smtClean="0"/>
                  <a:t> </a:t>
                </a:r>
                <a:r>
                  <a:rPr lang="en-US" altLang="zh-TW" dirty="0"/>
                  <a:t>bound </a:t>
                </a:r>
                <a:r>
                  <a:rPr lang="en-US" altLang="zh-TW" dirty="0" smtClean="0"/>
                  <a:t>for Markov chain with “resets” </a:t>
                </a:r>
                <a:endParaRPr lang="en-US" altLang="zh-TW" dirty="0"/>
              </a:p>
              <a:p>
                <a:endParaRPr lang="en-US" altLang="zh-TW" sz="1200" dirty="0" smtClean="0"/>
              </a:p>
              <a:p>
                <a:r>
                  <a:rPr lang="en-US" altLang="zh-TW" dirty="0" smtClean="0"/>
                  <a:t>Open directions</a:t>
                </a:r>
              </a:p>
              <a:p>
                <a:pPr lvl="1"/>
                <a:r>
                  <a:rPr lang="en-US" altLang="zh-TW" dirty="0" smtClean="0"/>
                  <a:t>Optimal overhead?</a:t>
                </a:r>
              </a:p>
              <a:p>
                <a:pPr lvl="1"/>
                <a:r>
                  <a:rPr lang="en-US" altLang="zh-TW" dirty="0" smtClean="0"/>
                  <a:t>Memory access-load balancing </a:t>
                </a:r>
              </a:p>
              <a:p>
                <a:pPr lvl="1"/>
                <a:r>
                  <a:rPr lang="en-US" altLang="zh-TW" dirty="0" smtClean="0"/>
                  <a:t>Parallelize ORAM operations</a:t>
                </a:r>
              </a:p>
              <a:p>
                <a:pPr lvl="1"/>
                <a:r>
                  <a:rPr lang="en-US" altLang="zh-TW" dirty="0" smtClean="0"/>
                  <a:t>More applications of statistically secure ORAM?</a:t>
                </a: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5098" y="1417638"/>
                <a:ext cx="8511702" cy="5031800"/>
              </a:xfrm>
              <a:blipFill rotWithShape="0">
                <a:blip r:embed="rId2"/>
                <a:stretch>
                  <a:fillRect l="-1648" t="-1212" b="-36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452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4" y="2726014"/>
            <a:ext cx="7198465" cy="1143000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Thank you! Questions?</a:t>
            </a:r>
            <a:endParaRPr lang="zh-TW" alt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14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762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8"/>
          <p:cNvSpPr/>
          <p:nvPr/>
        </p:nvSpPr>
        <p:spPr>
          <a:xfrm>
            <a:off x="5824118" y="1631146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Fetch</a:t>
            </a:r>
            <a:endParaRPr lang="en-US" sz="3200" dirty="0"/>
          </a:p>
        </p:txBody>
      </p:sp>
      <p:sp>
        <p:nvSpPr>
          <p:cNvPr id="57" name="Rectangle 10"/>
          <p:cNvSpPr/>
          <p:nvPr/>
        </p:nvSpPr>
        <p:spPr>
          <a:xfrm>
            <a:off x="5824118" y="2534717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2" name="Rectangle 12"/>
          <p:cNvSpPr/>
          <p:nvPr/>
        </p:nvSpPr>
        <p:spPr>
          <a:xfrm>
            <a:off x="5824118" y="3463164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3" name="Rectangle 14"/>
          <p:cNvSpPr/>
          <p:nvPr/>
        </p:nvSpPr>
        <p:spPr>
          <a:xfrm>
            <a:off x="5839676" y="4344123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Put back</a:t>
            </a:r>
            <a:endParaRPr lang="en-US" sz="3200" dirty="0"/>
          </a:p>
        </p:txBody>
      </p:sp>
      <p:sp>
        <p:nvSpPr>
          <p:cNvPr id="74" name="Rectangle 16"/>
          <p:cNvSpPr/>
          <p:nvPr/>
        </p:nvSpPr>
        <p:spPr>
          <a:xfrm>
            <a:off x="5839676" y="5272570"/>
            <a:ext cx="1695929" cy="69238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Flush</a:t>
            </a:r>
            <a:endParaRPr lang="en-US" sz="3200" dirty="0"/>
          </a:p>
        </p:txBody>
      </p:sp>
      <p:sp>
        <p:nvSpPr>
          <p:cNvPr id="75" name="Down Arrow 18"/>
          <p:cNvSpPr/>
          <p:nvPr/>
        </p:nvSpPr>
        <p:spPr>
          <a:xfrm>
            <a:off x="6517893" y="2323527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Down Arrow 19"/>
          <p:cNvSpPr/>
          <p:nvPr/>
        </p:nvSpPr>
        <p:spPr>
          <a:xfrm>
            <a:off x="6511548" y="3268876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Down Arrow 20"/>
          <p:cNvSpPr/>
          <p:nvPr/>
        </p:nvSpPr>
        <p:spPr>
          <a:xfrm>
            <a:off x="6511548" y="4144691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Down Arrow 21"/>
          <p:cNvSpPr/>
          <p:nvPr/>
        </p:nvSpPr>
        <p:spPr>
          <a:xfrm>
            <a:off x="6517893" y="5055213"/>
            <a:ext cx="317490" cy="2111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TextBox 29"/>
          <p:cNvSpPr txBox="1"/>
          <p:nvPr/>
        </p:nvSpPr>
        <p:spPr>
          <a:xfrm>
            <a:off x="7450349" y="3609713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86" name="TextBox 30"/>
          <p:cNvSpPr txBox="1"/>
          <p:nvPr/>
        </p:nvSpPr>
        <p:spPr>
          <a:xfrm>
            <a:off x="7485626" y="5334553"/>
            <a:ext cx="164462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×</a:t>
            </a:r>
            <a:r>
              <a:rPr lang="en-US" sz="2800" dirty="0" err="1" smtClean="0">
                <a:solidFill>
                  <a:srgbClr val="0000FF"/>
                </a:solidFill>
              </a:rPr>
              <a:t>Geom</a:t>
            </a:r>
            <a:r>
              <a:rPr lang="en-US" sz="2800" dirty="0" smtClean="0">
                <a:solidFill>
                  <a:srgbClr val="0000FF"/>
                </a:solidFill>
              </a:rPr>
              <a:t>(2)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217381" y="1767107"/>
            <a:ext cx="25472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Increase by 1,</a:t>
            </a:r>
            <a:r>
              <a:rPr lang="zh-TW" altLang="en-US" sz="2400" dirty="0" smtClean="0"/>
              <a:t>   </a:t>
            </a:r>
            <a:r>
              <a:rPr lang="en-US" altLang="zh-TW" sz="2400" dirty="0" smtClean="0">
                <a:solidFill>
                  <a:srgbClr val="0000FF"/>
                </a:solidFill>
              </a:rPr>
              <a:t>+1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5" name="向右箭號 4"/>
          <p:cNvSpPr/>
          <p:nvPr/>
        </p:nvSpPr>
        <p:spPr>
          <a:xfrm rot="10800000">
            <a:off x="4094220" y="1867708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4" name="向右箭號 83"/>
          <p:cNvSpPr/>
          <p:nvPr/>
        </p:nvSpPr>
        <p:spPr>
          <a:xfrm rot="10800000">
            <a:off x="4090978" y="2759413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8" name="矩形 87"/>
          <p:cNvSpPr/>
          <p:nvPr/>
        </p:nvSpPr>
        <p:spPr>
          <a:xfrm>
            <a:off x="1214141" y="2639360"/>
            <a:ext cx="2550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Decrease by 1,</a:t>
            </a:r>
            <a:r>
              <a:rPr lang="zh-TW" altLang="en-US" sz="2400" dirty="0" smtClean="0"/>
              <a:t>  </a:t>
            </a:r>
            <a:r>
              <a:rPr lang="en-US" altLang="zh-TW" sz="2400" dirty="0" smtClean="0">
                <a:solidFill>
                  <a:srgbClr val="0000FF"/>
                </a:solidFill>
              </a:rPr>
              <a:t>-1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106" name="矩形 105"/>
          <p:cNvSpPr/>
          <p:nvPr/>
        </p:nvSpPr>
        <p:spPr>
          <a:xfrm>
            <a:off x="583659" y="3599158"/>
            <a:ext cx="3352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May increase many,</a:t>
            </a:r>
            <a:r>
              <a:rPr lang="zh-TW" altLang="en-US" sz="2400" dirty="0" smtClean="0"/>
              <a:t>  </a:t>
            </a:r>
            <a:r>
              <a:rPr lang="en-US" altLang="zh-TW" sz="2400" dirty="0" smtClean="0">
                <a:solidFill>
                  <a:srgbClr val="0000FF"/>
                </a:solidFill>
              </a:rPr>
              <a:t>+??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111" name="向右箭號 110"/>
          <p:cNvSpPr/>
          <p:nvPr/>
        </p:nvSpPr>
        <p:spPr>
          <a:xfrm rot="10800000">
            <a:off x="4116917" y="3670567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Rectangle 129"/>
              <p:cNvSpPr/>
              <p:nvPr/>
            </p:nvSpPr>
            <p:spPr>
              <a:xfrm>
                <a:off x="620935" y="558512"/>
                <a:ext cx="7939406" cy="576589"/>
              </a:xfrm>
              <a:prstGeom prst="rect">
                <a:avLst/>
              </a:prstGeom>
              <a:solidFill>
                <a:schemeClr val="bg1"/>
              </a:solidFill>
              <a:ln w="38100" cmpd="sng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800" dirty="0" smtClean="0">
                    <a:solidFill>
                      <a:schemeClr val="tx1"/>
                    </a:solidFill>
                  </a:rPr>
                  <a:t>Main Lemma: </a:t>
                </a:r>
                <a:r>
                  <a:rPr lang="en-US" sz="2800" dirty="0" err="1" smtClean="0">
                    <a:solidFill>
                      <a:srgbClr val="0000FF"/>
                    </a:solidFill>
                  </a:rPr>
                  <a:t>Pr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[ queue size ever &gt; log</a:t>
                </a:r>
                <a:r>
                  <a:rPr lang="en-US" sz="2800" baseline="30000" dirty="0" smtClean="0">
                    <a:solidFill>
                      <a:srgbClr val="0000FF"/>
                    </a:solidFill>
                  </a:rPr>
                  <a:t>2+</a:t>
                </a:r>
                <a14:m>
                  <m:oMath xmlns:m="http://schemas.openxmlformats.org/officeDocument/2006/math">
                    <m:r>
                      <a:rPr lang="en-US" sz="2800" i="1" baseline="3000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2800" dirty="0" smtClean="0">
                    <a:solidFill>
                      <a:srgbClr val="0000FF"/>
                    </a:solidFill>
                  </a:rPr>
                  <a:t>n ] &lt; </a:t>
                </a:r>
                <a:r>
                  <a:rPr lang="en-US" sz="2800" dirty="0" err="1" smtClean="0">
                    <a:solidFill>
                      <a:srgbClr val="0000FF"/>
                    </a:solidFill>
                  </a:rPr>
                  <a:t>negl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(n)</a:t>
                </a:r>
                <a:endParaRPr lang="en-US" sz="28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17" name="Rectangle 1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35" y="558512"/>
                <a:ext cx="7939406" cy="57658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 w="38100" cmpd="sng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向右箭號 28"/>
          <p:cNvSpPr/>
          <p:nvPr/>
        </p:nvSpPr>
        <p:spPr>
          <a:xfrm rot="10800000">
            <a:off x="4116916" y="4555788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1240079" y="4435735"/>
            <a:ext cx="2550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Decrease by 1,</a:t>
            </a:r>
            <a:r>
              <a:rPr lang="zh-TW" altLang="en-US" sz="2400" dirty="0" smtClean="0"/>
              <a:t>  </a:t>
            </a:r>
            <a:r>
              <a:rPr lang="en-US" altLang="zh-TW" sz="2400" dirty="0" smtClean="0">
                <a:solidFill>
                  <a:srgbClr val="0000FF"/>
                </a:solidFill>
              </a:rPr>
              <a:t>-1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9597" y="5395533"/>
            <a:ext cx="3352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dirty="0" smtClean="0"/>
              <a:t>May increase many,</a:t>
            </a:r>
            <a:r>
              <a:rPr lang="zh-TW" altLang="en-US" sz="2400" dirty="0" smtClean="0"/>
              <a:t>  </a:t>
            </a:r>
            <a:r>
              <a:rPr lang="en-US" altLang="zh-TW" sz="2400" dirty="0" smtClean="0">
                <a:solidFill>
                  <a:srgbClr val="0000FF"/>
                </a:solidFill>
              </a:rPr>
              <a:t>+??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32" name="向右箭號 31"/>
          <p:cNvSpPr/>
          <p:nvPr/>
        </p:nvSpPr>
        <p:spPr>
          <a:xfrm rot="10800000">
            <a:off x="4142855" y="5466942"/>
            <a:ext cx="555598" cy="2626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660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Rectangle 129"/>
              <p:cNvSpPr/>
              <p:nvPr/>
            </p:nvSpPr>
            <p:spPr>
              <a:xfrm>
                <a:off x="620935" y="558512"/>
                <a:ext cx="7939406" cy="576589"/>
              </a:xfrm>
              <a:prstGeom prst="rect">
                <a:avLst/>
              </a:prstGeom>
              <a:solidFill>
                <a:schemeClr val="bg1"/>
              </a:solidFill>
              <a:ln w="38100" cmpd="sng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800" dirty="0" smtClean="0">
                    <a:solidFill>
                      <a:schemeClr val="tx1"/>
                    </a:solidFill>
                  </a:rPr>
                  <a:t>Main Lemma: </a:t>
                </a:r>
                <a:r>
                  <a:rPr lang="en-US" sz="2800" dirty="0" err="1" smtClean="0">
                    <a:solidFill>
                      <a:srgbClr val="0000FF"/>
                    </a:solidFill>
                  </a:rPr>
                  <a:t>Pr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[ queue size ever &gt; log</a:t>
                </a:r>
                <a:r>
                  <a:rPr lang="en-US" sz="2800" baseline="30000" dirty="0" smtClean="0">
                    <a:solidFill>
                      <a:srgbClr val="0000FF"/>
                    </a:solidFill>
                  </a:rPr>
                  <a:t>2+</a:t>
                </a:r>
                <a14:m>
                  <m:oMath xmlns:m="http://schemas.openxmlformats.org/officeDocument/2006/math">
                    <m:r>
                      <a:rPr lang="en-US" sz="2800" i="1" baseline="3000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2800" dirty="0" smtClean="0">
                    <a:solidFill>
                      <a:srgbClr val="0000FF"/>
                    </a:solidFill>
                  </a:rPr>
                  <a:t>n ] &lt; </a:t>
                </a:r>
                <a:r>
                  <a:rPr lang="en-US" sz="2800" dirty="0" err="1" smtClean="0">
                    <a:solidFill>
                      <a:srgbClr val="0000FF"/>
                    </a:solidFill>
                  </a:rPr>
                  <a:t>negl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(n)</a:t>
                </a:r>
                <a:endParaRPr lang="en-US" sz="28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17" name="Rectangle 1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35" y="558512"/>
                <a:ext cx="7939406" cy="57658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 w="38100" cmpd="sng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18287" y="1600200"/>
                <a:ext cx="8482519" cy="525780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sz="2800" dirty="0" smtClean="0"/>
                  <a:t>Queue size changes by each </a:t>
                </a:r>
                <a:r>
                  <a:rPr lang="en-US" altLang="zh-TW" sz="2800" dirty="0" err="1" smtClean="0">
                    <a:solidFill>
                      <a:srgbClr val="0000FF"/>
                    </a:solidFill>
                  </a:rPr>
                  <a:t>ORead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/</a:t>
                </a:r>
                <a:r>
                  <a:rPr lang="en-US" altLang="zh-TW" sz="2800" dirty="0" err="1" smtClean="0">
                    <a:solidFill>
                      <a:srgbClr val="0000FF"/>
                    </a:solidFill>
                  </a:rPr>
                  <a:t>OWrite</a:t>
                </a:r>
                <a:r>
                  <a:rPr lang="en-US" altLang="zh-TW" sz="2800" dirty="0" smtClean="0"/>
                  <a:t> = </a:t>
                </a:r>
              </a:p>
              <a:p>
                <a:pPr marL="0" indent="0">
                  <a:buNone/>
                </a:pPr>
                <a:r>
                  <a:rPr lang="en-US" altLang="zh-TW" sz="2800" dirty="0"/>
                  <a:t> </a:t>
                </a:r>
                <a:r>
                  <a:rPr lang="en-US" altLang="zh-TW" sz="2800" dirty="0" smtClean="0"/>
                  <a:t>               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-1</a:t>
                </a:r>
                <a:r>
                  <a:rPr lang="en-US" altLang="zh-TW" sz="2800" dirty="0" smtClean="0"/>
                  <a:t> + # overflow from (multiple)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Flush</a:t>
                </a:r>
              </a:p>
              <a:p>
                <a:endParaRPr lang="en-US" altLang="zh-TW" sz="1050" dirty="0" smtClean="0"/>
              </a:p>
              <a:p>
                <a:r>
                  <a:rPr lang="en-US" altLang="zh-TW" sz="2800" dirty="0"/>
                  <a:t>Suffice to show for every time interval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I = [t, t+log</a:t>
                </a:r>
                <a:r>
                  <a:rPr lang="en-US" altLang="zh-TW" sz="2800" baseline="30000" dirty="0">
                    <a:solidFill>
                      <a:srgbClr val="0000FF"/>
                    </a:solidFill>
                  </a:rPr>
                  <a:t>3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n]</a:t>
                </a:r>
                <a:r>
                  <a:rPr lang="en-US" altLang="zh-TW" sz="2800" dirty="0"/>
                  <a:t> of length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log</a:t>
                </a:r>
                <a:r>
                  <a:rPr lang="en-US" altLang="zh-TW" sz="2800" baseline="30000" dirty="0">
                    <a:solidFill>
                      <a:srgbClr val="0000FF"/>
                    </a:solidFill>
                  </a:rPr>
                  <a:t>3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sz="2800" dirty="0"/>
                  <a:t>,</a:t>
                </a:r>
              </a:p>
              <a:p>
                <a:pPr marL="0" indent="0" algn="ctr">
                  <a:buNone/>
                </a:pPr>
                <a:r>
                  <a:rPr lang="en-US" altLang="zh-TW" sz="2800" dirty="0" err="1">
                    <a:solidFill>
                      <a:srgbClr val="0000FF"/>
                    </a:solidFill>
                  </a:rPr>
                  <a:t>Pr</a:t>
                </a:r>
                <a:r>
                  <a:rPr lang="en-US" altLang="zh-TW" sz="2800" dirty="0" smtClean="0"/>
                  <a:t>[ (# </a:t>
                </a:r>
                <a:r>
                  <a:rPr lang="en-US" altLang="zh-TW" sz="2800" dirty="0"/>
                  <a:t>overflow from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 Flush </a:t>
                </a:r>
                <a:r>
                  <a:rPr lang="en-US" altLang="zh-TW" sz="2800" dirty="0"/>
                  <a:t>in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I</a:t>
                </a:r>
                <a:r>
                  <a:rPr lang="en-US" altLang="zh-TW" sz="2800" dirty="0" smtClean="0"/>
                  <a:t>)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&gt; 0.1 log</a:t>
                </a:r>
                <a:r>
                  <a:rPr lang="en-US" altLang="zh-TW" sz="2800" baseline="30000" dirty="0">
                    <a:solidFill>
                      <a:srgbClr val="0000FF"/>
                    </a:solidFill>
                  </a:rPr>
                  <a:t>2+</a:t>
                </a:r>
                <a14:m>
                  <m:oMath xmlns:m="http://schemas.openxmlformats.org/officeDocument/2006/math">
                    <m:r>
                      <a:rPr lang="en-US" altLang="zh-TW" sz="2800" i="1" baseline="3000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altLang="zh-TW" sz="2800" dirty="0">
                    <a:solidFill>
                      <a:srgbClr val="0000FF"/>
                    </a:solidFill>
                  </a:rPr>
                  <a:t>n </a:t>
                </a:r>
                <a:r>
                  <a:rPr lang="en-US" altLang="zh-TW" sz="2800" dirty="0"/>
                  <a:t>]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 &lt; </a:t>
                </a:r>
                <a:r>
                  <a:rPr lang="en-US" altLang="zh-TW" sz="2800" dirty="0" err="1">
                    <a:solidFill>
                      <a:srgbClr val="0000FF"/>
                    </a:solidFill>
                  </a:rPr>
                  <a:t>negl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(n)</a:t>
                </a:r>
              </a:p>
              <a:p>
                <a:endParaRPr lang="en-US" altLang="zh-TW" sz="1000" dirty="0" smtClean="0"/>
              </a:p>
              <a:p>
                <a:endParaRPr lang="en-US" altLang="zh-TW" sz="1000" dirty="0" smtClean="0"/>
              </a:p>
              <a:p>
                <a:r>
                  <a:rPr lang="en-US" altLang="zh-TW" sz="2800" dirty="0" smtClean="0"/>
                  <a:t>Suffice </a:t>
                </a:r>
                <a:r>
                  <a:rPr lang="en-US" altLang="zh-TW" sz="2800" dirty="0"/>
                  <a:t>to show for </a:t>
                </a:r>
                <a:r>
                  <a:rPr lang="en-US" altLang="zh-TW" sz="2800" dirty="0" smtClean="0"/>
                  <a:t>every </a:t>
                </a:r>
                <a:r>
                  <a:rPr lang="en-US" altLang="zh-TW" sz="2800" i="1" dirty="0" smtClean="0"/>
                  <a:t>level </a:t>
                </a:r>
                <a:r>
                  <a:rPr lang="en-US" altLang="zh-TW" sz="2800" i="1" dirty="0" smtClean="0">
                    <a:solidFill>
                      <a:srgbClr val="0000FF"/>
                    </a:solidFill>
                  </a:rPr>
                  <a:t>k</a:t>
                </a:r>
                <a:r>
                  <a:rPr lang="en-US" altLang="zh-TW" sz="2800" dirty="0" smtClean="0"/>
                  <a:t> and time interval         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I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= [t, t+log</a:t>
                </a:r>
                <a:r>
                  <a:rPr lang="en-US" altLang="zh-TW" sz="2800" baseline="30000" dirty="0">
                    <a:solidFill>
                      <a:srgbClr val="0000FF"/>
                    </a:solidFill>
                  </a:rPr>
                  <a:t>3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]</a:t>
                </a:r>
                <a:r>
                  <a:rPr lang="en-US" altLang="zh-TW" sz="2800" dirty="0" smtClean="0"/>
                  <a:t>,</a:t>
                </a:r>
                <a:endParaRPr lang="en-US" altLang="zh-TW" sz="2800" dirty="0"/>
              </a:p>
              <a:p>
                <a:pPr marL="0" indent="0" algn="ctr">
                  <a:buNone/>
                </a:pPr>
                <a:r>
                  <a:rPr lang="en-US" altLang="zh-TW" sz="2800" dirty="0" err="1">
                    <a:solidFill>
                      <a:srgbClr val="0000FF"/>
                    </a:solidFill>
                  </a:rPr>
                  <a:t>Pr</a:t>
                </a:r>
                <a:r>
                  <a:rPr lang="en-US" altLang="zh-TW" sz="2800" dirty="0" smtClean="0"/>
                  <a:t>[ (#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Flush </a:t>
                </a:r>
                <a:r>
                  <a:rPr lang="en-US" altLang="zh-TW" sz="2800" dirty="0" smtClean="0"/>
                  <a:t>overflow at level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 k </a:t>
                </a:r>
                <a:r>
                  <a:rPr lang="en-US" altLang="zh-TW" sz="2800" dirty="0" smtClean="0"/>
                  <a:t>in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 I</a:t>
                </a:r>
                <a:r>
                  <a:rPr lang="en-US" altLang="zh-TW" sz="2800" dirty="0" smtClean="0"/>
                  <a:t>)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&gt; </a:t>
                </a:r>
                <a14:m>
                  <m:oMath xmlns:m="http://schemas.openxmlformats.org/officeDocument/2006/math">
                    <m:r>
                      <a:rPr lang="en-US" altLang="zh-TW" sz="28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zh-TW" sz="2800" dirty="0">
                    <a:solidFill>
                      <a:srgbClr val="0000FF"/>
                    </a:solidFill>
                  </a:rPr>
                  <a:t>(log n) </a:t>
                </a:r>
                <a:r>
                  <a:rPr lang="en-US" altLang="zh-TW" sz="2800" dirty="0"/>
                  <a:t>]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&lt; </a:t>
                </a:r>
                <a:r>
                  <a:rPr lang="en-US" altLang="zh-TW" sz="2800" dirty="0" err="1">
                    <a:solidFill>
                      <a:srgbClr val="0000FF"/>
                    </a:solidFill>
                  </a:rPr>
                  <a:t>negl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(n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)</a:t>
                </a:r>
                <a:endParaRPr lang="en-US" altLang="zh-TW" sz="28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4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8287" y="1600200"/>
                <a:ext cx="8482519" cy="5257800"/>
              </a:xfrm>
              <a:blipFill rotWithShape="0">
                <a:blip r:embed="rId4"/>
                <a:stretch>
                  <a:fillRect l="-1294" t="-1160" r="-194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062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Rectangle 129"/>
              <p:cNvSpPr/>
              <p:nvPr/>
            </p:nvSpPr>
            <p:spPr>
              <a:xfrm>
                <a:off x="319376" y="184827"/>
                <a:ext cx="8523065" cy="1293776"/>
              </a:xfrm>
              <a:prstGeom prst="rect">
                <a:avLst/>
              </a:prstGeom>
              <a:solidFill>
                <a:schemeClr val="bg1"/>
              </a:solidFill>
              <a:ln w="38100" cmpd="sng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spcBef>
                    <a:spcPct val="20000"/>
                  </a:spcBef>
                </a:pPr>
                <a:r>
                  <a:rPr lang="en-US" altLang="zh-TW" sz="2800" dirty="0" smtClean="0">
                    <a:solidFill>
                      <a:prstClr val="black"/>
                    </a:solidFill>
                  </a:rPr>
                  <a:t>For </a:t>
                </a:r>
                <a:r>
                  <a:rPr lang="en-US" altLang="zh-TW" sz="2800" dirty="0">
                    <a:solidFill>
                      <a:prstClr val="black"/>
                    </a:solidFill>
                  </a:rPr>
                  <a:t>every </a:t>
                </a:r>
                <a:r>
                  <a:rPr lang="en-US" altLang="zh-TW" sz="2800" i="1" dirty="0">
                    <a:solidFill>
                      <a:prstClr val="black"/>
                    </a:solidFill>
                  </a:rPr>
                  <a:t>level </a:t>
                </a:r>
                <a:r>
                  <a:rPr lang="en-US" altLang="zh-TW" sz="2800" i="1" dirty="0">
                    <a:solidFill>
                      <a:srgbClr val="0000FF"/>
                    </a:solidFill>
                  </a:rPr>
                  <a:t>k</a:t>
                </a:r>
                <a:r>
                  <a:rPr lang="en-US" altLang="zh-TW" sz="2800" dirty="0">
                    <a:solidFill>
                      <a:prstClr val="black"/>
                    </a:solidFill>
                  </a:rPr>
                  <a:t> and time interval 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I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= [t, t+log</a:t>
                </a:r>
                <a:r>
                  <a:rPr lang="en-US" altLang="zh-TW" sz="2800" baseline="30000" dirty="0">
                    <a:solidFill>
                      <a:srgbClr val="0000FF"/>
                    </a:solidFill>
                  </a:rPr>
                  <a:t>3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n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]</a:t>
                </a:r>
                <a:r>
                  <a:rPr lang="en-US" altLang="zh-TW" sz="2800" dirty="0" smtClean="0">
                    <a:solidFill>
                      <a:prstClr val="black"/>
                    </a:solidFill>
                  </a:rPr>
                  <a:t>,</a:t>
                </a:r>
                <a:endParaRPr lang="en-US" altLang="zh-TW" sz="2800" dirty="0">
                  <a:solidFill>
                    <a:prstClr val="black"/>
                  </a:solidFill>
                </a:endParaRPr>
              </a:p>
              <a:p>
                <a:pPr lvl="0" algn="ctr">
                  <a:spcBef>
                    <a:spcPct val="20000"/>
                  </a:spcBef>
                </a:pPr>
                <a:r>
                  <a:rPr lang="en-US" altLang="zh-TW" sz="2800" dirty="0" err="1">
                    <a:solidFill>
                      <a:srgbClr val="0000FF"/>
                    </a:solidFill>
                  </a:rPr>
                  <a:t>Pr</a:t>
                </a:r>
                <a:r>
                  <a:rPr lang="en-US" altLang="zh-TW" sz="2800" dirty="0">
                    <a:solidFill>
                      <a:prstClr val="black"/>
                    </a:solidFill>
                  </a:rPr>
                  <a:t>[ (# 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Flush </a:t>
                </a:r>
                <a:r>
                  <a:rPr lang="en-US" altLang="zh-TW" sz="2800" dirty="0" smtClean="0">
                    <a:solidFill>
                      <a:prstClr val="black"/>
                    </a:solidFill>
                  </a:rPr>
                  <a:t>overflow at </a:t>
                </a:r>
                <a:r>
                  <a:rPr lang="en-US" altLang="zh-TW" sz="2800" dirty="0">
                    <a:solidFill>
                      <a:prstClr val="black"/>
                    </a:solidFill>
                  </a:rPr>
                  <a:t>level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 k </a:t>
                </a:r>
                <a:r>
                  <a:rPr lang="en-US" altLang="zh-TW" sz="2800" dirty="0">
                    <a:solidFill>
                      <a:prstClr val="black"/>
                    </a:solidFill>
                  </a:rPr>
                  <a:t>in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 I</a:t>
                </a:r>
                <a:r>
                  <a:rPr lang="en-US" altLang="zh-TW" sz="2800" dirty="0">
                    <a:solidFill>
                      <a:prstClr val="black"/>
                    </a:solidFill>
                  </a:rPr>
                  <a:t>)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 &gt; 0.1 log</a:t>
                </a:r>
                <a:r>
                  <a:rPr lang="en-US" altLang="zh-TW" sz="2800" baseline="30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TW" sz="2800" baseline="30000" dirty="0">
                    <a:solidFill>
                      <a:srgbClr val="0000FF"/>
                    </a:solidFill>
                  </a:rPr>
                  <a:t>+</a:t>
                </a:r>
                <a14:m>
                  <m:oMath xmlns:m="http://schemas.openxmlformats.org/officeDocument/2006/math">
                    <m:r>
                      <a:rPr lang="en-US" altLang="zh-TW" sz="2800" i="1" baseline="3000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altLang="zh-TW" sz="2800" dirty="0">
                    <a:solidFill>
                      <a:srgbClr val="0000FF"/>
                    </a:solidFill>
                  </a:rPr>
                  <a:t>n </a:t>
                </a:r>
                <a:r>
                  <a:rPr lang="en-US" altLang="zh-TW" sz="2800" dirty="0" smtClean="0">
                    <a:solidFill>
                      <a:prstClr val="black"/>
                    </a:solidFill>
                  </a:rPr>
                  <a:t>]</a:t>
                </a:r>
                <a:r>
                  <a:rPr lang="en-US" altLang="zh-TW" sz="2800" dirty="0" smtClean="0">
                    <a:solidFill>
                      <a:srgbClr val="0000FF"/>
                    </a:solidFill>
                  </a:rPr>
                  <a:t>&lt; </a:t>
                </a:r>
                <a:r>
                  <a:rPr lang="en-US" altLang="zh-TW" sz="2800" dirty="0" err="1">
                    <a:solidFill>
                      <a:srgbClr val="0000FF"/>
                    </a:solidFill>
                  </a:rPr>
                  <a:t>negl</a:t>
                </a:r>
                <a:r>
                  <a:rPr lang="en-US" altLang="zh-TW" sz="2800" dirty="0">
                    <a:solidFill>
                      <a:srgbClr val="0000FF"/>
                    </a:solidFill>
                  </a:rPr>
                  <a:t>(n)</a:t>
                </a:r>
              </a:p>
            </p:txBody>
          </p:sp>
        </mc:Choice>
        <mc:Fallback xmlns="">
          <p:sp>
            <p:nvSpPr>
              <p:cNvPr id="117" name="Rectangle 1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376" y="184827"/>
                <a:ext cx="8523065" cy="129377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 w="38100" cmpd="sng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26"/>
          <p:cNvCxnSpPr>
            <a:stCxn id="5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52"/>
          <p:cNvCxnSpPr>
            <a:endCxn id="5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41656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1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82"/>
          <p:cNvCxnSpPr>
            <a:stCxn id="9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04"/>
              <p:cNvSpPr txBox="1"/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0000FF"/>
                    </a:solidFill>
                  </a:rPr>
                  <a:t>L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zh-TW" dirty="0" smtClean="0">
                    <a:solidFill>
                      <a:srgbClr val="0000FF"/>
                    </a:solidFill>
                  </a:rPr>
                  <a:t>(</a:t>
                </a:r>
                <a:r>
                  <a:rPr lang="en-US" altLang="zh-TW" dirty="0" err="1" smtClean="0">
                    <a:solidFill>
                      <a:srgbClr val="0000FF"/>
                    </a:solidFill>
                  </a:rPr>
                  <a:t>loglog</a:t>
                </a:r>
                <a:r>
                  <a:rPr lang="en-US" altLang="zh-TW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altLang="zh-TW" dirty="0">
                    <a:solidFill>
                      <a:srgbClr val="0000FF"/>
                    </a:solidFill>
                  </a:rPr>
                  <a:t>n)</a:t>
                </a:r>
                <a:endParaRPr lang="en-US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82" y="1763750"/>
                <a:ext cx="1495153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3673" t="-8197" r="-2449" b="-245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41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42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43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44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45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46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47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48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" name="矩形 48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sp>
        <p:nvSpPr>
          <p:cNvPr id="50" name="Rectangle 43"/>
          <p:cNvSpPr/>
          <p:nvPr/>
        </p:nvSpPr>
        <p:spPr>
          <a:xfrm>
            <a:off x="236583" y="2941782"/>
            <a:ext cx="4389195" cy="552638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100000"/>
                  <a:shade val="100000"/>
                  <a:satMod val="130000"/>
                  <a:alpha val="33000"/>
                </a:schemeClr>
              </a:gs>
              <a:gs pos="100000">
                <a:schemeClr val="accent2">
                  <a:tint val="50000"/>
                  <a:shade val="100000"/>
                  <a:satMod val="350000"/>
                  <a:alpha val="33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內容版面配置區 2"/>
          <p:cNvSpPr txBox="1">
            <a:spLocks/>
          </p:cNvSpPr>
          <p:nvPr/>
        </p:nvSpPr>
        <p:spPr>
          <a:xfrm>
            <a:off x="4843252" y="1479455"/>
            <a:ext cx="4072148" cy="5229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smtClean="0"/>
              <a:t>A complete binary tree with </a:t>
            </a:r>
            <a:r>
              <a:rPr lang="en-US" altLang="zh-TW" sz="2400" smtClean="0">
                <a:solidFill>
                  <a:srgbClr val="0000FF"/>
                </a:solidFill>
              </a:rPr>
              <a:t>n</a:t>
            </a:r>
            <a:r>
              <a:rPr lang="en-US" altLang="zh-TW" sz="2400" smtClean="0"/>
              <a:t> leaves to store data </a:t>
            </a:r>
          </a:p>
          <a:p>
            <a:pPr lvl="1"/>
            <a:r>
              <a:rPr lang="en-US" altLang="zh-TW" sz="2400" smtClean="0"/>
              <a:t>Each node has a </a:t>
            </a:r>
            <a:r>
              <a:rPr lang="en-US" altLang="zh-TW" sz="2400" i="1" smtClean="0"/>
              <a:t>bucket</a:t>
            </a:r>
            <a:r>
              <a:rPr lang="en-US" altLang="zh-TW" sz="2400" smtClean="0"/>
              <a:t> to store up to </a:t>
            </a:r>
            <a:r>
              <a:rPr lang="en-US" altLang="zh-TW" sz="2400" smtClean="0">
                <a:solidFill>
                  <a:srgbClr val="0000FF"/>
                </a:solidFill>
              </a:rPr>
              <a:t>L</a:t>
            </a:r>
            <a:r>
              <a:rPr lang="en-US" altLang="zh-TW" sz="2400" smtClean="0"/>
              <a:t> blocks</a:t>
            </a:r>
          </a:p>
          <a:p>
            <a:endParaRPr lang="en-US" altLang="zh-TW" sz="1200" smtClean="0"/>
          </a:p>
          <a:p>
            <a:r>
              <a:rPr lang="en-US" altLang="zh-TW" sz="2400" smtClean="0"/>
              <a:t>A </a:t>
            </a:r>
            <a:r>
              <a:rPr lang="en-US" altLang="zh-TW" sz="2400" i="1" smtClean="0"/>
              <a:t>position map </a:t>
            </a:r>
            <a:r>
              <a:rPr lang="en-US" altLang="zh-TW" sz="2400" i="1" smtClean="0">
                <a:solidFill>
                  <a:srgbClr val="0000FF"/>
                </a:solidFill>
              </a:rPr>
              <a:t>Pos</a:t>
            </a:r>
            <a:r>
              <a:rPr lang="zh-TW" altLang="en-US" sz="2400" smtClean="0"/>
              <a:t> </a:t>
            </a:r>
            <a:r>
              <a:rPr lang="en-US" altLang="zh-TW" sz="2400" smtClean="0"/>
              <a:t>in CPU cache indicate position of each block</a:t>
            </a:r>
          </a:p>
          <a:p>
            <a:pPr marL="0" indent="0">
              <a:buFont typeface="Arial"/>
              <a:buNone/>
            </a:pPr>
            <a:endParaRPr lang="en-US" altLang="zh-TW" sz="2400" smtClean="0"/>
          </a:p>
          <a:p>
            <a:pPr marL="0" indent="0">
              <a:buFont typeface="Arial"/>
              <a:buNone/>
            </a:pPr>
            <a:endParaRPr lang="en-US" altLang="zh-TW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16014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Tree-base ORAM Framework </a:t>
            </a:r>
            <a:r>
              <a:rPr lang="en-US" altLang="zh-TW" dirty="0">
                <a:solidFill>
                  <a:srgbClr val="00B0F0"/>
                </a:solidFill>
              </a:rPr>
              <a:t>[SCSL’10]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07009" y="1030063"/>
            <a:ext cx="2882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ORAM structure</a:t>
            </a:r>
            <a:endParaRPr lang="en-US" sz="3200" dirty="0"/>
          </a:p>
        </p:txBody>
      </p:sp>
      <p:sp>
        <p:nvSpPr>
          <p:cNvPr id="24" name="Oval 23"/>
          <p:cNvSpPr/>
          <p:nvPr/>
        </p:nvSpPr>
        <p:spPr>
          <a:xfrm>
            <a:off x="1139225" y="235421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4" idx="7"/>
          </p:cNvCxnSpPr>
          <p:nvPr/>
        </p:nvCxnSpPr>
        <p:spPr>
          <a:xfrm flipV="1">
            <a:off x="1366351" y="1932781"/>
            <a:ext cx="1031043" cy="460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433679" y="1925901"/>
            <a:ext cx="1031043" cy="4672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443688" y="235767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469295" y="3052083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endCxn id="24" idx="3"/>
          </p:cNvCxnSpPr>
          <p:nvPr/>
        </p:nvCxnSpPr>
        <p:spPr>
          <a:xfrm flipV="1">
            <a:off x="653143" y="2581338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845703" y="3052082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1393225" y="2571548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2771968" y="3074560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2955816" y="2603815"/>
            <a:ext cx="525051" cy="470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4148376" y="30745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/>
          <p:nvPr/>
        </p:nvCxnSpPr>
        <p:spPr>
          <a:xfrm>
            <a:off x="3695898" y="2594025"/>
            <a:ext cx="525051" cy="480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/>
          </p:nvPr>
        </p:nvGraphicFramePr>
        <p:xfrm>
          <a:off x="2647747" y="163271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7" name="Oval 66"/>
          <p:cNvSpPr/>
          <p:nvPr/>
        </p:nvSpPr>
        <p:spPr>
          <a:xfrm>
            <a:off x="2300631" y="1681056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36583" y="2307061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3792658" y="2292282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0" name="Straight Connector 69"/>
          <p:cNvCxnSpPr/>
          <p:nvPr/>
        </p:nvCxnSpPr>
        <p:spPr>
          <a:xfrm flipV="1">
            <a:off x="35076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52" idx="5"/>
          </p:cNvCxnSpPr>
          <p:nvPr/>
        </p:nvCxnSpPr>
        <p:spPr>
          <a:xfrm>
            <a:off x="69642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1311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5474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170898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05464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157133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211296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 flipV="1">
            <a:off x="2674455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3020114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Oval 97"/>
          <p:cNvSpPr/>
          <p:nvPr/>
        </p:nvSpPr>
        <p:spPr>
          <a:xfrm>
            <a:off x="253681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3078435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4031822" y="3279209"/>
            <a:ext cx="157502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4377481" y="3279209"/>
            <a:ext cx="146341" cy="10000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3894179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4435802" y="4279259"/>
            <a:ext cx="266095" cy="26609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91704" y="4872700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5" name="TextBox 104"/>
          <p:cNvSpPr txBox="1"/>
          <p:nvPr/>
        </p:nvSpPr>
        <p:spPr>
          <a:xfrm>
            <a:off x="129076" y="1763750"/>
            <a:ext cx="154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Bucket Size = </a:t>
            </a:r>
            <a:r>
              <a:rPr lang="en-US" dirty="0" smtClean="0">
                <a:solidFill>
                  <a:srgbClr val="0000FF"/>
                </a:solidFill>
              </a:rPr>
              <a:t>L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5540" y="448720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719177" y="449303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527645" y="450368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101221" y="450950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524821" y="4516368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88458" y="4522193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83561" y="4527016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447198" y="453284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</a:p>
        </p:txBody>
      </p:sp>
      <p:graphicFrame>
        <p:nvGraphicFramePr>
          <p:cNvPr id="60" name="Table 103"/>
          <p:cNvGraphicFramePr>
            <a:graphicFrameLocks noGrp="1"/>
          </p:cNvGraphicFramePr>
          <p:nvPr>
            <p:extLst/>
          </p:nvPr>
        </p:nvGraphicFramePr>
        <p:xfrm>
          <a:off x="3997911" y="4918333"/>
          <a:ext cx="8331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04380" y="4738585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/>
              <a:t>…</a:t>
            </a:r>
            <a:endParaRPr lang="zh-TW" altLang="en-US" sz="2800" dirty="0"/>
          </a:p>
        </p:txBody>
      </p:sp>
      <p:sp>
        <p:nvSpPr>
          <p:cNvPr id="65" name="內容版面配置區 2"/>
          <p:cNvSpPr>
            <a:spLocks noGrp="1"/>
          </p:cNvSpPr>
          <p:nvPr>
            <p:ph idx="1"/>
          </p:nvPr>
        </p:nvSpPr>
        <p:spPr>
          <a:xfrm>
            <a:off x="4843252" y="1479455"/>
            <a:ext cx="4072148" cy="5229458"/>
          </a:xfrm>
        </p:spPr>
        <p:txBody>
          <a:bodyPr>
            <a:normAutofit/>
          </a:bodyPr>
          <a:lstStyle/>
          <a:p>
            <a:r>
              <a:rPr lang="en-US" altLang="zh-TW" sz="2400" dirty="0" smtClean="0"/>
              <a:t>A complete binary tree with </a:t>
            </a:r>
            <a:r>
              <a:rPr lang="en-US" altLang="zh-TW" sz="2400" dirty="0" smtClean="0">
                <a:solidFill>
                  <a:srgbClr val="0000FF"/>
                </a:solidFill>
              </a:rPr>
              <a:t>n</a:t>
            </a:r>
            <a:r>
              <a:rPr lang="en-US" altLang="zh-TW" sz="2400" dirty="0" smtClean="0"/>
              <a:t> leaves to store data </a:t>
            </a:r>
          </a:p>
          <a:p>
            <a:pPr lvl="1"/>
            <a:r>
              <a:rPr lang="en-US" altLang="zh-TW" sz="2400" dirty="0" smtClean="0"/>
              <a:t>Each node has a </a:t>
            </a:r>
            <a:r>
              <a:rPr lang="en-US" altLang="zh-TW" sz="2400" i="1" dirty="0" smtClean="0"/>
              <a:t>bucket</a:t>
            </a:r>
            <a:r>
              <a:rPr lang="en-US" altLang="zh-TW" sz="2400" dirty="0" smtClean="0"/>
              <a:t> to store up to </a:t>
            </a:r>
            <a:r>
              <a:rPr lang="en-US" altLang="zh-TW" sz="2400" dirty="0" smtClean="0">
                <a:solidFill>
                  <a:srgbClr val="0000FF"/>
                </a:solidFill>
              </a:rPr>
              <a:t>L</a:t>
            </a:r>
            <a:r>
              <a:rPr lang="en-US" altLang="zh-TW" sz="2400" dirty="0" smtClean="0"/>
              <a:t> blocks</a:t>
            </a:r>
          </a:p>
          <a:p>
            <a:endParaRPr lang="en-US" altLang="zh-TW" sz="1200" dirty="0" smtClean="0"/>
          </a:p>
          <a:p>
            <a:r>
              <a:rPr lang="en-US" altLang="zh-TW" sz="2400" dirty="0" smtClean="0"/>
              <a:t>A </a:t>
            </a:r>
            <a:r>
              <a:rPr lang="en-US" altLang="zh-TW" sz="2400" i="1" dirty="0" smtClean="0"/>
              <a:t>position map </a:t>
            </a:r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in CPU cache indicate position of each block</a:t>
            </a:r>
          </a:p>
          <a:p>
            <a:pPr marL="0" indent="0">
              <a:buNone/>
            </a:pPr>
            <a:endParaRPr lang="en-US" altLang="zh-TW" sz="2400" dirty="0" smtClean="0"/>
          </a:p>
          <a:p>
            <a:pPr marL="0" indent="0">
              <a:buNone/>
            </a:pPr>
            <a:endParaRPr lang="en-US" altLang="zh-TW" sz="1400" b="1" dirty="0" smtClean="0"/>
          </a:p>
        </p:txBody>
      </p:sp>
      <p:graphicFrame>
        <p:nvGraphicFramePr>
          <p:cNvPr id="72" name="Table 19"/>
          <p:cNvGraphicFramePr>
            <a:graphicFrameLocks noGrp="1"/>
          </p:cNvGraphicFramePr>
          <p:nvPr>
            <p:extLst/>
          </p:nvPr>
        </p:nvGraphicFramePr>
        <p:xfrm>
          <a:off x="1000594" y="6298624"/>
          <a:ext cx="282640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09588"/>
                <a:gridCol w="349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2070311" y="5812766"/>
            <a:ext cx="6161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i="1" dirty="0" err="1" smtClean="0">
                <a:solidFill>
                  <a:srgbClr val="0000FF"/>
                </a:solidFill>
              </a:rPr>
              <a:t>Pos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999377" y="4782663"/>
            <a:ext cx="40573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TW" sz="2400" b="1" dirty="0">
                <a:solidFill>
                  <a:prstClr val="black"/>
                </a:solidFill>
              </a:rPr>
              <a:t>Invariant: </a:t>
            </a:r>
            <a:r>
              <a:rPr lang="en-US" altLang="zh-TW" sz="2400" dirty="0">
                <a:solidFill>
                  <a:prstClr val="black"/>
                </a:solidFill>
              </a:rPr>
              <a:t>block 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>
                <a:solidFill>
                  <a:prstClr val="black"/>
                </a:solidFill>
              </a:rPr>
              <a:t> can be found along path from </a:t>
            </a:r>
            <a:r>
              <a:rPr lang="en-US" altLang="zh-TW" sz="2400" dirty="0">
                <a:solidFill>
                  <a:srgbClr val="0000FF"/>
                </a:solidFill>
              </a:rPr>
              <a:t>root</a:t>
            </a:r>
            <a:r>
              <a:rPr lang="en-US" altLang="zh-TW" sz="2400" dirty="0">
                <a:solidFill>
                  <a:prstClr val="black"/>
                </a:solidFill>
              </a:rPr>
              <a:t> to </a:t>
            </a:r>
            <a:r>
              <a:rPr lang="en-US" altLang="zh-TW" sz="2400" dirty="0" err="1">
                <a:solidFill>
                  <a:srgbClr val="0000FF"/>
                </a:solidFill>
              </a:rPr>
              <a:t>Pos</a:t>
            </a:r>
            <a:r>
              <a:rPr lang="en-US" altLang="zh-TW" sz="2400" dirty="0">
                <a:solidFill>
                  <a:srgbClr val="0000FF"/>
                </a:solidFill>
              </a:rPr>
              <a:t>[</a:t>
            </a:r>
            <a:r>
              <a:rPr lang="en-US" altLang="zh-TW" sz="2400" dirty="0" err="1">
                <a:solidFill>
                  <a:srgbClr val="0000FF"/>
                </a:solidFill>
              </a:rPr>
              <a:t>i</a:t>
            </a:r>
            <a:r>
              <a:rPr lang="en-US" altLang="zh-TW" sz="2400" dirty="0" smtClean="0">
                <a:solidFill>
                  <a:srgbClr val="0000FF"/>
                </a:solidFill>
              </a:rPr>
              <a:t>]</a:t>
            </a:r>
            <a:endParaRPr lang="zh-TW" altLang="en-US" sz="2400" b="1" dirty="0">
              <a:solidFill>
                <a:srgbClr val="0000FF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88052" y="5497206"/>
            <a:ext cx="4755200" cy="1344407"/>
          </a:xfrm>
          <a:prstGeom prst="rect">
            <a:avLst/>
          </a:prstGeom>
          <a:noFill/>
          <a:ln w="38100" cmpd="sng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351" y="5531131"/>
            <a:ext cx="1575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/>
              <a:t>CPU </a:t>
            </a:r>
            <a:r>
              <a:rPr lang="en-US" altLang="zh-TW" sz="2400" dirty="0" smtClean="0"/>
              <a:t>cache: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5819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new statistically secure ORAM construct with O(log</a:t>
            </a:r>
            <a:r>
              <a:rPr lang="en-US" baseline="30000" dirty="0" smtClean="0"/>
              <a:t>2</a:t>
            </a:r>
            <a:r>
              <a:rPr lang="en-US" dirty="0" smtClean="0"/>
              <a:t> n log log n) overhead. </a:t>
            </a:r>
            <a:endParaRPr lang="en-US" dirty="0"/>
          </a:p>
          <a:p>
            <a:r>
              <a:rPr lang="en-US" dirty="0" smtClean="0"/>
              <a:t>Introduced supermarket model. </a:t>
            </a:r>
            <a:endParaRPr lang="en-US" dirty="0"/>
          </a:p>
          <a:p>
            <a:r>
              <a:rPr lang="en-US" dirty="0" smtClean="0"/>
              <a:t>Introduced </a:t>
            </a:r>
            <a:r>
              <a:rPr lang="en-US" dirty="0" err="1" smtClean="0"/>
              <a:t>Chernoff</a:t>
            </a:r>
            <a:r>
              <a:rPr lang="en-US" dirty="0" smtClean="0"/>
              <a:t> bound with resets? </a:t>
            </a:r>
          </a:p>
          <a:p>
            <a:r>
              <a:rPr lang="en-US" dirty="0" smtClean="0"/>
              <a:t>Can we get rid of log log n? </a:t>
            </a:r>
          </a:p>
          <a:p>
            <a:r>
              <a:rPr lang="en-US" dirty="0" smtClean="0"/>
              <a:t>Seems not, because we ignore correlations across different levels and thus a union bound is needed.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99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6947</TotalTime>
  <Words>2637</Words>
  <Application>Microsoft Office PowerPoint</Application>
  <PresentationFormat>如螢幕大小 (4:3)</PresentationFormat>
  <Paragraphs>691</Paragraphs>
  <Slides>40</Slides>
  <Notes>27</Notes>
  <HiddenSlides>6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40</vt:i4>
      </vt:variant>
    </vt:vector>
  </HeadingPairs>
  <TitlesOfParts>
    <vt:vector size="48" baseType="lpstr">
      <vt:lpstr>ＭＳ Ｐゴシック</vt:lpstr>
      <vt:lpstr>新細明體</vt:lpstr>
      <vt:lpstr>Arial</vt:lpstr>
      <vt:lpstr>Arial Narrow</vt:lpstr>
      <vt:lpstr>Calibri</vt:lpstr>
      <vt:lpstr>Cambria Math</vt:lpstr>
      <vt:lpstr>Comic Sans MS</vt:lpstr>
      <vt:lpstr>Office Theme</vt:lpstr>
      <vt:lpstr>Statistically secure ORAM with O ̃(〖"log" 〗^2 n) overhead</vt:lpstr>
      <vt:lpstr>Oblivious RAM [G87,GO96]</vt:lpstr>
      <vt:lpstr>Cloud Storage Scenario</vt:lpstr>
      <vt:lpstr>Oblivious RAM—hide access pattern</vt:lpstr>
      <vt:lpstr>Illustration</vt:lpstr>
      <vt:lpstr>Oblivious RAM—hide access pattern</vt:lpstr>
      <vt:lpstr>A Trivial Solution</vt:lpstr>
      <vt:lpstr>ORAM complexity</vt:lpstr>
      <vt:lpstr>A successful line of research  </vt:lpstr>
      <vt:lpstr>Why statistical security?</vt:lpstr>
      <vt:lpstr>Our Result</vt:lpstr>
      <vt:lpstr>Tree-base ORAM framework of [SCSL’10]</vt:lpstr>
      <vt:lpstr>A simple initial step</vt:lpstr>
      <vt:lpstr>Tree-base ORAM Framework [SCSL’10]</vt:lpstr>
      <vt:lpstr>Tree-base ORAM Framework [SCSL’10]</vt:lpstr>
      <vt:lpstr>Tree-base ORAM Framework [SCSL’10]</vt:lpstr>
      <vt:lpstr>Tree-base ORAM Framework [SCSL’10]</vt:lpstr>
      <vt:lpstr>Flush mechanism of [CP’13]</vt:lpstr>
      <vt:lpstr>Complexity</vt:lpstr>
      <vt:lpstr>Complexity</vt:lpstr>
      <vt:lpstr>Our O ̃(〖"log" 〗^2 n) overhead ORAM </vt:lpstr>
      <vt:lpstr>Our Construction—High Level</vt:lpstr>
      <vt:lpstr>Our Construction—High Level</vt:lpstr>
      <vt:lpstr>Our Construction—Details</vt:lpstr>
      <vt:lpstr>Our Construction—Details</vt:lpstr>
      <vt:lpstr>Our Construction—Review</vt:lpstr>
      <vt:lpstr>Security</vt:lpstr>
      <vt:lpstr>Main Challenge—Bound Queue Size</vt:lpstr>
      <vt:lpstr>Complexity</vt:lpstr>
      <vt:lpstr>PowerPoint 簡報</vt:lpstr>
      <vt:lpstr>PowerPoint 簡報</vt:lpstr>
      <vt:lpstr>Application of stat. secure ORAM: Large-scale MPC [BCP’14]</vt:lpstr>
      <vt:lpstr>Conclusion</vt:lpstr>
      <vt:lpstr>Thank you! Questions?</vt:lpstr>
      <vt:lpstr>PowerPoint 簡報</vt:lpstr>
      <vt:lpstr>PowerPoint 簡報</vt:lpstr>
      <vt:lpstr>PowerPoint 簡報</vt:lpstr>
      <vt:lpstr>PowerPoint 簡報</vt:lpstr>
      <vt:lpstr>Tree-base ORAM Framework [SCSL’10]</vt:lpstr>
      <vt:lpstr>Conclusion</vt:lpstr>
    </vt:vector>
  </TitlesOfParts>
  <Company>Princeton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Statistically secure ORAM with O(log n log log n) overhead</dc:title>
  <dc:creator>Zhenming LIU</dc:creator>
  <cp:lastModifiedBy>Kai-Min Chung</cp:lastModifiedBy>
  <cp:revision>726</cp:revision>
  <dcterms:created xsi:type="dcterms:W3CDTF">2013-10-30T04:02:22Z</dcterms:created>
  <dcterms:modified xsi:type="dcterms:W3CDTF">2014-05-16T01:52:30Z</dcterms:modified>
</cp:coreProperties>
</file>