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302" r:id="rId3"/>
    <p:sldId id="303" r:id="rId4"/>
    <p:sldId id="322" r:id="rId5"/>
    <p:sldId id="262" r:id="rId6"/>
    <p:sldId id="312" r:id="rId7"/>
    <p:sldId id="265" r:id="rId8"/>
    <p:sldId id="266" r:id="rId9"/>
    <p:sldId id="267" r:id="rId10"/>
    <p:sldId id="296" r:id="rId11"/>
    <p:sldId id="297" r:id="rId12"/>
    <p:sldId id="320" r:id="rId13"/>
    <p:sldId id="321" r:id="rId14"/>
    <p:sldId id="301" r:id="rId15"/>
    <p:sldId id="319" r:id="rId16"/>
    <p:sldId id="323" r:id="rId17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668" autoAdjust="0"/>
  </p:normalViewPr>
  <p:slideViewPr>
    <p:cSldViewPr>
      <p:cViewPr>
        <p:scale>
          <a:sx n="96" d="100"/>
          <a:sy n="96" d="100"/>
        </p:scale>
        <p:origin x="-468" y="30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829458228098799"/>
          <c:y val="1.43569462608898E-2"/>
          <c:w val="0.84427937073903503"/>
          <c:h val="0.9856430537391099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0"/>
            <c:bubble3D val="0"/>
            <c:explosion val="7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</c:dPt>
          <c:dPt>
            <c:idx val="1"/>
            <c:bubble3D val="0"/>
            <c:explosion val="4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</c:dPt>
          <c:dPt>
            <c:idx val="2"/>
            <c:bubble3D val="0"/>
            <c:explosion val="8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</c:dPt>
          <c:dLbls>
            <c:dLbl>
              <c:idx val="0"/>
              <c:layout>
                <c:manualLayout>
                  <c:x val="-0.16492991228398518"/>
                  <c:y val="7.714941251798586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accent1"/>
                        </a:solidFill>
                        <a:effectLst/>
                        <a:latin typeface="Heiti TC Light" charset="-120"/>
                        <a:ea typeface="Heiti TC Light" charset="-120"/>
                        <a:cs typeface="Heiti TC Light" charset="-120"/>
                      </a:defRPr>
                    </a:pPr>
                    <a:r>
                      <a:rPr lang="zh-TW" altLang="en-US" sz="1200" b="1" dirty="0" smtClean="0"/>
                      <a:t>明確</a:t>
                    </a:r>
                    <a:r>
                      <a:rPr lang="zh-TW" altLang="en-US" sz="1200" b="1" dirty="0"/>
                      <a:t>不滿</a:t>
                    </a:r>
                    <a:r>
                      <a:rPr lang="zh-TW" altLang="en-US" sz="1200" b="1" dirty="0" smtClean="0"/>
                      <a:t>比例：</a:t>
                    </a:r>
                    <a:r>
                      <a:rPr lang="en-US" altLang="zh-TW" sz="1200" b="1" dirty="0" smtClean="0"/>
                      <a:t>40</a:t>
                    </a:r>
                    <a:r>
                      <a:rPr lang="en-US" altLang="zh-TW" sz="1200" b="1" dirty="0"/>
                      <a:t>%</a:t>
                    </a:r>
                  </a:p>
                </c:rich>
              </c:tx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2.4731557604710651E-2"/>
                  <c:y val="-0.2071226318037325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accent2"/>
                        </a:solidFill>
                        <a:effectLst/>
                        <a:latin typeface="Heiti TC Light" charset="-120"/>
                        <a:ea typeface="Heiti TC Light" charset="-120"/>
                        <a:cs typeface="Heiti TC Light" charset="-120"/>
                      </a:defRPr>
                    </a:pPr>
                    <a:r>
                      <a:rPr lang="zh-TW" altLang="en-US" sz="1200" b="1" dirty="0" smtClean="0"/>
                      <a:t>明確</a:t>
                    </a:r>
                    <a:r>
                      <a:rPr lang="zh-TW" altLang="en-US" sz="1200" b="1" dirty="0"/>
                      <a:t>滿意</a:t>
                    </a:r>
                    <a:r>
                      <a:rPr lang="zh-TW" altLang="en-US" sz="1200" b="1" dirty="0" smtClean="0"/>
                      <a:t>比例：</a:t>
                    </a:r>
                    <a:r>
                      <a:rPr lang="en-US" altLang="zh-TW" sz="1200" b="1" dirty="0" smtClean="0"/>
                      <a:t>17</a:t>
                    </a:r>
                    <a:r>
                      <a:rPr lang="en-US" altLang="zh-TW" sz="1200" b="1" dirty="0"/>
                      <a:t>%</a:t>
                    </a:r>
                    <a:endParaRPr lang="zh-TW" altLang="en-US" sz="1200" b="1" dirty="0"/>
                  </a:p>
                </c:rich>
              </c:tx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2166347257712106"/>
                  <c:y val="6.7836653173639905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accent3"/>
                        </a:solidFill>
                        <a:effectLst/>
                        <a:latin typeface="Heiti TC Light" charset="-120"/>
                        <a:ea typeface="Heiti TC Light" charset="-120"/>
                        <a:cs typeface="Heiti TC Light" charset="-120"/>
                      </a:defRPr>
                    </a:pPr>
                    <a:r>
                      <a:rPr lang="zh-TW" altLang="en-US" sz="1200" b="1" dirty="0"/>
                      <a:t>未明確表態或各政策滿意及不滿意</a:t>
                    </a:r>
                    <a:r>
                      <a:rPr lang="zh-TW" altLang="en-US" sz="1200" b="1" dirty="0" smtClean="0"/>
                      <a:t>並存：</a:t>
                    </a:r>
                    <a:r>
                      <a:rPr lang="en-US" altLang="zh-TW" sz="1200" b="1" dirty="0" smtClean="0"/>
                      <a:t>43</a:t>
                    </a:r>
                    <a:r>
                      <a:rPr lang="en-US" altLang="zh-TW" sz="1200" b="1" dirty="0"/>
                      <a:t>%</a:t>
                    </a:r>
                    <a:endParaRPr lang="zh-TW" altLang="en-US" sz="1200" b="1" dirty="0"/>
                  </a:p>
                </c:rich>
              </c:tx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Sheet1!$A$2:$A$4</c:f>
              <c:strCache>
                <c:ptCount val="3"/>
                <c:pt idx="0">
                  <c:v>明確不滿比例</c:v>
                </c:pt>
                <c:pt idx="1">
                  <c:v>明確滿意比例</c:v>
                </c:pt>
                <c:pt idx="2">
                  <c:v>未明確表態或各政策滿意及不滿意並存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0.40329999999999999</c:v>
                </c:pt>
                <c:pt idx="1">
                  <c:v>0.17130000000000001</c:v>
                </c:pt>
                <c:pt idx="2">
                  <c:v>0.42520000000000002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Heiti TC Light" charset="-120"/>
          <a:ea typeface="Heiti TC Light" charset="-120"/>
          <a:cs typeface="Heiti TC Light" charset="-120"/>
        </a:defRPr>
      </a:pPr>
      <a:endParaRPr lang="zh-T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7"/>
            <c:bubble3D val="0"/>
            <c:explosion val="7"/>
          </c:dPt>
          <c:dLbls>
            <c:dLbl>
              <c:idx val="1"/>
              <c:layout>
                <c:manualLayout>
                  <c:x val="-7.4864366922183052E-4"/>
                  <c:y val="-3.765985994340385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7.227784875754546E-4"/>
                  <c:y val="-2.6318913168315926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0800709643372959E-2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altLang="zh-TW" dirty="0"/>
                      <a:t>8.</a:t>
                    </a:r>
                    <a:r>
                      <a:rPr lang="zh-TW" altLang="en-US" dirty="0"/>
                      <a:t>其他</a:t>
                    </a:r>
                    <a:r>
                      <a:rPr lang="zh-TW" altLang="en-US" dirty="0" smtClean="0"/>
                      <a:t>：陸</a:t>
                    </a:r>
                    <a:r>
                      <a:rPr lang="zh-TW" altLang="en-US" dirty="0"/>
                      <a:t>客減少、新南向政策、兆豐案、樂陞案、課綱</a:t>
                    </a:r>
                    <a:r>
                      <a:rPr lang="en-US" altLang="zh-TW" dirty="0"/>
                      <a:t>……</a:t>
                    </a:r>
                    <a:r>
                      <a:rPr lang="zh-TW" altLang="en-US" dirty="0"/>
                      <a:t>等</a:t>
                    </a:r>
                    <a:r>
                      <a:rPr lang="en-US" altLang="zh-TW" dirty="0"/>
                      <a:t>, 48.54%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Sheet1!$A$2:$A$9</c:f>
              <c:strCache>
                <c:ptCount val="8"/>
                <c:pt idx="0">
                  <c:v>1.開放美豬進口</c:v>
                </c:pt>
                <c:pt idx="1">
                  <c:v>2.南海仲裁</c:v>
                </c:pt>
                <c:pt idx="2">
                  <c:v>3.雄三飛彈誤射</c:v>
                </c:pt>
                <c:pt idx="3">
                  <c:v>4.年金改革</c:v>
                </c:pt>
                <c:pt idx="4">
                  <c:v>5.核電重啟</c:v>
                </c:pt>
                <c:pt idx="5">
                  <c:v>6.一例一休</c:v>
                </c:pt>
                <c:pt idx="6">
                  <c:v>7.台東風災</c:v>
                </c:pt>
                <c:pt idx="7">
                  <c:v>8.其他：不當黨產、陸客減少、新南向政策、兆豐案、樂陞案、課綱……等</c:v>
                </c:pt>
              </c:strCache>
            </c:strRef>
          </c:cat>
          <c:val>
            <c:numRef>
              <c:f>Sheet1!$B$2:$B$9</c:f>
              <c:numCache>
                <c:formatCode>0.00%</c:formatCode>
                <c:ptCount val="8"/>
                <c:pt idx="0">
                  <c:v>0.12620000000000001</c:v>
                </c:pt>
                <c:pt idx="1">
                  <c:v>0.1037</c:v>
                </c:pt>
                <c:pt idx="2">
                  <c:v>8.0299999999999996E-2</c:v>
                </c:pt>
                <c:pt idx="3">
                  <c:v>5.5E-2</c:v>
                </c:pt>
                <c:pt idx="4">
                  <c:v>5.3499999999999999E-2</c:v>
                </c:pt>
                <c:pt idx="5">
                  <c:v>5.3400000000000003E-2</c:v>
                </c:pt>
                <c:pt idx="6">
                  <c:v>4.2500000000000003E-2</c:v>
                </c:pt>
                <c:pt idx="7">
                  <c:v>0.4854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>
          <a:latin typeface="Heiti TC Light" charset="-120"/>
          <a:ea typeface="Heiti TC Light" charset="-120"/>
          <a:cs typeface="Heiti TC Light" charset="-120"/>
        </a:defRPr>
      </a:pPr>
      <a:endParaRPr lang="zh-TW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numCol="1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5413014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numCol="1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 numCol="1"/>
          <a:lstStyle/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 numCol="1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smtClean="0"/>
              <a:t>按一下以編輯母片副標題樣式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83781070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412018019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numCol="1" anchor="t"/>
          <a:lstStyle>
            <a:lvl1pPr algn="l">
              <a:defRPr sz="4000" b="1" cap="all"/>
            </a:lvl1pPr>
          </a:lstStyle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numCol="1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36838257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 numCol="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 numCol="1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63540476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>
            <a:lvl1pPr>
              <a:defRPr/>
            </a:lvl1pPr>
          </a:lstStyle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26398199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40091309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28656950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numCol="1" anchor="b"/>
          <a:lstStyle>
            <a:lvl1pPr algn="l">
              <a:defRPr sz="2000" b="1"/>
            </a:lvl1pPr>
          </a:lstStyle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 numCol="1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57389740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numCol="1" anchor="b"/>
          <a:lstStyle>
            <a:lvl1pPr algn="l">
              <a:defRPr sz="2000" b="1"/>
            </a:lvl1pPr>
          </a:lstStyle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numCol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 numCol="1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50790636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09011020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 numCol="1"/>
          <a:lstStyle/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 numCol="1"/>
          <a:lstStyle/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420465255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zh-TW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zh-TW" smtClean="0"/>
              <a:t>按一下以編輯母片文字樣式</a:t>
            </a:r>
          </a:p>
          <a:p>
            <a:pPr lvl="1"/>
            <a:r>
              <a:rPr lang="zh-TW" smtClean="0"/>
              <a:t>第二層</a:t>
            </a:r>
          </a:p>
          <a:p>
            <a:pPr lvl="2"/>
            <a:r>
              <a:rPr lang="zh-TW" smtClean="0"/>
              <a:t>第三層</a:t>
            </a:r>
          </a:p>
          <a:p>
            <a:pPr lvl="3"/>
            <a:r>
              <a:rPr lang="zh-TW" smtClean="0"/>
              <a:t>第四層</a:t>
            </a:r>
          </a:p>
          <a:p>
            <a:pPr lvl="4"/>
            <a:r>
              <a:rPr lang="zh-TW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9FA59-8C37-473D-B405-7936EBAFC7A5}" type="datetimeFigureOut">
              <a:rPr lang="en-US" altLang="zh-TW" smtClean="0"/>
              <a:t>6/21/2019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zh-TW" altLang="zh-TW" smtClean="0"/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641567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 alt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14400" y="1707654"/>
            <a:ext cx="7772400" cy="1224136"/>
          </a:xfrm>
        </p:spPr>
        <p:txBody>
          <a:bodyPr numCol="1">
            <a:noAutofit/>
          </a:bodyPr>
          <a:lstStyle/>
          <a:p>
            <a:pPr algn="ctr"/>
            <a:r>
              <a:rPr lang="zh-TW" altLang="en-US" sz="4400" b="1" dirty="0" smtClean="0">
                <a:solidFill>
                  <a:schemeClr val="tx1"/>
                </a:solidFill>
              </a:rPr>
              <a:t>大</a:t>
            </a:r>
            <a:r>
              <a:rPr lang="zh-TW" altLang="zh-TW" sz="4400" b="1" dirty="0" smtClean="0">
                <a:solidFill>
                  <a:schemeClr val="tx1"/>
                </a:solidFill>
              </a:rPr>
              <a:t>數據</a:t>
            </a:r>
            <a:r>
              <a:rPr lang="zh-TW" altLang="en-US" sz="4400" b="1" dirty="0" smtClean="0">
                <a:solidFill>
                  <a:schemeClr val="tx1"/>
                </a:solidFill>
              </a:rPr>
              <a:t>分析：被動式民調</a:t>
            </a:r>
            <a:endParaRPr lang="en-US" altLang="zh-TW" sz="4400" b="1" dirty="0" smtClean="0">
              <a:solidFill>
                <a:schemeClr val="tx1"/>
              </a:solidFill>
            </a:endParaRPr>
          </a:p>
          <a:p>
            <a:pPr algn="ctr"/>
            <a:r>
              <a:rPr lang="zh-TW" b="1" dirty="0" smtClean="0"/>
              <a:t>　　　　　　　　　　　　　　　　　　思</a:t>
            </a:r>
            <a:r>
              <a:rPr lang="zh-TW" b="1" dirty="0"/>
              <a:t>為</a:t>
            </a:r>
            <a:r>
              <a:rPr lang="zh-TW" b="1" dirty="0" smtClean="0"/>
              <a:t>策略　謝一平</a:t>
            </a:r>
            <a:r>
              <a:rPr lang="zh-TW" b="1" dirty="0"/>
              <a:t>博士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196" y="3089250"/>
            <a:ext cx="346596" cy="346596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+mj-ea"/>
              </a:rPr>
              <a:t>思為策略研發長謝一平 </a:t>
            </a:r>
            <a:endParaRPr lang="zh-TW" altLang="en-US" dirty="0"/>
          </a:p>
        </p:txBody>
      </p:sp>
      <p:pic>
        <p:nvPicPr>
          <p:cNvPr id="5" name="內容版面配置區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987" y="1296849"/>
            <a:ext cx="2591025" cy="3200677"/>
          </a:xfrm>
        </p:spPr>
      </p:pic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>
          <a:xfrm>
            <a:off x="3851920" y="1131590"/>
            <a:ext cx="4824536" cy="3819871"/>
          </a:xfrm>
        </p:spPr>
        <p:txBody>
          <a:bodyPr>
            <a:noAutofit/>
          </a:bodyPr>
          <a:lstStyle/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現職：</a:t>
            </a:r>
          </a:p>
          <a:p>
            <a:pPr lvl="1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思為策略研發長＆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創辦人</a:t>
            </a:r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台灣地方民代公意論壇副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秘書長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學歷：</a:t>
            </a:r>
          </a:p>
          <a:p>
            <a:pPr lvl="1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國立中興大學資訊工程所博士</a:t>
            </a:r>
          </a:p>
          <a:p>
            <a:pPr lvl="1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國立中興大學應用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數學所碩士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私立大同大學應用數學系學士</a:t>
            </a:r>
          </a:p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主要工作經歷：</a:t>
            </a:r>
          </a:p>
          <a:p>
            <a:pPr lvl="1"/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2011.9 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~ 2012.9 Yahoo!</a:t>
            </a:r>
          </a:p>
          <a:p>
            <a:pPr lvl="2"/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Global Blog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Team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Taiwan Auction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Team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179455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+mj-ea"/>
              </a:rPr>
              <a:t>思為策略研發長謝一平 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half" idx="1"/>
          </p:nvPr>
        </p:nvSpPr>
        <p:spPr>
          <a:xfrm>
            <a:off x="457200" y="915567"/>
            <a:ext cx="4038600" cy="3672408"/>
          </a:xfrm>
        </p:spPr>
        <p:txBody>
          <a:bodyPr>
            <a:no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台灣選戰經驗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2020 </a:t>
            </a:r>
            <a:r>
              <a:rPr lang="zh-TW" altLang="en-US" sz="16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立法委員選舉</a:t>
            </a:r>
            <a:endParaRPr lang="en-US" altLang="zh-TW" sz="16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縣市長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選舉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縣市議員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選舉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縣市長選舉初選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議員選舉初選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國民黨主席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選舉</a:t>
            </a:r>
            <a:endParaRPr lang="en-US" altLang="zh-TW" sz="16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2016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國民黨主席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補選</a:t>
            </a:r>
            <a:endParaRPr lang="en-US" altLang="zh-TW" sz="16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2016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總統大選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2016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立法委員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國民黨中常委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國民黨立法委員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初選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2014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縣市議員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4648200" y="915566"/>
            <a:ext cx="4038600" cy="3679057"/>
          </a:xfrm>
        </p:spPr>
        <p:txBody>
          <a:bodyPr>
            <a:no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國際選戰經驗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馬來西亞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全國大選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香港立法會議員補選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香港立法會議員補選初選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2016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香港立法會議員選舉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2016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馬來西亞砂勞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越州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大選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國際觀選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經驗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香港區議員選舉觀選員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2016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菲律賓大選海外國際觀選員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420264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主動 </a:t>
            </a:r>
            <a:r>
              <a:rPr lang="en-US" altLang="zh-TW" dirty="0" err="1" smtClean="0"/>
              <a:t>v.s</a:t>
            </a:r>
            <a:r>
              <a:rPr lang="en-US" altLang="zh-TW" dirty="0" smtClean="0"/>
              <a:t>. </a:t>
            </a:r>
            <a:r>
              <a:rPr lang="zh-TW" altLang="en-US" dirty="0" smtClean="0"/>
              <a:t>被動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主動式民調</a:t>
            </a:r>
            <a:endParaRPr lang="en-US" altLang="zh-TW" dirty="0"/>
          </a:p>
          <a:p>
            <a:pPr lvl="1"/>
            <a:r>
              <a:rPr lang="zh-TW" altLang="en-US" dirty="0" smtClean="0"/>
              <a:t>有明確的問題、答案</a:t>
            </a:r>
            <a:r>
              <a:rPr lang="zh-TW" altLang="en-US" dirty="0"/>
              <a:t>可以</a:t>
            </a:r>
            <a:r>
              <a:rPr lang="zh-TW" altLang="en-US" dirty="0" smtClean="0"/>
              <a:t>選擇</a:t>
            </a:r>
            <a:endParaRPr lang="en-US" altLang="zh-TW" dirty="0" smtClean="0"/>
          </a:p>
          <a:p>
            <a:r>
              <a:rPr lang="zh-TW" altLang="en-US" dirty="0"/>
              <a:t>被動式民調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透過觀察社群行為，如按讚、留言內容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028214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sibce\Desktop\tcu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648" y="2715770"/>
            <a:ext cx="3024336" cy="224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83902"/>
            <a:ext cx="4104456" cy="3308128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sz="half" idx="1"/>
          </p:nvPr>
        </p:nvSpPr>
        <p:spPr>
          <a:xfrm>
            <a:off x="1403647" y="1131591"/>
            <a:ext cx="2368049" cy="1508105"/>
          </a:xfrm>
        </p:spPr>
        <p:txBody>
          <a:bodyPr wrap="square" numCol="1">
            <a:spAutoFit/>
          </a:bodyPr>
          <a:lstStyle/>
          <a:p>
            <a:pPr marL="0"/>
            <a:r>
              <a:rPr lang="zh-TW" sz="2000" dirty="0">
                <a:latin typeface="Adobe 繁黑體 Std B" pitchFamily="34" charset="-120"/>
                <a:ea typeface="Adobe 繁黑體 Std B" pitchFamily="34" charset="-120"/>
                <a:sym typeface="Helvetica Light"/>
              </a:rPr>
              <a:t>誰貼了文？</a:t>
            </a:r>
            <a:endParaRPr lang="en-US" altLang="zh-TW" sz="2000" dirty="0">
              <a:latin typeface="Adobe 繁黑體 Std B" pitchFamily="34" charset="-120"/>
              <a:ea typeface="Adobe 繁黑體 Std B" pitchFamily="34" charset="-120"/>
              <a:sym typeface="Helvetica Light"/>
            </a:endParaRPr>
          </a:p>
          <a:p>
            <a:pPr marL="0"/>
            <a:r>
              <a:rPr lang="zh-TW" sz="2000" dirty="0">
                <a:latin typeface="Adobe 繁黑體 Std B" pitchFamily="34" charset="-120"/>
                <a:ea typeface="Adobe 繁黑體 Std B" pitchFamily="34" charset="-120"/>
                <a:sym typeface="Helvetica Light"/>
              </a:rPr>
              <a:t>誰按了讚？</a:t>
            </a:r>
            <a:endParaRPr lang="en-US" altLang="zh-TW" sz="2000" dirty="0">
              <a:latin typeface="Adobe 繁黑體 Std B" pitchFamily="34" charset="-120"/>
              <a:ea typeface="Adobe 繁黑體 Std B" pitchFamily="34" charset="-120"/>
              <a:sym typeface="Helvetica Light"/>
            </a:endParaRPr>
          </a:p>
          <a:p>
            <a:pPr marL="0"/>
            <a:r>
              <a:rPr lang="zh-TW" sz="2000" dirty="0">
                <a:latin typeface="Adobe 繁黑體 Std B" pitchFamily="34" charset="-120"/>
                <a:ea typeface="Adobe 繁黑體 Std B" pitchFamily="34" charset="-120"/>
                <a:sym typeface="Helvetica Light"/>
              </a:rPr>
              <a:t>誰留了言？</a:t>
            </a:r>
            <a:endParaRPr lang="en-US" altLang="zh-TW" sz="2000" dirty="0">
              <a:latin typeface="Adobe 繁黑體 Std B" pitchFamily="34" charset="-120"/>
              <a:ea typeface="Adobe 繁黑體 Std B" pitchFamily="34" charset="-120"/>
              <a:sym typeface="Helvetica Light"/>
            </a:endParaRPr>
          </a:p>
          <a:p>
            <a:pPr marL="0"/>
            <a:r>
              <a:rPr lang="zh-TW" sz="2000" dirty="0">
                <a:latin typeface="Adobe 繁黑體 Std B" pitchFamily="34" charset="-120"/>
                <a:ea typeface="Adobe 繁黑體 Std B" pitchFamily="34" charset="-120"/>
                <a:sym typeface="Helvetica Light"/>
              </a:rPr>
              <a:t>誰分享？</a:t>
            </a:r>
            <a:endParaRPr lang="en-US" altLang="zh-TW" sz="2000" dirty="0">
              <a:latin typeface="Adobe 繁黑體 Std B" pitchFamily="34" charset="-120"/>
              <a:ea typeface="Adobe 繁黑體 Std B" pitchFamily="34" charset="-120"/>
              <a:sym typeface="Helvetica Light"/>
            </a:endParaRPr>
          </a:p>
        </p:txBody>
      </p:sp>
      <p:sp>
        <p:nvSpPr>
          <p:cNvPr id="7" name="內容版面配置區 2"/>
          <p:cNvSpPr>
            <a:spLocks noGrp="1"/>
          </p:cNvSpPr>
          <p:nvPr>
            <p:ph sz="half" idx="2"/>
          </p:nvPr>
        </p:nvSpPr>
        <p:spPr>
          <a:xfrm>
            <a:off x="386648" y="495718"/>
            <a:ext cx="8392017" cy="707874"/>
          </a:xfrm>
        </p:spPr>
        <p:txBody>
          <a:bodyPr vert="horz" wrap="none" lIns="91428" tIns="45714" rIns="91428" bIns="45714" numCol="1" rtlCol="0" anchor="ctr">
            <a:spAutoFit/>
          </a:bodyPr>
          <a:lstStyle/>
          <a:p>
            <a:pPr algn="ctr" defTabSz="825392">
              <a:spcBef>
                <a:spcPct val="0"/>
              </a:spcBef>
              <a:buNone/>
            </a:pPr>
            <a:r>
              <a:rPr lang="zh-TW" sz="4000" dirty="0">
                <a:latin typeface="Kozuka Gothic Pro B" pitchFamily="34" charset="-128"/>
                <a:ea typeface="Kozuka Gothic Pro B" pitchFamily="34" charset="-128"/>
                <a:sym typeface="Helvetica Light"/>
              </a:rPr>
              <a:t>追蹤全台臉書所有公開網路</a:t>
            </a:r>
            <a:r>
              <a:rPr lang="zh-TW" sz="4000" dirty="0" smtClean="0">
                <a:latin typeface="Kozuka Gothic Pro B" pitchFamily="34" charset="-128"/>
                <a:ea typeface="Kozuka Gothic Pro B" pitchFamily="34" charset="-128"/>
                <a:sym typeface="Helvetica Light"/>
              </a:rPr>
              <a:t>互動</a:t>
            </a:r>
            <a:r>
              <a:rPr lang="zh-TW" sz="4000" b="1" dirty="0" smtClean="0">
                <a:solidFill>
                  <a:srgbClr val="FF0000"/>
                </a:solidFill>
                <a:latin typeface="Kozuka Gothic Pro B" pitchFamily="34" charset="-128"/>
                <a:ea typeface="Kozuka Gothic Pro B" pitchFamily="34" charset="-128"/>
                <a:sym typeface="Helvetica Light"/>
              </a:rPr>
              <a:t>行為</a:t>
            </a:r>
            <a:endParaRPr lang="en-US" altLang="zh-TW" sz="4000" b="1" dirty="0">
              <a:solidFill>
                <a:srgbClr val="FF0000"/>
              </a:solidFill>
              <a:latin typeface="Kozuka Gothic Pro B" pitchFamily="34" charset="-128"/>
              <a:ea typeface="Kozuka Gothic Pro B" pitchFamily="34" charset="-128"/>
              <a:sym typeface="Helvetica Light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208589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32" y="384230"/>
            <a:ext cx="8366372" cy="4706085"/>
          </a:xfrm>
        </p:spPr>
      </p:pic>
      <p:sp>
        <p:nvSpPr>
          <p:cNvPr id="3" name="矩形 2"/>
          <p:cNvSpPr/>
          <p:nvPr/>
        </p:nvSpPr>
        <p:spPr>
          <a:xfrm>
            <a:off x="534058" y="195486"/>
            <a:ext cx="6192688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總統大選社群被動式民調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296422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r>
              <a:rPr lang="zh-TW" dirty="0"/>
              <a:t>民進黨網路支持者 </a:t>
            </a:r>
            <a:r>
              <a:rPr lang="en-US" altLang="zh-TW" dirty="0" err="1"/>
              <a:t>v.s</a:t>
            </a:r>
            <a:r>
              <a:rPr lang="en-US" altLang="zh-TW" dirty="0"/>
              <a:t>. </a:t>
            </a:r>
            <a:r>
              <a:rPr lang="zh-TW" dirty="0"/>
              <a:t>死刑存</a:t>
            </a:r>
            <a:r>
              <a:rPr lang="zh-TW" dirty="0" smtClean="0"/>
              <a:t>廢</a:t>
            </a:r>
            <a:endParaRPr lang="zh-TW" dirty="0"/>
          </a:p>
        </p:txBody>
      </p:sp>
      <p:pic>
        <p:nvPicPr>
          <p:cNvPr id="17" name="內容版面配置區 1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127" y="1200150"/>
            <a:ext cx="5233745" cy="3394075"/>
          </a:xfr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69682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r>
              <a:rPr lang="zh-TW" dirty="0"/>
              <a:t>蔡英文</a:t>
            </a:r>
            <a:r>
              <a:rPr lang="zh-TW" dirty="0" smtClean="0"/>
              <a:t>網路</a:t>
            </a:r>
            <a:r>
              <a:rPr lang="zh-TW" dirty="0"/>
              <a:t>支持者 </a:t>
            </a:r>
            <a:r>
              <a:rPr lang="en-US" altLang="zh-TW" dirty="0" err="1"/>
              <a:t>v.s</a:t>
            </a:r>
            <a:r>
              <a:rPr lang="en-US" altLang="zh-TW" dirty="0"/>
              <a:t>. </a:t>
            </a:r>
            <a:r>
              <a:rPr lang="zh-TW" dirty="0"/>
              <a:t>死刑存</a:t>
            </a:r>
            <a:r>
              <a:rPr lang="zh-TW" dirty="0" smtClean="0"/>
              <a:t>廢</a:t>
            </a:r>
            <a:endParaRPr lang="zh-TW" dirty="0"/>
          </a:p>
        </p:txBody>
      </p:sp>
      <p:pic>
        <p:nvPicPr>
          <p:cNvPr id="12" name="內容版面配置區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024" y="1200150"/>
            <a:ext cx="5373952" cy="3394075"/>
          </a:xfr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126710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r>
              <a:rPr lang="zh-TW" dirty="0"/>
              <a:t>支持「</a:t>
            </a:r>
            <a:r>
              <a:rPr lang="zh-TW" dirty="0" smtClean="0"/>
              <a:t>廢死」</a:t>
            </a:r>
            <a:r>
              <a:rPr lang="en-US" altLang="zh-TW" dirty="0" err="1" smtClean="0"/>
              <a:t>v.s</a:t>
            </a:r>
            <a:r>
              <a:rPr lang="en-US" altLang="zh-TW" dirty="0" smtClean="0"/>
              <a:t>.</a:t>
            </a:r>
            <a:r>
              <a:rPr lang="zh-TW" dirty="0" smtClean="0"/>
              <a:t> </a:t>
            </a:r>
            <a:r>
              <a:rPr lang="zh-TW" dirty="0"/>
              <a:t>反對</a:t>
            </a:r>
            <a:r>
              <a:rPr lang="zh-TW" dirty="0" smtClean="0"/>
              <a:t>「</a:t>
            </a:r>
            <a:r>
              <a:rPr lang="zh-TW" dirty="0"/>
              <a:t>廢死」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3132463"/>
              </p:ext>
            </p:extLst>
          </p:nvPr>
        </p:nvGraphicFramePr>
        <p:xfrm>
          <a:off x="457200" y="1603246"/>
          <a:ext cx="8219255" cy="1112520"/>
        </p:xfrm>
        <a:graphic>
          <a:graphicData uri="http://schemas.openxmlformats.org/drawingml/2006/table">
            <a:tbl>
              <a:tblPr firstRow="1" bandRow="1"/>
              <a:tblGrid>
                <a:gridCol w="2440699"/>
                <a:gridCol w="1256208"/>
                <a:gridCol w="1339955"/>
                <a:gridCol w="1842438"/>
                <a:gridCol w="133995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2014.5.1~2016.4.17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dirty="0" smtClean="0"/>
                        <a:t>反對廢死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dirty="0" smtClean="0"/>
                        <a:t>支持廢死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dirty="0" smtClean="0"/>
                        <a:t>反對 </a:t>
                      </a:r>
                      <a:r>
                        <a:rPr lang="en-US" altLang="zh-TW" dirty="0" err="1" smtClean="0"/>
                        <a:t>v.s</a:t>
                      </a:r>
                      <a:r>
                        <a:rPr lang="en-US" altLang="zh-TW" baseline="0" dirty="0" smtClean="0"/>
                        <a:t> </a:t>
                      </a:r>
                      <a:r>
                        <a:rPr lang="zh-TW" baseline="0" dirty="0" smtClean="0"/>
                        <a:t>支持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dirty="0" smtClean="0"/>
                        <a:t>表態比例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dirty="0" smtClean="0"/>
                        <a:t>民進黨</a:t>
                      </a:r>
                      <a:r>
                        <a:rPr lang="en-US" altLang="zh-TW" dirty="0" smtClean="0"/>
                        <a:t>, 401,055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73,358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1,458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rgbClr val="FF0000"/>
                          </a:solidFill>
                        </a:rPr>
                        <a:t>50.31 : 1</a:t>
                      </a:r>
                      <a:endParaRPr lang="zh-TW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rgbClr val="FF0000"/>
                          </a:solidFill>
                        </a:rPr>
                        <a:t>18.65%</a:t>
                      </a:r>
                      <a:endParaRPr lang="zh-TW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dirty="0" smtClean="0"/>
                        <a:t>蔡英文</a:t>
                      </a:r>
                      <a:r>
                        <a:rPr lang="en-US" altLang="zh-TW" dirty="0" smtClean="0"/>
                        <a:t>, 1,143,910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164,141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3,404</a:t>
                      </a:r>
                      <a:endParaRPr 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rgbClr val="FF0000"/>
                          </a:solidFill>
                        </a:rPr>
                        <a:t>48.22 : 1</a:t>
                      </a:r>
                      <a:endParaRPr lang="zh-TW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rgbClr val="FF0000"/>
                          </a:solidFill>
                        </a:rPr>
                        <a:t>14.65%</a:t>
                      </a:r>
                      <a:endParaRPr lang="zh-TW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467544" y="2819712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如果評估得票數打八折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還是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能贏對手，那就大方的喊出支持廢死吧！</a:t>
            </a:r>
            <a:endParaRPr lang="zh-TW" altLang="en-US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4671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0269939"/>
              </p:ext>
            </p:extLst>
          </p:nvPr>
        </p:nvGraphicFramePr>
        <p:xfrm>
          <a:off x="1691680" y="915566"/>
          <a:ext cx="7200800" cy="4174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" name="Rectangle 5"/>
          <p:cNvSpPr/>
          <p:nvPr/>
        </p:nvSpPr>
        <p:spPr>
          <a:xfrm>
            <a:off x="251520" y="1131590"/>
            <a:ext cx="3429000" cy="2839239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r>
              <a:rPr lang="zh-TW" alt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數據</a:t>
            </a:r>
            <a:r>
              <a:rPr lang="zh-TW" altLang="en-US" sz="1800" dirty="0">
                <a:latin typeface="Heiti TC Light" charset="-120"/>
                <a:ea typeface="Heiti TC Light" charset="-120"/>
                <a:cs typeface="Heiti TC Light" charset="-120"/>
              </a:rPr>
              <a:t>區間：</a:t>
            </a:r>
            <a:r>
              <a:rPr lang="en-US" altLang="zh-TW" sz="1800" dirty="0">
                <a:latin typeface="Heiti TC Light" charset="-120"/>
                <a:ea typeface="Heiti TC Light" charset="-120"/>
                <a:cs typeface="Heiti TC Light" charset="-120"/>
              </a:rPr>
              <a:t>5/20-9/10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  <a:p>
            <a:r>
              <a:rPr lang="en-US" sz="1800" dirty="0">
                <a:latin typeface="Heiti TC Light" charset="-120"/>
                <a:ea typeface="Heiti TC Light" charset="-120"/>
                <a:cs typeface="Heiti TC Light" charset="-120"/>
              </a:rPr>
              <a:t>總調查人數：</a:t>
            </a:r>
            <a:r>
              <a:rPr 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462,507 人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  <a:p>
            <a:r>
              <a:rPr lang="en-US" sz="1800" dirty="0">
                <a:latin typeface="Heiti TC Light" charset="-120"/>
                <a:ea typeface="Heiti TC Light" charset="-120"/>
                <a:cs typeface="Heiti TC Light" charset="-120"/>
              </a:rPr>
              <a:t>總滿意表態人數：</a:t>
            </a:r>
            <a:r>
              <a:rPr 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79,239 人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  <a:p>
            <a:r>
              <a:rPr lang="en-US" sz="1800" dirty="0">
                <a:latin typeface="Heiti TC Light" charset="-120"/>
                <a:ea typeface="Heiti TC Light" charset="-120"/>
                <a:cs typeface="Heiti TC Light" charset="-120"/>
              </a:rPr>
              <a:t>總滿意表態次數：</a:t>
            </a:r>
            <a:r>
              <a:rPr 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195,720</a:t>
            </a:r>
            <a:r>
              <a:rPr lang="en-US" altLang="zh-TW" sz="1800" dirty="0">
                <a:latin typeface="Heiti TC Light" charset="-120"/>
                <a:ea typeface="Heiti TC Light" charset="-120"/>
                <a:cs typeface="Heiti TC Light" charset="-120"/>
              </a:rPr>
              <a:t> 次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  <a:p>
            <a:r>
              <a:rPr lang="en-US" sz="1800" dirty="0">
                <a:latin typeface="Heiti TC Light" charset="-120"/>
                <a:ea typeface="Heiti TC Light" charset="-120"/>
                <a:cs typeface="Heiti TC Light" charset="-120"/>
              </a:rPr>
              <a:t>滿意網友平均每人表態滿意之行為次數：</a:t>
            </a:r>
            <a:r>
              <a:rPr 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2.47</a:t>
            </a:r>
            <a:r>
              <a:rPr lang="en-US" altLang="zh-TW" sz="1800" dirty="0">
                <a:latin typeface="Heiti TC Light" charset="-120"/>
                <a:ea typeface="Heiti TC Light" charset="-120"/>
                <a:cs typeface="Heiti TC Light" charset="-120"/>
              </a:rPr>
              <a:t> 次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  <a:p>
            <a:r>
              <a:rPr lang="en-US" sz="1800" dirty="0">
                <a:latin typeface="Heiti TC Light" charset="-120"/>
                <a:ea typeface="Heiti TC Light" charset="-120"/>
                <a:cs typeface="Heiti TC Light" charset="-120"/>
              </a:rPr>
              <a:t>總不滿意表態人數：</a:t>
            </a:r>
            <a:r>
              <a:rPr 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186,520 人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  <a:p>
            <a:r>
              <a:rPr lang="en-US" sz="1800" dirty="0">
                <a:latin typeface="Heiti TC Light" charset="-120"/>
                <a:ea typeface="Heiti TC Light" charset="-120"/>
                <a:cs typeface="Heiti TC Light" charset="-120"/>
              </a:rPr>
              <a:t>總不滿意表態次數：</a:t>
            </a:r>
            <a:r>
              <a:rPr 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1,217,682</a:t>
            </a:r>
            <a:r>
              <a:rPr lang="en-US" altLang="zh-TW" sz="1800" dirty="0">
                <a:latin typeface="Heiti TC Light" charset="-120"/>
                <a:ea typeface="Heiti TC Light" charset="-120"/>
                <a:cs typeface="Heiti TC Light" charset="-120"/>
              </a:rPr>
              <a:t> 次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  <a:p>
            <a:r>
              <a:rPr lang="en-US" sz="1800" dirty="0">
                <a:latin typeface="Heiti TC Light" charset="-120"/>
                <a:ea typeface="Heiti TC Light" charset="-120"/>
                <a:cs typeface="Heiti TC Light" charset="-120"/>
              </a:rPr>
              <a:t>不滿意網友平均每人表態不滿意之行為次數：</a:t>
            </a:r>
            <a:r>
              <a:rPr lang="en-US" sz="1800" dirty="0" smtClean="0">
                <a:latin typeface="Heiti TC Light" charset="-120"/>
                <a:ea typeface="Heiti TC Light" charset="-120"/>
                <a:cs typeface="Heiti TC Light" charset="-120"/>
              </a:rPr>
              <a:t>6.53 次</a:t>
            </a:r>
            <a:endParaRPr lang="en-US" sz="1800" dirty="0">
              <a:latin typeface="Heiti TC Light" charset="-120"/>
              <a:ea typeface="Heiti TC Light" charset="-120"/>
              <a:cs typeface="Heiti TC Light" charset="-120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13" name="文字方塊 12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latin typeface="Heiti TC Light" charset="-120"/>
                <a:ea typeface="Heiti TC Light" charset="-120"/>
                <a:cs typeface="Heiti TC Light" charset="-120"/>
              </a:rPr>
              <a:t>林全施政</a:t>
            </a:r>
            <a:r>
              <a:rPr lang="en-US" altLang="zh-TW" sz="3600" dirty="0">
                <a:latin typeface="Heiti TC Light" charset="-120"/>
                <a:ea typeface="Heiti TC Light" charset="-120"/>
                <a:cs typeface="Heiti TC Light" charset="-120"/>
              </a:rPr>
              <a:t>FB</a:t>
            </a:r>
            <a:r>
              <a:rPr lang="zh-TW" altLang="en-US" sz="3600" dirty="0">
                <a:latin typeface="Heiti TC Light" charset="-120"/>
                <a:ea typeface="Heiti TC Light" charset="-120"/>
                <a:cs typeface="Heiti TC Light" charset="-120"/>
              </a:rPr>
              <a:t>社群滿意度與不滿意度分析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73627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8162731"/>
              </p:ext>
            </p:extLst>
          </p:nvPr>
        </p:nvGraphicFramePr>
        <p:xfrm>
          <a:off x="251520" y="915566"/>
          <a:ext cx="8640960" cy="4174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1" name="圖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12" name="文字方塊 11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200" dirty="0">
                <a:latin typeface="Heiti TC Light" charset="-120"/>
                <a:ea typeface="Heiti TC Light" charset="-120"/>
                <a:cs typeface="Heiti TC Light" charset="-120"/>
              </a:rPr>
              <a:t>林全</a:t>
            </a:r>
            <a:r>
              <a:rPr lang="zh-TW" altLang="en-US" sz="3200" dirty="0" smtClean="0">
                <a:latin typeface="Heiti TC Light" charset="-120"/>
                <a:ea typeface="Heiti TC Light" charset="-120"/>
                <a:cs typeface="Heiti TC Light" charset="-120"/>
              </a:rPr>
              <a:t>施政</a:t>
            </a:r>
            <a:r>
              <a:rPr lang="en-US" altLang="zh-TW" sz="3200" dirty="0" smtClean="0">
                <a:latin typeface="Heiti TC Light" charset="-120"/>
                <a:ea typeface="Heiti TC Light" charset="-120"/>
                <a:cs typeface="Heiti TC Light" charset="-120"/>
              </a:rPr>
              <a:t>FB</a:t>
            </a:r>
            <a:r>
              <a:rPr lang="zh-TW" altLang="en-US" sz="3200" dirty="0" smtClean="0">
                <a:latin typeface="Heiti TC Light" charset="-120"/>
                <a:ea typeface="Heiti TC Light" charset="-120"/>
                <a:cs typeface="Heiti TC Light" charset="-120"/>
              </a:rPr>
              <a:t>社</a:t>
            </a:r>
            <a:r>
              <a:rPr lang="zh-TW" altLang="en-US" sz="3200" dirty="0">
                <a:latin typeface="Heiti TC Light" charset="-120"/>
                <a:ea typeface="Heiti TC Light" charset="-120"/>
                <a:cs typeface="Heiti TC Light" charset="-120"/>
              </a:rPr>
              <a:t>群滿意度與不滿意度</a:t>
            </a:r>
            <a:r>
              <a:rPr lang="zh-TW" altLang="en-US" sz="3200" dirty="0" smtClean="0">
                <a:latin typeface="Heiti TC Light" charset="-120"/>
                <a:ea typeface="Heiti TC Light" charset="-120"/>
                <a:cs typeface="Heiti TC Light" charset="-120"/>
              </a:rPr>
              <a:t>分析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8874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大數據輿情</a:t>
            </a:r>
            <a:r>
              <a:rPr lang="zh-TW" altLang="en-US" dirty="0" smtClean="0"/>
              <a:t>分析：同婚</a:t>
            </a:r>
            <a:endParaRPr lang="zh-TW" altLang="en-US" dirty="0"/>
          </a:p>
        </p:txBody>
      </p:sp>
      <p:pic>
        <p:nvPicPr>
          <p:cNvPr id="1026" name="Picture 2" descr="æ²æèªåæ¿ä»£æå­ã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2" y="1157035"/>
            <a:ext cx="8970194" cy="2494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90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大數據輿情分析：勞基法修法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04894"/>
            <a:ext cx="6696744" cy="3766919"/>
          </a:xfrm>
        </p:spPr>
      </p:pic>
    </p:spTree>
    <p:extLst>
      <p:ext uri="{BB962C8B-B14F-4D97-AF65-F5344CB8AC3E}">
        <p14:creationId xmlns:p14="http://schemas.microsoft.com/office/powerpoint/2010/main" val="28368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6" t="9003" b="8757"/>
          <a:stretch/>
        </p:blipFill>
        <p:spPr>
          <a:xfrm>
            <a:off x="-1" y="367"/>
            <a:ext cx="9144001" cy="5163671"/>
          </a:xfrm>
          <a:prstGeom prst="rect">
            <a:avLst/>
          </a:prstGeom>
        </p:spPr>
      </p:pic>
      <p:grpSp>
        <p:nvGrpSpPr>
          <p:cNvPr id="11" name="群組 10"/>
          <p:cNvGrpSpPr/>
          <p:nvPr/>
        </p:nvGrpSpPr>
        <p:grpSpPr>
          <a:xfrm>
            <a:off x="-46535" y="-10065"/>
            <a:ext cx="1761035" cy="951713"/>
            <a:chOff x="-62047" y="-13420"/>
            <a:chExt cx="2348047" cy="1268951"/>
          </a:xfrm>
        </p:grpSpPr>
        <p:sp>
          <p:nvSpPr>
            <p:cNvPr id="12" name="直角三角形 11"/>
            <p:cNvSpPr/>
            <p:nvPr/>
          </p:nvSpPr>
          <p:spPr>
            <a:xfrm rot="5400000">
              <a:off x="508524" y="-521945"/>
              <a:ext cx="1268951" cy="2286001"/>
            </a:xfrm>
            <a:prstGeom prst="rt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-62047" y="0"/>
              <a:ext cx="1921894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TW" altLang="en-US" dirty="0" smtClean="0">
                  <a:latin typeface="Heiti TC Light" charset="-120"/>
                  <a:ea typeface="Heiti TC Light" charset="-120"/>
                  <a:cs typeface="Heiti TC Light" charset="-120"/>
                </a:rPr>
                <a:t>分析案例：香港</a:t>
              </a:r>
              <a:endParaRPr kumimoji="1" lang="zh-TW" altLang="en-US" dirty="0">
                <a:latin typeface="Heiti TC Light" charset="-120"/>
                <a:ea typeface="Heiti TC Light" charset="-120"/>
                <a:cs typeface="Heiti TC Light" charset="-120"/>
              </a:endParaRPr>
            </a:p>
          </p:txBody>
        </p:sp>
      </p:grp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768" y="39422"/>
            <a:ext cx="3645085" cy="505793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0656" y="3737818"/>
            <a:ext cx="3883272" cy="994172"/>
          </a:xfrm>
        </p:spPr>
        <p:txBody>
          <a:bodyPr>
            <a:normAutofit/>
          </a:bodyPr>
          <a:lstStyle/>
          <a:p>
            <a:r>
              <a:rPr lang="zh-TW" altLang="en-US" sz="2700" dirty="0">
                <a:solidFill>
                  <a:schemeClr val="bg1"/>
                </a:solidFill>
                <a:latin typeface="Lantinghei TC Demibold" charset="-120"/>
                <a:ea typeface="Lantinghei TC Demibold" charset="-120"/>
                <a:cs typeface="Lantinghei TC Demibold" charset="-120"/>
              </a:rPr>
              <a:t>選民支持意象流動分析</a:t>
            </a: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numCol="1" rtlCol="0">
            <a:spAutoFit/>
          </a:bodyPr>
          <a:lstStyle/>
          <a:p>
            <a:r>
              <a:rPr 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376970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X</a:t>
            </a:r>
            <a:r>
              <a:rPr lang="zh-TW" altLang="en-US" dirty="0" smtClean="0"/>
              <a:t>，剛剛講的都不能做了！因為</a:t>
            </a:r>
            <a:endParaRPr lang="zh-TW" altLang="en-US" dirty="0"/>
          </a:p>
        </p:txBody>
      </p:sp>
      <p:pic>
        <p:nvPicPr>
          <p:cNvPr id="9" name="內容版面配置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444" y="1200150"/>
            <a:ext cx="5091112" cy="3394075"/>
          </a:xfr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51761"/>
            <a:ext cx="346596" cy="346596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742140" y="475176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思為策略</a:t>
            </a:r>
          </a:p>
        </p:txBody>
      </p:sp>
    </p:spTree>
    <p:extLst>
      <p:ext uri="{BB962C8B-B14F-4D97-AF65-F5344CB8AC3E}">
        <p14:creationId xmlns:p14="http://schemas.microsoft.com/office/powerpoint/2010/main" val="215518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/var/folders/sg/56psy0hj7373y2psmsxvh10m0000gn/T/com.microsoft.Word/Content.MSO/74471234.tmp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99"/>
          <a:stretch/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2031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1615</TotalTime>
  <Words>520</Words>
  <Application>Microsoft Office PowerPoint</Application>
  <PresentationFormat>如螢幕大小 (16:9)</PresentationFormat>
  <Paragraphs>101</Paragraphs>
  <Slides>16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Office 佈景主題</vt:lpstr>
      <vt:lpstr>PowerPoint 簡報</vt:lpstr>
      <vt:lpstr>思為策略研發長謝一平 </vt:lpstr>
      <vt:lpstr>思為策略研發長謝一平 </vt:lpstr>
      <vt:lpstr>主動 v.s. 被動</vt:lpstr>
      <vt:lpstr>PowerPoint 簡報</vt:lpstr>
      <vt:lpstr>總統大選社群被動式民調</vt:lpstr>
      <vt:lpstr>民進黨網路支持者 v.s. 死刑存廢</vt:lpstr>
      <vt:lpstr>蔡英文網路支持者 v.s. 死刑存廢</vt:lpstr>
      <vt:lpstr>支持「廢死」v.s. 反對「廢死」</vt:lpstr>
      <vt:lpstr>林全施政FB社群滿意度與不滿意度分析</vt:lpstr>
      <vt:lpstr>林全施政FB社群滿意度與不滿意度分析</vt:lpstr>
      <vt:lpstr>大數據輿情分析：同婚</vt:lpstr>
      <vt:lpstr>大數據輿情分析：勞基法修法</vt:lpstr>
      <vt:lpstr>選民支持意象流動分析</vt:lpstr>
      <vt:lpstr>X，剛剛講的都不能做了！因為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選舉數據分析</dc:title>
  <dc:creator>iphsieh</dc:creator>
  <cp:lastModifiedBy>Christina Wu</cp:lastModifiedBy>
  <cp:revision>201</cp:revision>
  <dcterms:modified xsi:type="dcterms:W3CDTF">2019-06-21T03:57:48Z</dcterms:modified>
</cp:coreProperties>
</file>