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xlsx" ContentType="application/vnd.openxmlformats-officedocument.spreadsheetml.sheet"/>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2"/>
  </p:notesMasterIdLst>
  <p:handoutMasterIdLst>
    <p:handoutMasterId r:id="rId43"/>
  </p:handoutMasterIdLst>
  <p:sldIdLst>
    <p:sldId id="257" r:id="rId2"/>
    <p:sldId id="348" r:id="rId3"/>
    <p:sldId id="270" r:id="rId4"/>
    <p:sldId id="292" r:id="rId5"/>
    <p:sldId id="349" r:id="rId6"/>
    <p:sldId id="340" r:id="rId7"/>
    <p:sldId id="350" r:id="rId8"/>
    <p:sldId id="269" r:id="rId9"/>
    <p:sldId id="289" r:id="rId10"/>
    <p:sldId id="272" r:id="rId11"/>
    <p:sldId id="343" r:id="rId12"/>
    <p:sldId id="294" r:id="rId13"/>
    <p:sldId id="336" r:id="rId14"/>
    <p:sldId id="298" r:id="rId15"/>
    <p:sldId id="344" r:id="rId16"/>
    <p:sldId id="308" r:id="rId17"/>
    <p:sldId id="345" r:id="rId18"/>
    <p:sldId id="299" r:id="rId19"/>
    <p:sldId id="303" r:id="rId20"/>
    <p:sldId id="304" r:id="rId21"/>
    <p:sldId id="305" r:id="rId22"/>
    <p:sldId id="306" r:id="rId23"/>
    <p:sldId id="329" r:id="rId24"/>
    <p:sldId id="330" r:id="rId25"/>
    <p:sldId id="307" r:id="rId26"/>
    <p:sldId id="311" r:id="rId27"/>
    <p:sldId id="318" r:id="rId28"/>
    <p:sldId id="314" r:id="rId29"/>
    <p:sldId id="320" r:id="rId30"/>
    <p:sldId id="321" r:id="rId31"/>
    <p:sldId id="322" r:id="rId32"/>
    <p:sldId id="323" r:id="rId33"/>
    <p:sldId id="328" r:id="rId34"/>
    <p:sldId id="327" r:id="rId35"/>
    <p:sldId id="325" r:id="rId36"/>
    <p:sldId id="324" r:id="rId37"/>
    <p:sldId id="319" r:id="rId38"/>
    <p:sldId id="331" r:id="rId39"/>
    <p:sldId id="315" r:id="rId40"/>
    <p:sldId id="317" r:id="rId41"/>
  </p:sldIdLst>
  <p:sldSz cx="9144000" cy="6858000" type="screen4x3"/>
  <p:notesSz cx="6858000" cy="9144000"/>
  <p:defaultText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673" autoAdjust="0"/>
  </p:normalViewPr>
  <p:slideViewPr>
    <p:cSldViewPr snapToGrid="0" snapToObjects="1">
      <p:cViewPr>
        <p:scale>
          <a:sx n="85" d="100"/>
          <a:sy n="85" d="100"/>
        </p:scale>
        <p:origin x="-1840" y="-4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viewProps" Target="viewProps.xml"/><Relationship Id="rId47" Type="http://schemas.openxmlformats.org/officeDocument/2006/relationships/theme" Target="theme/theme1.xml"/><Relationship Id="rId48"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notesMaster" Target="notesMasters/notesMaster1.xml"/><Relationship Id="rId43" Type="http://schemas.openxmlformats.org/officeDocument/2006/relationships/handoutMaster" Target="handoutMasters/handoutMaster1.xml"/><Relationship Id="rId44" Type="http://schemas.openxmlformats.org/officeDocument/2006/relationships/printerSettings" Target="printerSettings/printerSettings1.bin"/><Relationship Id="rId45"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tx1"/>
            </a:solidFill>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432068424"/>
        <c:axId val="400329368"/>
      </c:barChart>
      <c:catAx>
        <c:axId val="432068424"/>
        <c:scaling>
          <c:orientation val="minMax"/>
        </c:scaling>
        <c:delete val="1"/>
        <c:axPos val="l"/>
        <c:majorTickMark val="out"/>
        <c:minorTickMark val="none"/>
        <c:tickLblPos val="none"/>
        <c:crossAx val="400329368"/>
        <c:crosses val="autoZero"/>
        <c:auto val="1"/>
        <c:lblAlgn val="ctr"/>
        <c:lblOffset val="100"/>
        <c:noMultiLvlLbl val="0"/>
      </c:catAx>
      <c:valAx>
        <c:axId val="400329368"/>
        <c:scaling>
          <c:orientation val="minMax"/>
        </c:scaling>
        <c:delete val="1"/>
        <c:axPos val="b"/>
        <c:majorGridlines>
          <c:spPr>
            <a:ln>
              <a:noFill/>
            </a:ln>
          </c:spPr>
        </c:majorGridlines>
        <c:numFmt formatCode="General" sourceLinked="1"/>
        <c:majorTickMark val="out"/>
        <c:minorTickMark val="none"/>
        <c:tickLblPos val="none"/>
        <c:crossAx val="432068424"/>
        <c:crosses val="autoZero"/>
        <c:crossBetween val="between"/>
      </c:valAx>
    </c:plotArea>
    <c:plotVisOnly val="1"/>
    <c:dispBlanksAs val="gap"/>
    <c:showDLblsOverMax val="0"/>
  </c:chart>
  <c:txPr>
    <a:bodyPr/>
    <a:lstStyle/>
    <a:p>
      <a:pPr>
        <a:defRPr sz="1800"/>
      </a:pPr>
      <a:endParaRPr lang="zh-TW"/>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manualLayout>
          <c:layoutTarget val="inner"/>
          <c:xMode val="edge"/>
          <c:yMode val="edge"/>
          <c:x val="0.0370370370370371"/>
          <c:y val="0.0"/>
          <c:w val="0.8641975308642"/>
          <c:h val="0.833110236243993"/>
        </c:manualLayout>
      </c:layout>
      <c:barChart>
        <c:barDir val="bar"/>
        <c:grouping val="clustered"/>
        <c:varyColors val="0"/>
        <c:ser>
          <c:idx val="0"/>
          <c:order val="0"/>
          <c:tx>
            <c:strRef>
              <c:f>Sheet1!$B$1</c:f>
              <c:strCache>
                <c:ptCount val="1"/>
                <c:pt idx="0">
                  <c:v>Series 1</c:v>
                </c:pt>
              </c:strCache>
            </c:strRef>
          </c:tx>
          <c:spPr>
            <a:solidFill>
              <a:schemeClr val="tx1"/>
            </a:solidFill>
          </c:spPr>
          <c:invertIfNegative val="0"/>
          <c:cat>
            <c:strRef>
              <c:f>Sheet1!$A$2:$A$3</c:f>
              <c:strCache>
                <c:ptCount val="2"/>
                <c:pt idx="0">
                  <c:v>Category 1</c:v>
                </c:pt>
                <c:pt idx="1">
                  <c:v>Category 2</c:v>
                </c:pt>
              </c:strCache>
            </c:strRef>
          </c:cat>
          <c:val>
            <c:numRef>
              <c:f>Sheet1!$B$2:$B$3</c:f>
              <c:numCache>
                <c:formatCode>General</c:formatCode>
                <c:ptCount val="2"/>
                <c:pt idx="0">
                  <c:v>4.3</c:v>
                </c:pt>
                <c:pt idx="1">
                  <c:v>2.5</c:v>
                </c:pt>
              </c:numCache>
            </c:numRef>
          </c:val>
        </c:ser>
        <c:dLbls>
          <c:showLegendKey val="0"/>
          <c:showVal val="0"/>
          <c:showCatName val="0"/>
          <c:showSerName val="0"/>
          <c:showPercent val="0"/>
          <c:showBubbleSize val="0"/>
        </c:dLbls>
        <c:gapWidth val="150"/>
        <c:axId val="414485928"/>
        <c:axId val="400335480"/>
      </c:barChart>
      <c:catAx>
        <c:axId val="414485928"/>
        <c:scaling>
          <c:orientation val="minMax"/>
        </c:scaling>
        <c:delete val="1"/>
        <c:axPos val="l"/>
        <c:majorTickMark val="out"/>
        <c:minorTickMark val="none"/>
        <c:tickLblPos val="none"/>
        <c:crossAx val="400335480"/>
        <c:crosses val="autoZero"/>
        <c:auto val="1"/>
        <c:lblAlgn val="ctr"/>
        <c:lblOffset val="100"/>
        <c:noMultiLvlLbl val="0"/>
      </c:catAx>
      <c:valAx>
        <c:axId val="400335480"/>
        <c:scaling>
          <c:orientation val="minMax"/>
        </c:scaling>
        <c:delete val="1"/>
        <c:axPos val="b"/>
        <c:majorGridlines>
          <c:spPr>
            <a:ln>
              <a:noFill/>
            </a:ln>
          </c:spPr>
        </c:majorGridlines>
        <c:numFmt formatCode="General" sourceLinked="1"/>
        <c:majorTickMark val="out"/>
        <c:minorTickMark val="none"/>
        <c:tickLblPos val="none"/>
        <c:crossAx val="414485928"/>
        <c:crosses val="autoZero"/>
        <c:crossBetween val="between"/>
      </c:valAx>
    </c:plotArea>
    <c:plotVisOnly val="1"/>
    <c:dispBlanksAs val="gap"/>
    <c:showDLblsOverMax val="0"/>
  </c:chart>
  <c:txPr>
    <a:bodyPr/>
    <a:lstStyle/>
    <a:p>
      <a:pPr>
        <a:defRPr sz="1800"/>
      </a:pPr>
      <a:endParaRPr lang="zh-TW"/>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AC26EAE-4581-8C40-B730-1A57F92D64EE}" type="datetimeFigureOut">
              <a:rPr lang="zh-TW" altLang="en-US" smtClean="0"/>
              <a:t>2014/11/21</a:t>
            </a:fld>
            <a:endParaRPr lang="en-US"/>
          </a:p>
        </p:txBody>
      </p:sp>
      <p:sp>
        <p:nvSpPr>
          <p:cNvPr id="4" name="頁尾版面配置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DB6F9F4-8A85-E44A-964A-95FF32F45A5D}" type="slidenum">
              <a:rPr lang="en-US" smtClean="0"/>
              <a:t>‹#›</a:t>
            </a:fld>
            <a:endParaRPr lang="en-US"/>
          </a:p>
        </p:txBody>
      </p:sp>
    </p:spTree>
    <p:extLst>
      <p:ext uri="{BB962C8B-B14F-4D97-AF65-F5344CB8AC3E}">
        <p14:creationId xmlns:p14="http://schemas.microsoft.com/office/powerpoint/2010/main" val="230517231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0E583D-AB3F-0249-B8F5-5CC6FD5922F0}" type="datetimeFigureOut">
              <a:rPr kumimoji="1" lang="zh-TW" altLang="en-US" smtClean="0"/>
              <a:t>2014/11/21</a:t>
            </a:fld>
            <a:endParaRPr kumimoji="1" lang="zh-TW" altLang="en-US"/>
          </a:p>
        </p:txBody>
      </p:sp>
      <p:sp>
        <p:nvSpPr>
          <p:cNvPr id="4" name="投影片影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A7FF44-E62E-4F45-84E7-0E2B02C26702}" type="slidenum">
              <a:rPr kumimoji="1" lang="zh-TW" altLang="en-US" smtClean="0"/>
              <a:t>‹#›</a:t>
            </a:fld>
            <a:endParaRPr kumimoji="1" lang="zh-TW" altLang="en-US"/>
          </a:p>
        </p:txBody>
      </p:sp>
    </p:spTree>
    <p:extLst>
      <p:ext uri="{BB962C8B-B14F-4D97-AF65-F5344CB8AC3E}">
        <p14:creationId xmlns:p14="http://schemas.microsoft.com/office/powerpoint/2010/main" val="1307936846"/>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altLang="zh-TW" sz="1200" dirty="0" smtClean="0"/>
              <a:t>What happens in an Internet minute? Today, the number of networked devices is equal to the global population. By 2015, the number of networked devices will be twice the global population.</a:t>
            </a:r>
            <a:endParaRPr lang="zh-TW" altLang="en-US" sz="1200" dirty="0" smtClean="0"/>
          </a:p>
          <a:p>
            <a:endParaRPr lang="en-US" dirty="0"/>
          </a:p>
        </p:txBody>
      </p:sp>
      <p:sp>
        <p:nvSpPr>
          <p:cNvPr id="4" name="投影片編號版面配置區 3"/>
          <p:cNvSpPr>
            <a:spLocks noGrp="1"/>
          </p:cNvSpPr>
          <p:nvPr>
            <p:ph type="sldNum" sz="quarter" idx="10"/>
          </p:nvPr>
        </p:nvSpPr>
        <p:spPr/>
        <p:txBody>
          <a:bodyPr/>
          <a:lstStyle/>
          <a:p>
            <a:fld id="{EAA7FF44-E62E-4F45-84E7-0E2B02C26702}" type="slidenum">
              <a:rPr kumimoji="1" lang="zh-TW" altLang="en-US" smtClean="0"/>
              <a:t>6</a:t>
            </a:fld>
            <a:endParaRPr kumimoji="1" lang="zh-TW" altLang="en-US"/>
          </a:p>
        </p:txBody>
      </p:sp>
    </p:spTree>
    <p:extLst>
      <p:ext uri="{BB962C8B-B14F-4D97-AF65-F5344CB8AC3E}">
        <p14:creationId xmlns:p14="http://schemas.microsoft.com/office/powerpoint/2010/main" val="3337771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7AE38C5A-6910-42E6-84F5-C89B27140EAE}" type="slidenum">
              <a:rPr lang="zh-TW" altLang="en-US" smtClean="0"/>
              <a:t>28</a:t>
            </a:fld>
            <a:endParaRPr lang="zh-TW" altLang="en-US"/>
          </a:p>
        </p:txBody>
      </p:sp>
    </p:spTree>
    <p:extLst>
      <p:ext uri="{BB962C8B-B14F-4D97-AF65-F5344CB8AC3E}">
        <p14:creationId xmlns:p14="http://schemas.microsoft.com/office/powerpoint/2010/main" val="320536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7AE38C5A-6910-42E6-84F5-C89B27140EAE}" type="slidenum">
              <a:rPr lang="zh-TW" altLang="en-US" smtClean="0"/>
              <a:t>29</a:t>
            </a:fld>
            <a:endParaRPr lang="zh-TW" altLang="en-US"/>
          </a:p>
        </p:txBody>
      </p:sp>
    </p:spTree>
    <p:extLst>
      <p:ext uri="{BB962C8B-B14F-4D97-AF65-F5344CB8AC3E}">
        <p14:creationId xmlns:p14="http://schemas.microsoft.com/office/powerpoint/2010/main" val="2868312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7AE38C5A-6910-42E6-84F5-C89B27140EAE}" type="slidenum">
              <a:rPr lang="zh-TW" altLang="en-US" smtClean="0"/>
              <a:t>30</a:t>
            </a:fld>
            <a:endParaRPr lang="zh-TW" altLang="en-US"/>
          </a:p>
        </p:txBody>
      </p:sp>
    </p:spTree>
    <p:extLst>
      <p:ext uri="{BB962C8B-B14F-4D97-AF65-F5344CB8AC3E}">
        <p14:creationId xmlns:p14="http://schemas.microsoft.com/office/powerpoint/2010/main" val="2868312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dirty="0" smtClean="0"/>
          </a:p>
        </p:txBody>
      </p:sp>
      <p:sp>
        <p:nvSpPr>
          <p:cNvPr id="4" name="投影片編號版面配置區 3"/>
          <p:cNvSpPr>
            <a:spLocks noGrp="1"/>
          </p:cNvSpPr>
          <p:nvPr>
            <p:ph type="sldNum" sz="quarter" idx="10"/>
          </p:nvPr>
        </p:nvSpPr>
        <p:spPr/>
        <p:txBody>
          <a:bodyPr/>
          <a:lstStyle/>
          <a:p>
            <a:fld id="{7AE38C5A-6910-42E6-84F5-C89B27140EAE}" type="slidenum">
              <a:rPr lang="zh-TW" altLang="en-US" smtClean="0"/>
              <a:t>32</a:t>
            </a:fld>
            <a:endParaRPr lang="zh-TW" altLang="en-US"/>
          </a:p>
        </p:txBody>
      </p:sp>
    </p:spTree>
    <p:extLst>
      <p:ext uri="{BB962C8B-B14F-4D97-AF65-F5344CB8AC3E}">
        <p14:creationId xmlns:p14="http://schemas.microsoft.com/office/powerpoint/2010/main" val="1306378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7AE38C5A-6910-42E6-84F5-C89B27140EAE}" type="slidenum">
              <a:rPr lang="zh-TW" altLang="en-US" smtClean="0"/>
              <a:t>36</a:t>
            </a:fld>
            <a:endParaRPr lang="zh-TW" altLang="en-US"/>
          </a:p>
        </p:txBody>
      </p:sp>
    </p:spTree>
    <p:extLst>
      <p:ext uri="{BB962C8B-B14F-4D97-AF65-F5344CB8AC3E}">
        <p14:creationId xmlns:p14="http://schemas.microsoft.com/office/powerpoint/2010/main" val="3138580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kumimoji="1" lang="zh-TW" altLang="en-US" smtClean="0"/>
              <a:t>按一下以編輯母片標題樣式</a:t>
            </a:r>
            <a:endParaRPr kumimoji="1" lang="zh-TW" altLang="en-US"/>
          </a:p>
        </p:txBody>
      </p:sp>
      <p:sp>
        <p:nvSpPr>
          <p:cNvPr id="3" name="子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zh-TW" altLang="en-US" smtClean="0"/>
              <a:t> 按一下以編輯母片子標題樣式</a:t>
            </a:r>
            <a:endParaRPr kumimoji="1" lang="zh-TW" altLang="en-US"/>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3481062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smtClean="0"/>
              <a:t>按一下以編輯母片標題樣式</a:t>
            </a:r>
            <a:endParaRPr kumimoji="1" lang="zh-TW" altLang="en-US"/>
          </a:p>
        </p:txBody>
      </p:sp>
      <p:sp>
        <p:nvSpPr>
          <p:cNvPr id="3" name="內容版面配置區 2"/>
          <p:cNvSpPr>
            <a:spLocks noGrp="1"/>
          </p:cNvSpPr>
          <p:nvPr>
            <p:ph idx="1"/>
          </p:nvPr>
        </p:nvSpPr>
        <p:spPr/>
        <p:txBody>
          <a:bodyPr/>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214763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頭">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kumimoji="1" lang="zh-TW" altLang="en-US" smtClean="0"/>
              <a:t>按一下以編輯母片標題樣式</a:t>
            </a:r>
            <a:endParaRPr kumimoji="1"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zh-TW" altLang="en-US" smtClean="0"/>
              <a:t>按一下以編輯母片文字樣式</a:t>
            </a:r>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4126591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smtClean="0"/>
              <a:t>按一下以編輯母片標題樣式</a:t>
            </a:r>
            <a:endParaRPr kumimoji="1"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422449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kumimoji="1" lang="zh-TW" altLang="en-US" smtClean="0"/>
              <a:t>按一下以編輯母片標題樣式</a:t>
            </a:r>
            <a:endParaRPr kumimoji="1"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7" name="日期版面配置區 6"/>
          <p:cNvSpPr>
            <a:spLocks noGrp="1"/>
          </p:cNvSpPr>
          <p:nvPr>
            <p:ph type="dt" sz="half" idx="10"/>
          </p:nvPr>
        </p:nvSpPr>
        <p:spPr/>
        <p:txBody>
          <a:bodyPr/>
          <a:lstStyle/>
          <a:p>
            <a:r>
              <a:rPr kumimoji="1" lang="en-US" altLang="zh-TW" smtClean="0"/>
              <a:t>2014/11/21</a:t>
            </a:r>
            <a:endParaRPr kumimoji="1" lang="zh-TW" altLang="en-US"/>
          </a:p>
        </p:txBody>
      </p:sp>
      <p:sp>
        <p:nvSpPr>
          <p:cNvPr id="8" name="頁尾版面配置區 7"/>
          <p:cNvSpPr>
            <a:spLocks noGrp="1"/>
          </p:cNvSpPr>
          <p:nvPr>
            <p:ph type="ftr" sz="quarter" idx="11"/>
          </p:nvPr>
        </p:nvSpPr>
        <p:spPr/>
        <p:txBody>
          <a:bodyPr/>
          <a:lstStyle/>
          <a:p>
            <a:endParaRPr kumimoji="1" lang="zh-TW" altLang="en-US"/>
          </a:p>
        </p:txBody>
      </p:sp>
      <p:sp>
        <p:nvSpPr>
          <p:cNvPr id="9" name="投影片編號版面配置區 8"/>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929120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smtClean="0"/>
              <a:t>按一下以編輯母片標題樣式</a:t>
            </a:r>
            <a:endParaRPr kumimoji="1" lang="zh-TW" altLang="en-US"/>
          </a:p>
        </p:txBody>
      </p:sp>
      <p:sp>
        <p:nvSpPr>
          <p:cNvPr id="3" name="日期版面配置區 2"/>
          <p:cNvSpPr>
            <a:spLocks noGrp="1"/>
          </p:cNvSpPr>
          <p:nvPr>
            <p:ph type="dt" sz="half" idx="10"/>
          </p:nvPr>
        </p:nvSpPr>
        <p:spPr/>
        <p:txBody>
          <a:bodyPr/>
          <a:lstStyle/>
          <a:p>
            <a:r>
              <a:rPr kumimoji="1" lang="en-US" altLang="zh-TW" smtClean="0"/>
              <a:t>2014/11/21</a:t>
            </a:r>
            <a:endParaRPr kumimoji="1" lang="zh-TW" altLang="en-US"/>
          </a:p>
        </p:txBody>
      </p:sp>
      <p:sp>
        <p:nvSpPr>
          <p:cNvPr id="4" name="頁尾版面配置區 3"/>
          <p:cNvSpPr>
            <a:spLocks noGrp="1"/>
          </p:cNvSpPr>
          <p:nvPr>
            <p:ph type="ftr" sz="quarter" idx="11"/>
          </p:nvPr>
        </p:nvSpPr>
        <p:spPr/>
        <p:txBody>
          <a:bodyPr/>
          <a:lstStyle/>
          <a:p>
            <a:endParaRPr kumimoji="1" lang="zh-TW" altLang="en-US"/>
          </a:p>
        </p:txBody>
      </p:sp>
      <p:sp>
        <p:nvSpPr>
          <p:cNvPr id="5" name="投影片編號版面配置區 4"/>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1011316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r>
              <a:rPr kumimoji="1" lang="en-US" altLang="zh-TW" smtClean="0"/>
              <a:t>2014/11/21</a:t>
            </a:r>
            <a:endParaRPr kumimoji="1" lang="zh-TW" altLang="en-US"/>
          </a:p>
        </p:txBody>
      </p:sp>
      <p:sp>
        <p:nvSpPr>
          <p:cNvPr id="3" name="頁尾版面配置區 2"/>
          <p:cNvSpPr>
            <a:spLocks noGrp="1"/>
          </p:cNvSpPr>
          <p:nvPr>
            <p:ph type="ftr" sz="quarter" idx="11"/>
          </p:nvPr>
        </p:nvSpPr>
        <p:spPr/>
        <p:txBody>
          <a:bodyPr/>
          <a:lstStyle/>
          <a:p>
            <a:endParaRPr kumimoji="1" lang="zh-TW" altLang="en-US"/>
          </a:p>
        </p:txBody>
      </p:sp>
      <p:sp>
        <p:nvSpPr>
          <p:cNvPr id="4" name="投影片編號版面配置區 3"/>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69588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kumimoji="1" lang="zh-TW" altLang="en-US" smtClean="0"/>
              <a:t>按一下以編輯母片標題樣式</a:t>
            </a:r>
            <a:endParaRPr kumimoji="1"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TW" altLang="en-US" smtClean="0"/>
              <a:t>按一下以編輯母片文字樣式</a:t>
            </a:r>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3684000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kumimoji="1" lang="zh-TW" altLang="en-US" smtClean="0"/>
              <a:t>按一下以編輯母片標題樣式</a:t>
            </a:r>
            <a:endParaRPr kumimoji="1"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zh-TW" altLang="en-US" smtClean="0"/>
              <a:t>按一下以編輯母片文字樣式</a:t>
            </a:r>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頁尾版面配置區 5"/>
          <p:cNvSpPr>
            <a:spLocks noGrp="1"/>
          </p:cNvSpPr>
          <p:nvPr>
            <p:ph type="ftr" sz="quarter" idx="11"/>
          </p:nvPr>
        </p:nvSpPr>
        <p:spPr/>
        <p:txBody>
          <a:bodyPr/>
          <a:lstStyle/>
          <a:p>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4132459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zh-TW" altLang="en-US" smtClean="0"/>
              <a:t>按一下以編輯母片標題樣式</a:t>
            </a:r>
            <a:endParaRPr kumimoji="1" lang="zh-TW" altLang="en-US"/>
          </a:p>
        </p:txBody>
      </p:sp>
      <p:sp>
        <p:nvSpPr>
          <p:cNvPr id="3" name="直排文字版面配置區 2"/>
          <p:cNvSpPr>
            <a:spLocks noGrp="1"/>
          </p:cNvSpPr>
          <p:nvPr>
            <p:ph type="body" orient="vert" idx="1"/>
          </p:nvPr>
        </p:nvSpPr>
        <p:spPr/>
        <p:txBody>
          <a:bodyPr vert="eaVert"/>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502998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kumimoji="1" lang="zh-TW" altLang="en-US" smtClean="0"/>
              <a:t>按一下以編輯母片標題樣式</a:t>
            </a:r>
            <a:endParaRPr kumimoji="1"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頁尾版面配置區 4"/>
          <p:cNvSpPr>
            <a:spLocks noGrp="1"/>
          </p:cNvSpPr>
          <p:nvPr>
            <p:ph type="ftr" sz="quarter" idx="11"/>
          </p:nvPr>
        </p:nvSpPr>
        <p:spPr/>
        <p:txBody>
          <a:bodyPr/>
          <a:lstStyle/>
          <a:p>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3081436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zh-TW" altLang="en-US" smtClean="0"/>
              <a:t>按一下以編輯母片標題樣式</a:t>
            </a:r>
            <a:endParaRPr kumimoji="1"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kumimoji="1" lang="en-US" altLang="zh-TW" smtClean="0"/>
              <a:t>2014/11/21</a:t>
            </a:r>
            <a:endParaRPr kumimoji="1"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3B7358-9095-3A40-B315-7654B24E3C18}" type="slidenum">
              <a:rPr kumimoji="1" lang="zh-TW" altLang="en-US" smtClean="0"/>
              <a:t>‹#›</a:t>
            </a:fld>
            <a:endParaRPr kumimoji="1" lang="zh-TW" altLang="en-US"/>
          </a:p>
        </p:txBody>
      </p:sp>
    </p:spTree>
    <p:extLst>
      <p:ext uri="{BB962C8B-B14F-4D97-AF65-F5344CB8AC3E}">
        <p14:creationId xmlns:p14="http://schemas.microsoft.com/office/powerpoint/2010/main" val="37150998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zh-TW"/>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1" Type="http://schemas.openxmlformats.org/officeDocument/2006/relationships/image" Target="../media/image11.png"/><Relationship Id="rId12" Type="http://schemas.openxmlformats.org/officeDocument/2006/relationships/image" Target="../media/image12.png"/><Relationship Id="rId13" Type="http://schemas.openxmlformats.org/officeDocument/2006/relationships/image" Target="../media/image13.jpeg"/><Relationship Id="rId1" Type="http://schemas.openxmlformats.org/officeDocument/2006/relationships/slideLayout" Target="../slideLayouts/slideLayout6.xml"/><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8.png"/><Relationship Id="rId9" Type="http://schemas.openxmlformats.org/officeDocument/2006/relationships/image" Target="../media/image9.png"/><Relationship Id="rId10"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6.jpeg"/><Relationship Id="rId3" Type="http://schemas.microsoft.com/office/2007/relationships/hdphoto" Target="../media/hdphoto1.wdp"/></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png"/><Relationship Id="rId3" Type="http://schemas.openxmlformats.org/officeDocument/2006/relationships/image" Target="../media/image1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0.png"/><Relationship Id="rId3" Type="http://schemas.openxmlformats.org/officeDocument/2006/relationships/image" Target="../media/image2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chart" Target="../charts/chart1.xml"/><Relationship Id="rId3" Type="http://schemas.openxmlformats.org/officeDocument/2006/relationships/chart" Target="../charts/char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 Id="rId3" Type="http://schemas.openxmlformats.org/officeDocument/2006/relationships/image" Target="../media/image2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3.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normAutofit/>
          </a:bodyPr>
          <a:lstStyle/>
          <a:p>
            <a:r>
              <a:rPr kumimoji="1" lang="en-US" altLang="zh-TW" dirty="0" smtClean="0"/>
              <a:t>Sampling and Summarization for </a:t>
            </a:r>
            <a:r>
              <a:rPr kumimoji="1" lang="en-US" altLang="zh-CN" dirty="0" smtClean="0">
                <a:solidFill>
                  <a:srgbClr val="C0504D"/>
                </a:solidFill>
              </a:rPr>
              <a:t>BIG</a:t>
            </a:r>
            <a:r>
              <a:rPr kumimoji="1" lang="en-US" altLang="zh-TW" dirty="0" smtClean="0"/>
              <a:t> Network Data</a:t>
            </a:r>
            <a:endParaRPr lang="en-US" dirty="0"/>
          </a:p>
        </p:txBody>
      </p:sp>
      <p:sp>
        <p:nvSpPr>
          <p:cNvPr id="3" name="子標題 2"/>
          <p:cNvSpPr>
            <a:spLocks noGrp="1"/>
          </p:cNvSpPr>
          <p:nvPr>
            <p:ph type="subTitle" idx="1"/>
          </p:nvPr>
        </p:nvSpPr>
        <p:spPr>
          <a:xfrm>
            <a:off x="2527300" y="3759200"/>
            <a:ext cx="6400800" cy="1752600"/>
          </a:xfrm>
        </p:spPr>
        <p:txBody>
          <a:bodyPr>
            <a:normAutofit fontScale="70000" lnSpcReduction="20000"/>
          </a:bodyPr>
          <a:lstStyle/>
          <a:p>
            <a:pPr algn="l"/>
            <a:r>
              <a:rPr lang="en-US" altLang="zh-CN" b="1" dirty="0" err="1" smtClean="0">
                <a:solidFill>
                  <a:srgbClr val="77933C"/>
                </a:solidFill>
              </a:rPr>
              <a:t>Mi</a:t>
            </a:r>
            <a:r>
              <a:rPr lang="en-US" altLang="zh-CN" b="1" dirty="0" smtClean="0">
                <a:solidFill>
                  <a:srgbClr val="77933C"/>
                </a:solidFill>
              </a:rPr>
              <a:t>-Yen</a:t>
            </a:r>
            <a:r>
              <a:rPr lang="zh-CN" altLang="en-US" b="1" dirty="0" smtClean="0">
                <a:solidFill>
                  <a:srgbClr val="77933C"/>
                </a:solidFill>
              </a:rPr>
              <a:t> </a:t>
            </a:r>
            <a:r>
              <a:rPr lang="en-US" altLang="zh-CN" b="1" dirty="0" smtClean="0">
                <a:solidFill>
                  <a:srgbClr val="77933C"/>
                </a:solidFill>
              </a:rPr>
              <a:t>Yeh  </a:t>
            </a:r>
            <a:r>
              <a:rPr lang="zh-CN" altLang="en-US" dirty="0" smtClean="0">
                <a:solidFill>
                  <a:schemeClr val="accent3">
                    <a:lumMod val="50000"/>
                  </a:schemeClr>
                </a:solidFill>
              </a:rPr>
              <a:t>葉彌妍</a:t>
            </a:r>
            <a:endParaRPr lang="en-US" altLang="zh-CN" dirty="0" smtClean="0">
              <a:solidFill>
                <a:schemeClr val="accent3">
                  <a:lumMod val="50000"/>
                </a:schemeClr>
              </a:solidFill>
            </a:endParaRPr>
          </a:p>
          <a:p>
            <a:pPr algn="l"/>
            <a:r>
              <a:rPr lang="en-US" dirty="0" smtClean="0">
                <a:solidFill>
                  <a:schemeClr val="tx1"/>
                </a:solidFill>
              </a:rPr>
              <a:t>Associate Research Fellow</a:t>
            </a:r>
          </a:p>
          <a:p>
            <a:pPr algn="l"/>
            <a:r>
              <a:rPr lang="en-US" dirty="0" smtClean="0">
                <a:solidFill>
                  <a:schemeClr val="tx1"/>
                </a:solidFill>
              </a:rPr>
              <a:t>Institute of Information Science</a:t>
            </a:r>
            <a:r>
              <a:rPr lang="en-US" altLang="zh-CN" dirty="0" smtClean="0">
                <a:solidFill>
                  <a:schemeClr val="tx1"/>
                </a:solidFill>
              </a:rPr>
              <a:t>,</a:t>
            </a:r>
            <a:r>
              <a:rPr lang="en-US" dirty="0" smtClean="0">
                <a:solidFill>
                  <a:schemeClr val="tx1"/>
                </a:solidFill>
              </a:rPr>
              <a:t> Academia Sinica</a:t>
            </a:r>
          </a:p>
          <a:p>
            <a:pPr algn="l"/>
            <a:r>
              <a:rPr lang="en-US" dirty="0" err="1" smtClean="0">
                <a:solidFill>
                  <a:schemeClr val="accent1"/>
                </a:solidFill>
              </a:rPr>
              <a:t>miyen@iis.sinica.edu.tw</a:t>
            </a:r>
            <a:endParaRPr lang="en-US" dirty="0">
              <a:solidFill>
                <a:schemeClr val="accent1"/>
              </a:solidFill>
            </a:endParaRPr>
          </a:p>
        </p:txBody>
      </p:sp>
      <p:pic>
        <p:nvPicPr>
          <p:cNvPr id="4" name="圖片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31875" y="3759200"/>
            <a:ext cx="1495425" cy="1495425"/>
          </a:xfrm>
          <a:prstGeom prst="rect">
            <a:avLst/>
          </a:prstGeom>
        </p:spPr>
      </p:pic>
    </p:spTree>
    <p:extLst>
      <p:ext uri="{BB962C8B-B14F-4D97-AF65-F5344CB8AC3E}">
        <p14:creationId xmlns:p14="http://schemas.microsoft.com/office/powerpoint/2010/main" val="290639407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CN" dirty="0" smtClean="0"/>
              <a:t>Examples</a:t>
            </a:r>
            <a:r>
              <a:rPr lang="zh-CN" altLang="en-US" dirty="0" smtClean="0"/>
              <a:t> </a:t>
            </a:r>
            <a:r>
              <a:rPr lang="en-US" altLang="zh-CN" dirty="0" smtClean="0"/>
              <a:t>of </a:t>
            </a:r>
            <a:r>
              <a:rPr lang="en-US" dirty="0" smtClean="0"/>
              <a:t>Big Complex Network</a:t>
            </a:r>
            <a:endParaRPr lang="en-US" dirty="0"/>
          </a:p>
        </p:txBody>
      </p:sp>
      <p:pic>
        <p:nvPicPr>
          <p:cNvPr id="18" name="圖片 17" descr="Internet-of-Things-Needs-IPv6-566x50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27105" y="1278876"/>
            <a:ext cx="3459695" cy="3056268"/>
          </a:xfrm>
          <a:prstGeom prst="rect">
            <a:avLst/>
          </a:prstGeom>
        </p:spPr>
      </p:pic>
      <p:sp>
        <p:nvSpPr>
          <p:cNvPr id="20" name="矩形 19"/>
          <p:cNvSpPr/>
          <p:nvPr/>
        </p:nvSpPr>
        <p:spPr>
          <a:xfrm>
            <a:off x="5833715" y="4135089"/>
            <a:ext cx="3459695" cy="400110"/>
          </a:xfrm>
          <a:prstGeom prst="rect">
            <a:avLst/>
          </a:prstGeom>
        </p:spPr>
        <p:txBody>
          <a:bodyPr wrap="square">
            <a:spAutoFit/>
          </a:bodyPr>
          <a:lstStyle/>
          <a:p>
            <a:r>
              <a:rPr lang="en-US" sz="1000" dirty="0"/>
              <a:t>http://</a:t>
            </a:r>
            <a:r>
              <a:rPr lang="en-US" sz="1000" dirty="0" err="1"/>
              <a:t>teamarin.net</a:t>
            </a:r>
            <a:r>
              <a:rPr lang="en-US" sz="1000" dirty="0"/>
              <a:t>/2013/12/27/connected-devices-accelerate-the-need-for-ipv6-in-the-internet-of-things/</a:t>
            </a:r>
          </a:p>
        </p:txBody>
      </p:sp>
      <p:pic>
        <p:nvPicPr>
          <p:cNvPr id="21"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0782" y="1527177"/>
            <a:ext cx="1287812" cy="484549"/>
          </a:xfrm>
          <a:prstGeom prst="rect">
            <a:avLst/>
          </a:prstGeom>
          <a:noFill/>
          <a:ln w="9525">
            <a:noFill/>
            <a:miter lim="800000"/>
            <a:headEnd/>
            <a:tailEnd/>
          </a:ln>
        </p:spPr>
      </p:pic>
      <p:pic>
        <p:nvPicPr>
          <p:cNvPr id="22" name="Picture 6"/>
          <p:cNvPicPr>
            <a:picLocks noChangeAspect="1" noChangeArrowheads="1"/>
          </p:cNvPicPr>
          <p:nvPr/>
        </p:nvPicPr>
        <p:blipFill>
          <a:blip r:embed="rId4" cstate="print"/>
          <a:srcRect/>
          <a:stretch>
            <a:fillRect/>
          </a:stretch>
        </p:blipFill>
        <p:spPr bwMode="auto">
          <a:xfrm>
            <a:off x="2244572" y="1644994"/>
            <a:ext cx="1815644" cy="366732"/>
          </a:xfrm>
          <a:prstGeom prst="rect">
            <a:avLst/>
          </a:prstGeom>
          <a:noFill/>
          <a:ln w="9525">
            <a:noFill/>
            <a:miter lim="800000"/>
            <a:headEnd/>
            <a:tailEnd/>
          </a:ln>
        </p:spPr>
      </p:pic>
      <p:pic>
        <p:nvPicPr>
          <p:cNvPr id="23" name="Picture 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79700" y="2149962"/>
            <a:ext cx="1301582" cy="366732"/>
          </a:xfrm>
          <a:prstGeom prst="rect">
            <a:avLst/>
          </a:prstGeom>
          <a:noFill/>
          <a:ln w="9525">
            <a:noFill/>
            <a:miter lim="800000"/>
            <a:headEnd/>
            <a:tailEnd/>
          </a:ln>
        </p:spPr>
      </p:pic>
      <p:pic>
        <p:nvPicPr>
          <p:cNvPr id="24" name="圖片 2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93299" y="2993323"/>
            <a:ext cx="972802" cy="1057427"/>
          </a:xfrm>
          <a:prstGeom prst="rect">
            <a:avLst/>
          </a:prstGeom>
        </p:spPr>
      </p:pic>
      <p:pic>
        <p:nvPicPr>
          <p:cNvPr id="25" name="圖片 24" descr="螢幕快照 2013-11-03 下午3.57.40.png"/>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67800" y="2149962"/>
            <a:ext cx="1042962" cy="339175"/>
          </a:xfrm>
          <a:prstGeom prst="rect">
            <a:avLst/>
          </a:prstGeom>
        </p:spPr>
      </p:pic>
      <p:pic>
        <p:nvPicPr>
          <p:cNvPr id="26" name="圖片 2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23543" y="2627436"/>
            <a:ext cx="1445051" cy="365887"/>
          </a:xfrm>
          <a:prstGeom prst="rect">
            <a:avLst/>
          </a:prstGeom>
        </p:spPr>
      </p:pic>
      <p:pic>
        <p:nvPicPr>
          <p:cNvPr id="27" name="圖片 26"/>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527197" y="2627436"/>
            <a:ext cx="911844" cy="276744"/>
          </a:xfrm>
          <a:prstGeom prst="rect">
            <a:avLst/>
          </a:prstGeom>
        </p:spPr>
      </p:pic>
      <p:pic>
        <p:nvPicPr>
          <p:cNvPr id="28" name="圖片 27"/>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149120" y="2130942"/>
            <a:ext cx="887839" cy="627730"/>
          </a:xfrm>
          <a:prstGeom prst="rect">
            <a:avLst/>
          </a:prstGeom>
        </p:spPr>
      </p:pic>
      <p:pic>
        <p:nvPicPr>
          <p:cNvPr id="29" name="圖片 28"/>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068594" y="2993323"/>
            <a:ext cx="831099" cy="1018057"/>
          </a:xfrm>
          <a:prstGeom prst="rect">
            <a:avLst/>
          </a:prstGeom>
        </p:spPr>
      </p:pic>
      <p:pic>
        <p:nvPicPr>
          <p:cNvPr id="30" name="圖片 29"/>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161801" y="4135089"/>
            <a:ext cx="906793" cy="833116"/>
          </a:xfrm>
          <a:prstGeom prst="rect">
            <a:avLst/>
          </a:prstGeom>
        </p:spPr>
      </p:pic>
      <p:pic>
        <p:nvPicPr>
          <p:cNvPr id="33" name="圖片 32" descr="world-wide-web-globe-600x560.jp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2646813" y="3928325"/>
            <a:ext cx="3142458" cy="2932959"/>
          </a:xfrm>
          <a:prstGeom prst="rect">
            <a:avLst/>
          </a:prstGeom>
        </p:spPr>
      </p:pic>
      <p:sp>
        <p:nvSpPr>
          <p:cNvPr id="34" name="矩形 33"/>
          <p:cNvSpPr/>
          <p:nvPr/>
        </p:nvSpPr>
        <p:spPr>
          <a:xfrm>
            <a:off x="5430687" y="6356350"/>
            <a:ext cx="3179900" cy="430887"/>
          </a:xfrm>
          <a:prstGeom prst="rect">
            <a:avLst/>
          </a:prstGeom>
        </p:spPr>
        <p:txBody>
          <a:bodyPr wrap="square">
            <a:spAutoFit/>
          </a:bodyPr>
          <a:lstStyle/>
          <a:p>
            <a:r>
              <a:rPr lang="en-US" sz="1100" dirty="0"/>
              <a:t>http://</a:t>
            </a:r>
            <a:r>
              <a:rPr lang="en-US" sz="1100" dirty="0" err="1"/>
              <a:t>betanews.com</a:t>
            </a:r>
            <a:r>
              <a:rPr lang="en-US" sz="1100" dirty="0"/>
              <a:t>/2013/04/30/the-way-we-were-</a:t>
            </a:r>
            <a:r>
              <a:rPr lang="en-US" sz="1100" dirty="0" err="1"/>
              <a:t>cern</a:t>
            </a:r>
            <a:r>
              <a:rPr lang="en-US" sz="1100" dirty="0"/>
              <a:t>-recreates-the-first-website/</a:t>
            </a:r>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投影片編號版面配置區 4"/>
          <p:cNvSpPr>
            <a:spLocks noGrp="1"/>
          </p:cNvSpPr>
          <p:nvPr>
            <p:ph type="sldNum" sz="quarter" idx="12"/>
          </p:nvPr>
        </p:nvSpPr>
        <p:spPr/>
        <p:txBody>
          <a:bodyPr/>
          <a:lstStyle/>
          <a:p>
            <a:fld id="{3C3B7358-9095-3A40-B315-7654B24E3C18}" type="slidenum">
              <a:rPr kumimoji="1" lang="zh-TW" altLang="en-US" smtClean="0"/>
              <a:t>2</a:t>
            </a:fld>
            <a:endParaRPr kumimoji="1" lang="zh-TW" altLang="en-US"/>
          </a:p>
        </p:txBody>
      </p:sp>
    </p:spTree>
    <p:extLst>
      <p:ext uri="{BB962C8B-B14F-4D97-AF65-F5344CB8AC3E}">
        <p14:creationId xmlns:p14="http://schemas.microsoft.com/office/powerpoint/2010/main" val="338124540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kumimoji="1" lang="en-US" altLang="zh-CN" dirty="0" smtClean="0"/>
              <a:t>Why Network Data </a:t>
            </a:r>
            <a:r>
              <a:rPr kumimoji="1" lang="en-US" altLang="zh-CN" dirty="0" smtClean="0">
                <a:solidFill>
                  <a:schemeClr val="accent2"/>
                </a:solidFill>
              </a:rPr>
              <a:t>Big</a:t>
            </a:r>
            <a:r>
              <a:rPr kumimoji="1" lang="en-US" altLang="zh-CN" dirty="0" smtClean="0"/>
              <a:t>?</a:t>
            </a:r>
            <a:endParaRPr kumimoji="1" lang="zh-TW" altLang="en-US" dirty="0"/>
          </a:p>
        </p:txBody>
      </p:sp>
      <p:sp>
        <p:nvSpPr>
          <p:cNvPr id="3" name="內容版面配置區 2"/>
          <p:cNvSpPr>
            <a:spLocks noGrp="1"/>
          </p:cNvSpPr>
          <p:nvPr>
            <p:ph idx="1"/>
          </p:nvPr>
        </p:nvSpPr>
        <p:spPr/>
        <p:txBody>
          <a:bodyPr>
            <a:normAutofit fontScale="92500" lnSpcReduction="10000"/>
          </a:bodyPr>
          <a:lstStyle/>
          <a:p>
            <a:r>
              <a:rPr lang="en-US" altLang="zh-TW" b="1" dirty="0">
                <a:solidFill>
                  <a:schemeClr val="accent6"/>
                </a:solidFill>
              </a:rPr>
              <a:t>Social media and social network </a:t>
            </a:r>
            <a:r>
              <a:rPr lang="en-US" altLang="zh-TW" b="1" dirty="0" smtClean="0">
                <a:solidFill>
                  <a:schemeClr val="accent6"/>
                </a:solidFill>
              </a:rPr>
              <a:t>activities</a:t>
            </a:r>
            <a:r>
              <a:rPr lang="en-US" altLang="zh-TW" b="1" dirty="0" smtClean="0"/>
              <a:t>,</a:t>
            </a:r>
            <a:r>
              <a:rPr lang="en-US" altLang="zh-TW" b="1" dirty="0" smtClean="0">
                <a:solidFill>
                  <a:schemeClr val="accent2"/>
                </a:solidFill>
              </a:rPr>
              <a:t> </a:t>
            </a:r>
            <a:r>
              <a:rPr lang="en-US" altLang="zh-TW" dirty="0">
                <a:solidFill>
                  <a:schemeClr val="accent6"/>
                </a:solidFill>
              </a:rPr>
              <a:t>i</a:t>
            </a:r>
            <a:r>
              <a:rPr lang="en-US" altLang="zh-TW" dirty="0" smtClean="0">
                <a:solidFill>
                  <a:schemeClr val="accent6"/>
                </a:solidFill>
              </a:rPr>
              <a:t>nternet </a:t>
            </a:r>
            <a:r>
              <a:rPr lang="en-US" altLang="zh-TW" dirty="0">
                <a:solidFill>
                  <a:schemeClr val="accent6"/>
                </a:solidFill>
              </a:rPr>
              <a:t>of t</a:t>
            </a:r>
            <a:r>
              <a:rPr lang="en-US" altLang="zh-TW" dirty="0" smtClean="0">
                <a:solidFill>
                  <a:schemeClr val="accent6"/>
                </a:solidFill>
              </a:rPr>
              <a:t>hings</a:t>
            </a:r>
            <a:r>
              <a:rPr lang="en-US" altLang="zh-TW" dirty="0" smtClean="0"/>
              <a:t>, multimedia</a:t>
            </a:r>
          </a:p>
          <a:p>
            <a:pPr lvl="1"/>
            <a:r>
              <a:rPr kumimoji="1" lang="en-US" altLang="zh-CN" dirty="0" smtClean="0"/>
              <a:t>Three primary sources of big data,</a:t>
            </a:r>
            <a:r>
              <a:rPr kumimoji="1" lang="en-US" altLang="zh-TW" dirty="0"/>
              <a:t> McKinsey Global Institute, 2011 </a:t>
            </a:r>
            <a:endParaRPr kumimoji="1" lang="zh-TW" altLang="en-US" dirty="0"/>
          </a:p>
          <a:p>
            <a:pPr marL="0" indent="0">
              <a:buNone/>
            </a:pPr>
            <a:endParaRPr kumimoji="1" lang="en-US" altLang="zh-CN" dirty="0" smtClean="0"/>
          </a:p>
          <a:p>
            <a:r>
              <a:rPr kumimoji="1" lang="en-US" altLang="zh-CN" dirty="0" smtClean="0"/>
              <a:t>3-V</a:t>
            </a:r>
            <a:r>
              <a:rPr kumimoji="1" lang="zh-CN" altLang="en-US" dirty="0" smtClean="0"/>
              <a:t> </a:t>
            </a:r>
            <a:r>
              <a:rPr kumimoji="1" lang="en-US" altLang="zh-TW" dirty="0" smtClean="0"/>
              <a:t>Characteristics</a:t>
            </a:r>
          </a:p>
          <a:p>
            <a:pPr lvl="1"/>
            <a:r>
              <a:rPr kumimoji="1" lang="en-US" altLang="zh-TW" b="1" dirty="0" smtClean="0">
                <a:solidFill>
                  <a:schemeClr val="accent3"/>
                </a:solidFill>
              </a:rPr>
              <a:t>Volume</a:t>
            </a:r>
            <a:r>
              <a:rPr kumimoji="1" lang="en-US" altLang="zh-TW" dirty="0" smtClean="0"/>
              <a:t>: millions to billions of nodes and edges</a:t>
            </a:r>
          </a:p>
          <a:p>
            <a:pPr lvl="1"/>
            <a:r>
              <a:rPr kumimoji="1" lang="en-US" altLang="zh-TW" b="1" dirty="0" smtClean="0">
                <a:solidFill>
                  <a:srgbClr val="9BBB59"/>
                </a:solidFill>
              </a:rPr>
              <a:t>Velocity</a:t>
            </a:r>
            <a:r>
              <a:rPr kumimoji="1" lang="en-US" altLang="zh-TW" dirty="0" smtClean="0"/>
              <a:t>: the network grows and changes quickly  </a:t>
            </a:r>
          </a:p>
          <a:p>
            <a:pPr lvl="1"/>
            <a:r>
              <a:rPr kumimoji="1" lang="en-US" altLang="zh-TW" b="1" dirty="0" smtClean="0">
                <a:solidFill>
                  <a:srgbClr val="9BBB59"/>
                </a:solidFill>
              </a:rPr>
              <a:t>Variety</a:t>
            </a:r>
            <a:r>
              <a:rPr kumimoji="1" lang="en-US" altLang="zh-TW" dirty="0" smtClean="0"/>
              <a:t>: different node types, different link types, </a:t>
            </a:r>
            <a:r>
              <a:rPr kumimoji="1" lang="en-US" altLang="zh-TW" dirty="0"/>
              <a:t>rich </a:t>
            </a:r>
            <a:r>
              <a:rPr kumimoji="1" lang="en-US" altLang="zh-TW" dirty="0" smtClean="0"/>
              <a:t>data attributes</a:t>
            </a:r>
            <a:r>
              <a:rPr kumimoji="1" lang="en-US" altLang="zh-CN" dirty="0" smtClean="0"/>
              <a:t>,</a:t>
            </a:r>
            <a:r>
              <a:rPr kumimoji="1" lang="zh-CN" altLang="en-US" dirty="0" smtClean="0"/>
              <a:t> </a:t>
            </a:r>
            <a:r>
              <a:rPr kumimoji="1" lang="en-US" altLang="zh-CN" dirty="0" smtClean="0"/>
              <a:t>rich</a:t>
            </a:r>
            <a:r>
              <a:rPr kumimoji="1" lang="zh-CN" altLang="en-US" dirty="0" smtClean="0"/>
              <a:t> </a:t>
            </a:r>
            <a:r>
              <a:rPr kumimoji="1" lang="en-US" altLang="zh-CN" dirty="0" smtClean="0"/>
              <a:t>information hidden</a:t>
            </a:r>
          </a:p>
          <a:p>
            <a:pPr lvl="1"/>
            <a:endParaRPr kumimoji="1" lang="en-US" altLang="zh-CN" dirty="0" smtClean="0"/>
          </a:p>
          <a:p>
            <a:pPr lvl="1"/>
            <a:endParaRPr lang="en-US" altLang="zh-TW" dirty="0" smtClean="0"/>
          </a:p>
          <a:p>
            <a:pPr lvl="1"/>
            <a:endParaRPr lang="en-US" altLang="zh-TW" dirty="0"/>
          </a:p>
          <a:p>
            <a:pPr lvl="1"/>
            <a:endParaRPr lang="en-US" altLang="zh-TW" sz="2400" dirty="0">
              <a:solidFill>
                <a:srgbClr val="C0504D"/>
              </a:solidFill>
            </a:endParaRPr>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投影片編號版面配置區 4"/>
          <p:cNvSpPr>
            <a:spLocks noGrp="1"/>
          </p:cNvSpPr>
          <p:nvPr>
            <p:ph type="sldNum" sz="quarter" idx="12"/>
          </p:nvPr>
        </p:nvSpPr>
        <p:spPr/>
        <p:txBody>
          <a:bodyPr/>
          <a:lstStyle/>
          <a:p>
            <a:fld id="{3C3B7358-9095-3A40-B315-7654B24E3C18}" type="slidenum">
              <a:rPr kumimoji="1" lang="zh-TW" altLang="en-US" smtClean="0"/>
              <a:t>3</a:t>
            </a:fld>
            <a:endParaRPr kumimoji="1" lang="zh-TW" altLang="en-US"/>
          </a:p>
        </p:txBody>
      </p:sp>
    </p:spTree>
    <p:extLst>
      <p:ext uri="{BB962C8B-B14F-4D97-AF65-F5344CB8AC3E}">
        <p14:creationId xmlns:p14="http://schemas.microsoft.com/office/powerpoint/2010/main" val="389333059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CN" dirty="0" smtClean="0"/>
              <a:t>Volume</a:t>
            </a:r>
            <a:endParaRPr lang="en-US" dirty="0"/>
          </a:p>
        </p:txBody>
      </p:sp>
      <p:pic>
        <p:nvPicPr>
          <p:cNvPr id="4" name="Picture 4"/>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707456" y="2095963"/>
            <a:ext cx="1928825" cy="725735"/>
          </a:xfrm>
          <a:prstGeom prst="rect">
            <a:avLst/>
          </a:prstGeom>
          <a:noFill/>
          <a:ln w="9525">
            <a:noFill/>
            <a:miter lim="800000"/>
            <a:headEnd/>
            <a:tailEnd/>
          </a:ln>
        </p:spPr>
      </p:pic>
      <p:pic>
        <p:nvPicPr>
          <p:cNvPr id="6" name="Picture 6"/>
          <p:cNvPicPr>
            <a:picLocks noChangeAspect="1" noChangeArrowheads="1"/>
          </p:cNvPicPr>
          <p:nvPr/>
        </p:nvPicPr>
        <p:blipFill>
          <a:blip r:embed="rId3" cstate="print"/>
          <a:srcRect/>
          <a:stretch>
            <a:fillRect/>
          </a:stretch>
        </p:blipFill>
        <p:spPr bwMode="auto">
          <a:xfrm>
            <a:off x="916893" y="3364612"/>
            <a:ext cx="2719388" cy="549275"/>
          </a:xfrm>
          <a:prstGeom prst="rect">
            <a:avLst/>
          </a:prstGeom>
          <a:noFill/>
          <a:ln w="9525">
            <a:noFill/>
            <a:miter lim="800000"/>
            <a:headEnd/>
            <a:tailEnd/>
          </a:ln>
        </p:spPr>
      </p:pic>
      <p:pic>
        <p:nvPicPr>
          <p:cNvPr id="7" name="Picture 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686831" y="4809306"/>
            <a:ext cx="1949450" cy="549275"/>
          </a:xfrm>
          <a:prstGeom prst="rect">
            <a:avLst/>
          </a:prstGeom>
          <a:noFill/>
          <a:ln w="9525">
            <a:noFill/>
            <a:miter lim="800000"/>
            <a:headEnd/>
            <a:tailEnd/>
          </a:ln>
        </p:spPr>
      </p:pic>
      <p:sp>
        <p:nvSpPr>
          <p:cNvPr id="8" name="矩形 7"/>
          <p:cNvSpPr/>
          <p:nvPr/>
        </p:nvSpPr>
        <p:spPr>
          <a:xfrm>
            <a:off x="4077399" y="3081369"/>
            <a:ext cx="4326826" cy="954107"/>
          </a:xfrm>
          <a:prstGeom prst="rect">
            <a:avLst/>
          </a:prstGeom>
        </p:spPr>
        <p:txBody>
          <a:bodyPr wrap="none">
            <a:spAutoFit/>
          </a:bodyPr>
          <a:lstStyle/>
          <a:p>
            <a:r>
              <a:rPr lang="en-US" altLang="zh-TW" sz="2800" dirty="0"/>
              <a:t>&gt; 500 </a:t>
            </a:r>
            <a:r>
              <a:rPr lang="en-US" altLang="zh-TW" sz="2800" dirty="0" smtClean="0"/>
              <a:t>million users</a:t>
            </a:r>
            <a:endParaRPr lang="en-US" altLang="zh-TW" sz="2800" dirty="0"/>
          </a:p>
          <a:p>
            <a:pPr algn="ctr"/>
            <a:r>
              <a:rPr lang="en-US" altLang="zh-TW" sz="2800" dirty="0" smtClean="0"/>
              <a:t>&gt; 500 million</a:t>
            </a:r>
            <a:r>
              <a:rPr lang="zh-CN" altLang="en-US" sz="2800" dirty="0" smtClean="0"/>
              <a:t> </a:t>
            </a:r>
            <a:r>
              <a:rPr lang="en-US" altLang="zh-CN" sz="2800" dirty="0" smtClean="0"/>
              <a:t>tweets</a:t>
            </a:r>
            <a:r>
              <a:rPr lang="zh-CN" altLang="en-US" sz="2800" dirty="0" smtClean="0"/>
              <a:t> </a:t>
            </a:r>
            <a:r>
              <a:rPr lang="en-US" altLang="zh-CN" sz="2800" dirty="0" smtClean="0"/>
              <a:t>per</a:t>
            </a:r>
            <a:r>
              <a:rPr lang="zh-CN" altLang="en-US" sz="2800" dirty="0" smtClean="0"/>
              <a:t> </a:t>
            </a:r>
            <a:r>
              <a:rPr lang="en-US" altLang="zh-CN" sz="2800" dirty="0" smtClean="0"/>
              <a:t>day</a:t>
            </a:r>
            <a:endParaRPr lang="en-US" altLang="zh-TW" sz="2800" dirty="0"/>
          </a:p>
        </p:txBody>
      </p:sp>
      <p:sp>
        <p:nvSpPr>
          <p:cNvPr id="9" name="矩形 8"/>
          <p:cNvSpPr/>
          <p:nvPr/>
        </p:nvSpPr>
        <p:spPr>
          <a:xfrm>
            <a:off x="4062458" y="4750298"/>
            <a:ext cx="2839665" cy="523220"/>
          </a:xfrm>
          <a:prstGeom prst="rect">
            <a:avLst/>
          </a:prstGeom>
        </p:spPr>
        <p:txBody>
          <a:bodyPr wrap="none">
            <a:spAutoFit/>
          </a:bodyPr>
          <a:lstStyle/>
          <a:p>
            <a:pPr algn="ctr"/>
            <a:r>
              <a:rPr lang="en-US" altLang="zh-TW" sz="2800" dirty="0"/>
              <a:t>&gt;200 </a:t>
            </a:r>
            <a:r>
              <a:rPr lang="en-US" altLang="zh-TW" sz="2800" dirty="0" smtClean="0"/>
              <a:t>million users</a:t>
            </a:r>
            <a:endParaRPr lang="en-US" altLang="zh-TW" sz="2800" dirty="0"/>
          </a:p>
        </p:txBody>
      </p:sp>
      <p:sp>
        <p:nvSpPr>
          <p:cNvPr id="10" name="矩形 9"/>
          <p:cNvSpPr/>
          <p:nvPr/>
        </p:nvSpPr>
        <p:spPr>
          <a:xfrm>
            <a:off x="950565" y="4079362"/>
            <a:ext cx="6938205" cy="369332"/>
          </a:xfrm>
          <a:prstGeom prst="rect">
            <a:avLst/>
          </a:prstGeom>
        </p:spPr>
        <p:txBody>
          <a:bodyPr wrap="none">
            <a:spAutoFit/>
          </a:bodyPr>
          <a:lstStyle/>
          <a:p>
            <a:pPr algn="ctr"/>
            <a:r>
              <a:rPr lang="en-US" altLang="zh-TW" dirty="0"/>
              <a:t>https://</a:t>
            </a:r>
            <a:r>
              <a:rPr lang="en-US" altLang="zh-TW" dirty="0" err="1"/>
              <a:t>blog.twitter.com</a:t>
            </a:r>
            <a:r>
              <a:rPr lang="en-US" altLang="zh-TW" dirty="0"/>
              <a:t>/2013/new-tweets-per-second-record-and-how</a:t>
            </a:r>
          </a:p>
        </p:txBody>
      </p:sp>
      <p:sp>
        <p:nvSpPr>
          <p:cNvPr id="3" name="矩形 2"/>
          <p:cNvSpPr/>
          <p:nvPr/>
        </p:nvSpPr>
        <p:spPr>
          <a:xfrm>
            <a:off x="4077399" y="2183511"/>
            <a:ext cx="2458676" cy="523220"/>
          </a:xfrm>
          <a:prstGeom prst="rect">
            <a:avLst/>
          </a:prstGeom>
        </p:spPr>
        <p:txBody>
          <a:bodyPr wrap="none">
            <a:spAutoFit/>
          </a:bodyPr>
          <a:lstStyle/>
          <a:p>
            <a:r>
              <a:rPr lang="en-US" altLang="zh-TW" sz="2800" dirty="0"/>
              <a:t>&gt; </a:t>
            </a:r>
            <a:r>
              <a:rPr lang="en-US" altLang="zh-TW" sz="2800" dirty="0" smtClean="0"/>
              <a:t>1 billion users</a:t>
            </a:r>
            <a:endParaRPr lang="en-US" sz="2800" dirty="0"/>
          </a:p>
        </p:txBody>
      </p:sp>
      <p:sp>
        <p:nvSpPr>
          <p:cNvPr id="11" name="日期版面配置區 10"/>
          <p:cNvSpPr>
            <a:spLocks noGrp="1"/>
          </p:cNvSpPr>
          <p:nvPr>
            <p:ph type="dt" sz="half" idx="10"/>
          </p:nvPr>
        </p:nvSpPr>
        <p:spPr/>
        <p:txBody>
          <a:bodyPr/>
          <a:lstStyle/>
          <a:p>
            <a:r>
              <a:rPr kumimoji="1" lang="en-US" altLang="zh-TW" smtClean="0"/>
              <a:t>2014/11/21</a:t>
            </a:r>
            <a:endParaRPr kumimoji="1" lang="zh-TW" altLang="en-US"/>
          </a:p>
        </p:txBody>
      </p:sp>
      <p:sp>
        <p:nvSpPr>
          <p:cNvPr id="12" name="投影片編號版面配置區 11"/>
          <p:cNvSpPr>
            <a:spLocks noGrp="1"/>
          </p:cNvSpPr>
          <p:nvPr>
            <p:ph type="sldNum" sz="quarter" idx="12"/>
          </p:nvPr>
        </p:nvSpPr>
        <p:spPr/>
        <p:txBody>
          <a:bodyPr/>
          <a:lstStyle/>
          <a:p>
            <a:fld id="{3C3B7358-9095-3A40-B315-7654B24E3C18}" type="slidenum">
              <a:rPr kumimoji="1" lang="zh-TW" altLang="en-US" smtClean="0"/>
              <a:t>4</a:t>
            </a:fld>
            <a:endParaRPr kumimoji="1" lang="zh-TW" altLang="en-US"/>
          </a:p>
        </p:txBody>
      </p:sp>
    </p:spTree>
    <p:extLst>
      <p:ext uri="{BB962C8B-B14F-4D97-AF65-F5344CB8AC3E}">
        <p14:creationId xmlns:p14="http://schemas.microsoft.com/office/powerpoint/2010/main" val="162004933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p:txBody>
          <a:bodyPr/>
          <a:lstStyle/>
          <a:p>
            <a:r>
              <a:rPr lang="en-US" altLang="zh-CN" dirty="0"/>
              <a:t>Volume</a:t>
            </a:r>
            <a:endParaRPr lang="en-US" dirty="0"/>
          </a:p>
        </p:txBody>
      </p:sp>
      <p:pic>
        <p:nvPicPr>
          <p:cNvPr id="5" name="圖片 4"/>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tretch>
            <a:fillRect/>
          </a:stretch>
        </p:blipFill>
        <p:spPr>
          <a:xfrm>
            <a:off x="1825060" y="1213753"/>
            <a:ext cx="5630585" cy="5838484"/>
          </a:xfrm>
          <a:prstGeom prst="rect">
            <a:avLst/>
          </a:prstGeom>
        </p:spPr>
      </p:pic>
      <p:sp>
        <p:nvSpPr>
          <p:cNvPr id="6" name="矩形 5"/>
          <p:cNvSpPr/>
          <p:nvPr/>
        </p:nvSpPr>
        <p:spPr>
          <a:xfrm rot="16200000">
            <a:off x="-1884345" y="3270130"/>
            <a:ext cx="6158951" cy="246221"/>
          </a:xfrm>
          <a:prstGeom prst="rect">
            <a:avLst/>
          </a:prstGeom>
        </p:spPr>
        <p:txBody>
          <a:bodyPr wrap="square">
            <a:spAutoFit/>
          </a:bodyPr>
          <a:lstStyle/>
          <a:p>
            <a:r>
              <a:rPr lang="en-US" sz="1000" dirty="0"/>
              <a:t>http://</a:t>
            </a:r>
            <a:r>
              <a:rPr lang="en-US" sz="1000" dirty="0" err="1"/>
              <a:t>www.intel.com</a:t>
            </a:r>
            <a:r>
              <a:rPr lang="en-US" sz="1000" dirty="0"/>
              <a:t>/content/www/us/en/intelligent-systems/</a:t>
            </a:r>
            <a:r>
              <a:rPr lang="en-US" sz="1000" dirty="0" err="1"/>
              <a:t>iot</a:t>
            </a:r>
            <a:r>
              <a:rPr lang="en-US" sz="1000" dirty="0"/>
              <a:t>/internet-of-things-</a:t>
            </a:r>
            <a:r>
              <a:rPr lang="en-US" sz="1000" dirty="0" err="1"/>
              <a:t>infographic.html</a:t>
            </a:r>
            <a:endParaRPr lang="en-US" sz="1000" dirty="0"/>
          </a:p>
        </p:txBody>
      </p:sp>
      <p:sp>
        <p:nvSpPr>
          <p:cNvPr id="2" name="日期版面配置區 1"/>
          <p:cNvSpPr>
            <a:spLocks noGrp="1"/>
          </p:cNvSpPr>
          <p:nvPr>
            <p:ph type="dt" sz="half" idx="10"/>
          </p:nvPr>
        </p:nvSpPr>
        <p:spPr/>
        <p:txBody>
          <a:bodyPr/>
          <a:lstStyle/>
          <a:p>
            <a:r>
              <a:rPr kumimoji="1" lang="en-US" altLang="zh-TW" smtClean="0"/>
              <a:t>2014/11/21</a:t>
            </a:r>
            <a:endParaRPr kumimoji="1" lang="zh-TW" altLang="en-US"/>
          </a:p>
        </p:txBody>
      </p:sp>
      <p:sp>
        <p:nvSpPr>
          <p:cNvPr id="3" name="投影片編號版面配置區 2"/>
          <p:cNvSpPr>
            <a:spLocks noGrp="1"/>
          </p:cNvSpPr>
          <p:nvPr>
            <p:ph type="sldNum" sz="quarter" idx="12"/>
          </p:nvPr>
        </p:nvSpPr>
        <p:spPr/>
        <p:txBody>
          <a:bodyPr/>
          <a:lstStyle/>
          <a:p>
            <a:fld id="{3C3B7358-9095-3A40-B315-7654B24E3C18}" type="slidenum">
              <a:rPr kumimoji="1" lang="zh-TW" altLang="en-US" smtClean="0"/>
              <a:t>5</a:t>
            </a:fld>
            <a:endParaRPr kumimoji="1" lang="zh-TW" altLang="en-US"/>
          </a:p>
        </p:txBody>
      </p:sp>
    </p:spTree>
    <p:extLst>
      <p:ext uri="{BB962C8B-B14F-4D97-AF65-F5344CB8AC3E}">
        <p14:creationId xmlns:p14="http://schemas.microsoft.com/office/powerpoint/2010/main" val="339961847"/>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3"/>
          <a:stretch>
            <a:fillRect/>
          </a:stretch>
        </p:blipFill>
        <p:spPr>
          <a:xfrm>
            <a:off x="609600" y="882536"/>
            <a:ext cx="8077200" cy="5838939"/>
          </a:xfrm>
          <a:prstGeom prst="rect">
            <a:avLst/>
          </a:prstGeom>
        </p:spPr>
      </p:pic>
      <p:sp>
        <p:nvSpPr>
          <p:cNvPr id="6" name="矩形 5"/>
          <p:cNvSpPr/>
          <p:nvPr/>
        </p:nvSpPr>
        <p:spPr>
          <a:xfrm>
            <a:off x="3606800" y="76200"/>
            <a:ext cx="2031325" cy="769441"/>
          </a:xfrm>
          <a:prstGeom prst="rect">
            <a:avLst/>
          </a:prstGeom>
        </p:spPr>
        <p:txBody>
          <a:bodyPr wrap="none">
            <a:spAutoFit/>
          </a:bodyPr>
          <a:lstStyle/>
          <a:p>
            <a:pPr algn="ctr"/>
            <a:r>
              <a:rPr lang="en-US" altLang="zh-CN" sz="4400" dirty="0" smtClean="0">
                <a:cs typeface="+mj-cs"/>
              </a:rPr>
              <a:t>Velocity</a:t>
            </a:r>
            <a:endParaRPr lang="en-US" dirty="0"/>
          </a:p>
        </p:txBody>
      </p:sp>
      <p:sp>
        <p:nvSpPr>
          <p:cNvPr id="5" name="文字方塊 4"/>
          <p:cNvSpPr txBox="1"/>
          <p:nvPr/>
        </p:nvSpPr>
        <p:spPr>
          <a:xfrm>
            <a:off x="6938009" y="513204"/>
            <a:ext cx="2161619" cy="369332"/>
          </a:xfrm>
          <a:prstGeom prst="rect">
            <a:avLst/>
          </a:prstGeom>
          <a:noFill/>
        </p:spPr>
        <p:txBody>
          <a:bodyPr wrap="none" rtlCol="0">
            <a:spAutoFit/>
          </a:bodyPr>
          <a:lstStyle/>
          <a:p>
            <a:r>
              <a:rPr lang="en-US" dirty="0"/>
              <a:t>b</a:t>
            </a:r>
            <a:r>
              <a:rPr lang="en-US" dirty="0" smtClean="0"/>
              <a:t>y </a:t>
            </a:r>
            <a:r>
              <a:rPr lang="en-US" dirty="0" err="1" smtClean="0"/>
              <a:t>Intel.com</a:t>
            </a:r>
            <a:r>
              <a:rPr lang="en-US" dirty="0" smtClean="0"/>
              <a:t> 2012.03</a:t>
            </a:r>
            <a:endParaRPr lang="en-US" dirty="0"/>
          </a:p>
        </p:txBody>
      </p:sp>
      <p:sp>
        <p:nvSpPr>
          <p:cNvPr id="3" name="日期版面配置區 2"/>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6</a:t>
            </a:fld>
            <a:endParaRPr kumimoji="1" lang="zh-TW" altLang="en-US"/>
          </a:p>
        </p:txBody>
      </p:sp>
    </p:spTree>
    <p:extLst>
      <p:ext uri="{BB962C8B-B14F-4D97-AF65-F5344CB8AC3E}">
        <p14:creationId xmlns:p14="http://schemas.microsoft.com/office/powerpoint/2010/main" val="175499869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r>
              <a:rPr kumimoji="1" lang="en-US" altLang="zh-TW" smtClean="0"/>
              <a:t>2014/11/21</a:t>
            </a:r>
            <a:endParaRPr kumimoji="1" lang="zh-TW" altLang="en-US"/>
          </a:p>
        </p:txBody>
      </p:sp>
      <p:sp>
        <p:nvSpPr>
          <p:cNvPr id="3" name="投影片編號版面配置區 2"/>
          <p:cNvSpPr>
            <a:spLocks noGrp="1"/>
          </p:cNvSpPr>
          <p:nvPr>
            <p:ph type="sldNum" sz="quarter" idx="12"/>
          </p:nvPr>
        </p:nvSpPr>
        <p:spPr/>
        <p:txBody>
          <a:bodyPr/>
          <a:lstStyle/>
          <a:p>
            <a:fld id="{3C3B7358-9095-3A40-B315-7654B24E3C18}" type="slidenum">
              <a:rPr kumimoji="1" lang="zh-TW" altLang="en-US" smtClean="0"/>
              <a:t>7</a:t>
            </a:fld>
            <a:endParaRPr kumimoji="1" lang="zh-TW" altLang="en-US"/>
          </a:p>
        </p:txBody>
      </p:sp>
      <p:pic>
        <p:nvPicPr>
          <p:cNvPr id="4" name="圖片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882" y="0"/>
            <a:ext cx="4313682" cy="6858000"/>
          </a:xfrm>
          <a:prstGeom prst="rect">
            <a:avLst/>
          </a:prstGeom>
        </p:spPr>
      </p:pic>
      <p:sp>
        <p:nvSpPr>
          <p:cNvPr id="6" name="矩形 5"/>
          <p:cNvSpPr/>
          <p:nvPr/>
        </p:nvSpPr>
        <p:spPr>
          <a:xfrm rot="16200000">
            <a:off x="5647458" y="3343576"/>
            <a:ext cx="6417238" cy="338554"/>
          </a:xfrm>
          <a:prstGeom prst="rect">
            <a:avLst/>
          </a:prstGeom>
        </p:spPr>
        <p:txBody>
          <a:bodyPr wrap="square">
            <a:spAutoFit/>
          </a:bodyPr>
          <a:lstStyle/>
          <a:p>
            <a:r>
              <a:rPr lang="en-US" altLang="zh-TW" sz="1600" dirty="0"/>
              <a:t>http://</a:t>
            </a:r>
            <a:r>
              <a:rPr lang="en-US" altLang="zh-TW" sz="1600" dirty="0" err="1"/>
              <a:t>www.domo.com</a:t>
            </a:r>
            <a:r>
              <a:rPr lang="en-US" altLang="zh-TW" sz="1600" dirty="0"/>
              <a:t>/blog/2014/04/data-never-sleeps-2-0/</a:t>
            </a:r>
            <a:endParaRPr lang="zh-TW" altLang="en-US" sz="1600" dirty="0"/>
          </a:p>
        </p:txBody>
      </p:sp>
      <p:pic>
        <p:nvPicPr>
          <p:cNvPr id="7" name="圖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70298" y="0"/>
            <a:ext cx="4315922" cy="6858000"/>
          </a:xfrm>
          <a:prstGeom prst="rect">
            <a:avLst/>
          </a:prstGeom>
        </p:spPr>
      </p:pic>
    </p:spTree>
    <p:extLst>
      <p:ext uri="{BB962C8B-B14F-4D97-AF65-F5344CB8AC3E}">
        <p14:creationId xmlns:p14="http://schemas.microsoft.com/office/powerpoint/2010/main" val="399908441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noAutofit/>
          </a:bodyPr>
          <a:lstStyle/>
          <a:p>
            <a:r>
              <a:rPr kumimoji="1" lang="en-US" altLang="zh-CN" sz="3200" dirty="0" smtClean="0"/>
              <a:t>Variety: </a:t>
            </a:r>
            <a:br>
              <a:rPr kumimoji="1" lang="en-US" altLang="zh-CN" sz="3200" dirty="0" smtClean="0"/>
            </a:br>
            <a:r>
              <a:rPr kumimoji="1" lang="en-US" altLang="zh-TW" sz="3200" dirty="0" smtClean="0"/>
              <a:t>Network Data</a:t>
            </a:r>
            <a:r>
              <a:rPr kumimoji="1" lang="zh-CN" altLang="en-US" sz="3200" dirty="0" smtClean="0"/>
              <a:t> </a:t>
            </a:r>
            <a:r>
              <a:rPr kumimoji="1" lang="en-US" altLang="zh-CN" sz="3200" dirty="0" smtClean="0"/>
              <a:t>are Heterogeneous</a:t>
            </a:r>
            <a:endParaRPr kumimoji="1" lang="en-US" altLang="zh-TW" sz="3200" dirty="0" smtClean="0"/>
          </a:p>
        </p:txBody>
      </p:sp>
      <p:pic>
        <p:nvPicPr>
          <p:cNvPr id="7" name="圖片 6"/>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57412" y="1417638"/>
            <a:ext cx="3615764" cy="4173920"/>
          </a:xfrm>
          <a:prstGeom prst="rect">
            <a:avLst/>
          </a:prstGeom>
        </p:spPr>
      </p:pic>
      <p:sp>
        <p:nvSpPr>
          <p:cNvPr id="8" name="矩形 7"/>
          <p:cNvSpPr/>
          <p:nvPr/>
        </p:nvSpPr>
        <p:spPr>
          <a:xfrm>
            <a:off x="588680" y="5965083"/>
            <a:ext cx="3833906" cy="430887"/>
          </a:xfrm>
          <a:prstGeom prst="rect">
            <a:avLst/>
          </a:prstGeom>
        </p:spPr>
        <p:txBody>
          <a:bodyPr wrap="square">
            <a:spAutoFit/>
          </a:bodyPr>
          <a:lstStyle/>
          <a:p>
            <a:r>
              <a:rPr lang="en-US" altLang="zh-TW" sz="1100" dirty="0"/>
              <a:t>http://kdd2012.sigkdd.org/sites/keynote/2012-08-KDD-Keynote-Han.pdf</a:t>
            </a:r>
            <a:endParaRPr lang="zh-TW" altLang="en-US" sz="1100" dirty="0"/>
          </a:p>
        </p:txBody>
      </p:sp>
      <p:pic>
        <p:nvPicPr>
          <p:cNvPr id="2" name="圖片 1" descr="8249565455_9db2524a35_z.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10636" y="1569364"/>
            <a:ext cx="4276164" cy="4458280"/>
          </a:xfrm>
          <a:prstGeom prst="rect">
            <a:avLst/>
          </a:prstGeom>
        </p:spPr>
      </p:pic>
      <p:sp>
        <p:nvSpPr>
          <p:cNvPr id="3" name="矩形 2"/>
          <p:cNvSpPr/>
          <p:nvPr/>
        </p:nvSpPr>
        <p:spPr>
          <a:xfrm>
            <a:off x="4754283" y="5948266"/>
            <a:ext cx="4255246" cy="430887"/>
          </a:xfrm>
          <a:prstGeom prst="rect">
            <a:avLst/>
          </a:prstGeom>
        </p:spPr>
        <p:txBody>
          <a:bodyPr wrap="square">
            <a:spAutoFit/>
          </a:bodyPr>
          <a:lstStyle/>
          <a:p>
            <a:r>
              <a:rPr lang="en-US" sz="1100" dirty="0"/>
              <a:t>http://</a:t>
            </a:r>
            <a:r>
              <a:rPr lang="en-US" sz="1100" dirty="0" err="1"/>
              <a:t>wilgengebroed.nl</a:t>
            </a:r>
            <a:r>
              <a:rPr lang="en-US" sz="1100" dirty="0"/>
              <a:t>/leweb-2012-the-internet-of-things-a-visual-overview-in-live-ipadsketches/</a:t>
            </a:r>
          </a:p>
        </p:txBody>
      </p:sp>
      <p:sp>
        <p:nvSpPr>
          <p:cNvPr id="6" name="日期版面配置區 5"/>
          <p:cNvSpPr>
            <a:spLocks noGrp="1"/>
          </p:cNvSpPr>
          <p:nvPr>
            <p:ph type="dt" sz="half" idx="10"/>
          </p:nvPr>
        </p:nvSpPr>
        <p:spPr/>
        <p:txBody>
          <a:bodyPr/>
          <a:lstStyle/>
          <a:p>
            <a:r>
              <a:rPr kumimoji="1" lang="en-US" altLang="zh-TW" smtClean="0"/>
              <a:t>2014/11/21</a:t>
            </a:r>
            <a:endParaRPr kumimoji="1" lang="zh-TW" altLang="en-US"/>
          </a:p>
        </p:txBody>
      </p:sp>
      <p:sp>
        <p:nvSpPr>
          <p:cNvPr id="9" name="投影片編號版面配置區 8"/>
          <p:cNvSpPr>
            <a:spLocks noGrp="1"/>
          </p:cNvSpPr>
          <p:nvPr>
            <p:ph type="sldNum" sz="quarter" idx="12"/>
          </p:nvPr>
        </p:nvSpPr>
        <p:spPr/>
        <p:txBody>
          <a:bodyPr/>
          <a:lstStyle/>
          <a:p>
            <a:fld id="{3C3B7358-9095-3A40-B315-7654B24E3C18}" type="slidenum">
              <a:rPr kumimoji="1" lang="zh-TW" altLang="en-US" smtClean="0"/>
              <a:t>8</a:t>
            </a:fld>
            <a:endParaRPr kumimoji="1" lang="zh-TW" altLang="en-US"/>
          </a:p>
        </p:txBody>
      </p:sp>
    </p:spTree>
    <p:extLst>
      <p:ext uri="{BB962C8B-B14F-4D97-AF65-F5344CB8AC3E}">
        <p14:creationId xmlns:p14="http://schemas.microsoft.com/office/powerpoint/2010/main" val="296331790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dirty="0" smtClean="0"/>
              <a:t>Challenges of Analyzing Big Social Network Data</a:t>
            </a:r>
            <a:endParaRPr lang="en-US" dirty="0"/>
          </a:p>
        </p:txBody>
      </p:sp>
      <p:sp>
        <p:nvSpPr>
          <p:cNvPr id="3" name="內容版面配置區 2"/>
          <p:cNvSpPr>
            <a:spLocks noGrp="1"/>
          </p:cNvSpPr>
          <p:nvPr>
            <p:ph idx="1"/>
          </p:nvPr>
        </p:nvSpPr>
        <p:spPr/>
        <p:txBody>
          <a:bodyPr>
            <a:normAutofit fontScale="92500" lnSpcReduction="10000"/>
          </a:bodyPr>
          <a:lstStyle/>
          <a:p>
            <a:r>
              <a:rPr lang="en-US" altLang="zh-CN" dirty="0" smtClean="0"/>
              <a:t>T</a:t>
            </a:r>
            <a:r>
              <a:rPr lang="en-US" altLang="zh-TW" dirty="0" smtClean="0"/>
              <a:t>he</a:t>
            </a:r>
            <a:r>
              <a:rPr lang="zh-TW" altLang="zh-TW" dirty="0" smtClean="0"/>
              <a:t> </a:t>
            </a:r>
            <a:r>
              <a:rPr lang="en-US" altLang="zh-TW" dirty="0"/>
              <a:t>full networks </a:t>
            </a:r>
            <a:r>
              <a:rPr lang="en-US" altLang="zh-TW" dirty="0" smtClean="0"/>
              <a:t>cannot be completely </a:t>
            </a:r>
            <a:r>
              <a:rPr lang="en-US" altLang="zh-TW" dirty="0"/>
              <a:t>observed </a:t>
            </a:r>
            <a:r>
              <a:rPr lang="en-US" altLang="zh-TW" dirty="0" smtClean="0"/>
              <a:t>at a one glance.</a:t>
            </a:r>
            <a:endParaRPr lang="zh-TW" altLang="zh-TW" dirty="0"/>
          </a:p>
          <a:p>
            <a:r>
              <a:rPr lang="en-US" altLang="zh-TW" dirty="0" smtClean="0"/>
              <a:t>Conventional </a:t>
            </a:r>
            <a:r>
              <a:rPr lang="en-US" altLang="zh-TW" dirty="0"/>
              <a:t>operations (e.g</a:t>
            </a:r>
            <a:r>
              <a:rPr lang="en-US" altLang="zh-TW" dirty="0" smtClean="0"/>
              <a:t>., </a:t>
            </a:r>
            <a:r>
              <a:rPr lang="en-US" altLang="zh-TW" dirty="0"/>
              <a:t>average path length) can take a long time, not to mention more complicated </a:t>
            </a:r>
            <a:r>
              <a:rPr lang="en-US" altLang="zh-TW" dirty="0" smtClean="0"/>
              <a:t>ones</a:t>
            </a:r>
          </a:p>
          <a:p>
            <a:r>
              <a:rPr lang="en-US" altLang="zh-TW" dirty="0" smtClean="0"/>
              <a:t>Rich information embedded: parameters, structures and different semantics.</a:t>
            </a:r>
            <a:endParaRPr lang="zh-TW" altLang="zh-TW" dirty="0"/>
          </a:p>
          <a:p>
            <a:r>
              <a:rPr kumimoji="1" lang="en-US" altLang="zh-TW" dirty="0"/>
              <a:t>Possible Solutions to extract information effectively and efficiently</a:t>
            </a:r>
          </a:p>
          <a:p>
            <a:pPr lvl="1"/>
            <a:r>
              <a:rPr kumimoji="1" lang="en-US" altLang="zh-TW" dirty="0">
                <a:solidFill>
                  <a:schemeClr val="accent2"/>
                </a:solidFill>
              </a:rPr>
              <a:t>Sampling</a:t>
            </a:r>
            <a:r>
              <a:rPr kumimoji="1" lang="en-US" altLang="zh-TW" dirty="0"/>
              <a:t> &amp; </a:t>
            </a:r>
            <a:r>
              <a:rPr kumimoji="1" lang="en-US" altLang="zh-TW" dirty="0">
                <a:solidFill>
                  <a:srgbClr val="C0504D"/>
                </a:solidFill>
              </a:rPr>
              <a:t>Summarization</a:t>
            </a:r>
            <a:endParaRPr kumimoji="1" lang="zh-TW" altLang="en-US" dirty="0">
              <a:solidFill>
                <a:srgbClr val="C0504D"/>
              </a:solidFill>
            </a:endParaRPr>
          </a:p>
          <a:p>
            <a:endParaRPr lang="en-US" dirty="0"/>
          </a:p>
        </p:txBody>
      </p:sp>
      <p:sp>
        <p:nvSpPr>
          <p:cNvPr id="4" name="橢圓圖說文字 3"/>
          <p:cNvSpPr/>
          <p:nvPr/>
        </p:nvSpPr>
        <p:spPr>
          <a:xfrm>
            <a:off x="5803900" y="4749800"/>
            <a:ext cx="2514600" cy="1376363"/>
          </a:xfrm>
          <a:prstGeom prst="wedgeEllipseCallou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kumimoji="1" lang="en-US" altLang="zh-TW" dirty="0" smtClean="0"/>
              <a:t>Simplify the complex!</a:t>
            </a:r>
            <a:endParaRPr kumimoji="1" lang="zh-TW" altLang="en-US" dirty="0"/>
          </a:p>
        </p:txBody>
      </p:sp>
      <p:sp>
        <p:nvSpPr>
          <p:cNvPr id="6" name="日期版面配置區 5"/>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9</a:t>
            </a:fld>
            <a:endParaRPr kumimoji="1" lang="zh-TW" altLang="en-US"/>
          </a:p>
        </p:txBody>
      </p:sp>
    </p:spTree>
    <p:extLst>
      <p:ext uri="{BB962C8B-B14F-4D97-AF65-F5344CB8AC3E}">
        <p14:creationId xmlns:p14="http://schemas.microsoft.com/office/powerpoint/2010/main" val="174064009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Sampling vs</a:t>
            </a:r>
            <a:r>
              <a:rPr lang="en-US" altLang="zh-TW" dirty="0"/>
              <a:t>.</a:t>
            </a:r>
            <a:r>
              <a:rPr lang="en-US" altLang="zh-TW" dirty="0" smtClean="0"/>
              <a:t> Summarization</a:t>
            </a:r>
            <a:endParaRPr lang="zh-TW" altLang="en-US" dirty="0"/>
          </a:p>
        </p:txBody>
      </p:sp>
      <p:sp>
        <p:nvSpPr>
          <p:cNvPr id="3" name="內容版面配置區 2"/>
          <p:cNvSpPr>
            <a:spLocks noGrp="1"/>
          </p:cNvSpPr>
          <p:nvPr>
            <p:ph idx="1"/>
          </p:nvPr>
        </p:nvSpPr>
        <p:spPr/>
        <p:txBody>
          <a:bodyPr>
            <a:normAutofit fontScale="77500" lnSpcReduction="20000"/>
          </a:bodyPr>
          <a:lstStyle/>
          <a:p>
            <a:r>
              <a:rPr lang="en-US" altLang="zh-TW" dirty="0" smtClean="0">
                <a:solidFill>
                  <a:schemeClr val="accent2"/>
                </a:solidFill>
              </a:rPr>
              <a:t>Sampling for Social Network</a:t>
            </a:r>
          </a:p>
          <a:p>
            <a:pPr lvl="1"/>
            <a:r>
              <a:rPr lang="en-US" altLang="zh-TW" dirty="0" smtClean="0"/>
              <a:t>Assume the information of a node becomes known </a:t>
            </a:r>
            <a:r>
              <a:rPr lang="en-US" altLang="zh-TW" dirty="0" smtClean="0">
                <a:solidFill>
                  <a:schemeClr val="accent3"/>
                </a:solidFill>
              </a:rPr>
              <a:t>only after</a:t>
            </a:r>
            <a:r>
              <a:rPr lang="en-US" altLang="zh-TW" b="1" dirty="0" smtClean="0"/>
              <a:t> </a:t>
            </a:r>
            <a:r>
              <a:rPr lang="en-US" altLang="zh-TW" dirty="0" smtClean="0"/>
              <a:t>it is sampled</a:t>
            </a:r>
          </a:p>
          <a:p>
            <a:pPr lvl="1"/>
            <a:r>
              <a:rPr lang="en-US" altLang="zh-TW" dirty="0" smtClean="0"/>
              <a:t>Goal: gradually identify a small set of </a:t>
            </a:r>
            <a:r>
              <a:rPr lang="en-US" altLang="zh-TW" b="1" dirty="0" smtClean="0"/>
              <a:t>representative</a:t>
            </a:r>
            <a:r>
              <a:rPr lang="en-US" altLang="zh-TW" dirty="0" smtClean="0"/>
              <a:t> nodes and links of a social network, usually given little prior information about this network</a:t>
            </a:r>
          </a:p>
          <a:p>
            <a:pPr lvl="1"/>
            <a:r>
              <a:rPr lang="en-US" altLang="zh-TW" dirty="0" smtClean="0"/>
              <a:t>Methods: random sampling, exploration-based, etc.</a:t>
            </a:r>
          </a:p>
          <a:p>
            <a:pPr lvl="1"/>
            <a:endParaRPr lang="en-US" altLang="zh-TW" dirty="0" smtClean="0"/>
          </a:p>
          <a:p>
            <a:r>
              <a:rPr lang="en-US" altLang="zh-TW" dirty="0" smtClean="0">
                <a:solidFill>
                  <a:srgbClr val="C0504D"/>
                </a:solidFill>
              </a:rPr>
              <a:t>Summarization Social Network</a:t>
            </a:r>
          </a:p>
          <a:p>
            <a:pPr lvl="1"/>
            <a:r>
              <a:rPr lang="en-US" altLang="zh-TW" dirty="0" smtClean="0"/>
              <a:t>The </a:t>
            </a:r>
            <a:r>
              <a:rPr lang="en-US" altLang="zh-TW" dirty="0"/>
              <a:t>entire </a:t>
            </a:r>
            <a:r>
              <a:rPr lang="en-US" altLang="zh-TW" dirty="0" smtClean="0"/>
              <a:t>social network is</a:t>
            </a:r>
            <a:r>
              <a:rPr lang="en-US" altLang="zh-TW" b="1" dirty="0" smtClean="0"/>
              <a:t> </a:t>
            </a:r>
            <a:r>
              <a:rPr lang="en-US" altLang="zh-TW" dirty="0">
                <a:solidFill>
                  <a:srgbClr val="9BBB59"/>
                </a:solidFill>
              </a:rPr>
              <a:t>known in prior</a:t>
            </a:r>
          </a:p>
          <a:p>
            <a:pPr lvl="1"/>
            <a:r>
              <a:rPr lang="en-US" altLang="zh-TW" dirty="0" smtClean="0"/>
              <a:t>Goal: condense </a:t>
            </a:r>
            <a:r>
              <a:rPr lang="en-US" altLang="zh-TW" dirty="0"/>
              <a:t>the </a:t>
            </a:r>
            <a:r>
              <a:rPr lang="en-US" altLang="zh-TW" dirty="0" smtClean="0"/>
              <a:t>social network </a:t>
            </a:r>
            <a:r>
              <a:rPr lang="en-US" altLang="zh-TW" dirty="0"/>
              <a:t>as much as possible without losing too much </a:t>
            </a:r>
            <a:r>
              <a:rPr lang="en-US" altLang="zh-TW" dirty="0" smtClean="0"/>
              <a:t>information</a:t>
            </a:r>
          </a:p>
          <a:p>
            <a:pPr lvl="1"/>
            <a:r>
              <a:rPr lang="en-US" altLang="zh-TW" dirty="0" smtClean="0"/>
              <a:t>Methods: Aggregation, abstraction, compression, application-oriented.</a:t>
            </a:r>
            <a:endParaRPr lang="zh-TW" altLang="en-US" dirty="0"/>
          </a:p>
        </p:txBody>
      </p:sp>
      <p:sp>
        <p:nvSpPr>
          <p:cNvPr id="4" name="日期版面配置區 3"/>
          <p:cNvSpPr>
            <a:spLocks noGrp="1"/>
          </p:cNvSpPr>
          <p:nvPr>
            <p:ph type="dt" sz="half" idx="10"/>
          </p:nvPr>
        </p:nvSpPr>
        <p:spPr/>
        <p:txBody>
          <a:bodyPr/>
          <a:lstStyle/>
          <a:p>
            <a:r>
              <a:rPr kumimoji="1" lang="en-US" altLang="zh-TW" smtClean="0"/>
              <a:t>2014/11/21</a:t>
            </a:r>
            <a:endParaRPr kumimoji="1" lang="zh-TW" altLang="en-US"/>
          </a:p>
        </p:txBody>
      </p:sp>
      <p:sp>
        <p:nvSpPr>
          <p:cNvPr id="5" name="投影片編號版面配置區 4"/>
          <p:cNvSpPr>
            <a:spLocks noGrp="1"/>
          </p:cNvSpPr>
          <p:nvPr>
            <p:ph type="sldNum" sz="quarter" idx="12"/>
          </p:nvPr>
        </p:nvSpPr>
        <p:spPr/>
        <p:txBody>
          <a:bodyPr/>
          <a:lstStyle/>
          <a:p>
            <a:fld id="{3C3B7358-9095-3A40-B315-7654B24E3C18}" type="slidenum">
              <a:rPr kumimoji="1" lang="zh-TW" altLang="en-US" smtClean="0"/>
              <a:t>10</a:t>
            </a:fld>
            <a:endParaRPr kumimoji="1" lang="zh-TW" altLang="en-US"/>
          </a:p>
        </p:txBody>
      </p:sp>
    </p:spTree>
    <p:extLst>
      <p:ext uri="{BB962C8B-B14F-4D97-AF65-F5344CB8AC3E}">
        <p14:creationId xmlns:p14="http://schemas.microsoft.com/office/powerpoint/2010/main" val="351770608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normAutofit fontScale="90000"/>
          </a:bodyPr>
          <a:lstStyle/>
          <a:p>
            <a:r>
              <a:rPr kumimoji="1" lang="en-US" altLang="zh-TW" dirty="0" smtClean="0"/>
              <a:t>Values of Sampling </a:t>
            </a:r>
            <a:r>
              <a:rPr kumimoji="1" lang="en-US" altLang="zh-TW" dirty="0"/>
              <a:t>and </a:t>
            </a:r>
            <a:r>
              <a:rPr kumimoji="1" lang="en-US" altLang="zh-TW" dirty="0" smtClean="0"/>
              <a:t>Summarization in </a:t>
            </a:r>
            <a:r>
              <a:rPr kumimoji="1" lang="en-US" altLang="zh-TW" dirty="0"/>
              <a:t>the </a:t>
            </a:r>
            <a:r>
              <a:rPr kumimoji="1" lang="en-US" altLang="zh-TW" dirty="0" smtClean="0"/>
              <a:t>Big Data Era</a:t>
            </a:r>
            <a:endParaRPr kumimoji="1" lang="zh-TW" altLang="en-US" dirty="0"/>
          </a:p>
        </p:txBody>
      </p:sp>
      <p:sp>
        <p:nvSpPr>
          <p:cNvPr id="4" name="內容版面配置區 3"/>
          <p:cNvSpPr>
            <a:spLocks noGrp="1"/>
          </p:cNvSpPr>
          <p:nvPr>
            <p:ph idx="1"/>
          </p:nvPr>
        </p:nvSpPr>
        <p:spPr/>
        <p:txBody>
          <a:bodyPr/>
          <a:lstStyle/>
          <a:p>
            <a:r>
              <a:rPr lang="en-US" altLang="zh-TW" dirty="0" smtClean="0"/>
              <a:t>Allow </a:t>
            </a:r>
            <a:r>
              <a:rPr lang="en-US" altLang="zh-TW" dirty="0"/>
              <a:t>data miners to perform advanced mining tasks in large graphs</a:t>
            </a:r>
          </a:p>
          <a:p>
            <a:r>
              <a:rPr lang="en-US" altLang="zh-TW" dirty="0" smtClean="0"/>
              <a:t>Enable </a:t>
            </a:r>
            <a:r>
              <a:rPr lang="en-US" altLang="zh-TW" dirty="0"/>
              <a:t>scalable storage and querying</a:t>
            </a:r>
          </a:p>
          <a:p>
            <a:r>
              <a:rPr lang="en-US" altLang="zh-TW" dirty="0"/>
              <a:t>Facilitate the development of real-world applications</a:t>
            </a:r>
          </a:p>
          <a:p>
            <a:endParaRPr kumimoji="1" lang="zh-TW" altLang="en-US" dirty="0"/>
          </a:p>
        </p:txBody>
      </p:sp>
      <p:sp>
        <p:nvSpPr>
          <p:cNvPr id="5" name="文字方塊 4"/>
          <p:cNvSpPr txBox="1"/>
          <p:nvPr/>
        </p:nvSpPr>
        <p:spPr>
          <a:xfrm>
            <a:off x="5923113" y="5192067"/>
            <a:ext cx="1415772" cy="461665"/>
          </a:xfrm>
          <a:prstGeom prst="rect">
            <a:avLst/>
          </a:prstGeom>
          <a:noFill/>
        </p:spPr>
        <p:txBody>
          <a:bodyPr wrap="none" rtlCol="0">
            <a:spAutoFit/>
          </a:bodyPr>
          <a:lstStyle/>
          <a:p>
            <a:pPr algn="ctr"/>
            <a:r>
              <a:rPr kumimoji="1" lang="zh-CN" altLang="en-US" sz="2400" dirty="0" smtClean="0">
                <a:latin typeface="BiauKai"/>
                <a:ea typeface="BiauKai"/>
                <a:cs typeface="BiauKai"/>
              </a:rPr>
              <a:t>執簡馭繁</a:t>
            </a:r>
            <a:endParaRPr kumimoji="1" lang="zh-TW" altLang="en-US" sz="2400" dirty="0">
              <a:latin typeface="BiauKai"/>
              <a:ea typeface="BiauKai"/>
              <a:cs typeface="BiauKai"/>
            </a:endParaRPr>
          </a:p>
        </p:txBody>
      </p:sp>
      <p:sp>
        <p:nvSpPr>
          <p:cNvPr id="7" name="文字方塊 6"/>
          <p:cNvSpPr txBox="1"/>
          <p:nvPr/>
        </p:nvSpPr>
        <p:spPr>
          <a:xfrm>
            <a:off x="3893286" y="5207025"/>
            <a:ext cx="1415772" cy="461665"/>
          </a:xfrm>
          <a:prstGeom prst="rect">
            <a:avLst/>
          </a:prstGeom>
          <a:noFill/>
        </p:spPr>
        <p:txBody>
          <a:bodyPr wrap="none" rtlCol="0">
            <a:spAutoFit/>
          </a:bodyPr>
          <a:lstStyle/>
          <a:p>
            <a:pPr algn="ctr"/>
            <a:r>
              <a:rPr kumimoji="1" lang="zh-CN" altLang="en-US" sz="2400" b="1" dirty="0" smtClean="0">
                <a:latin typeface="標楷體"/>
                <a:ea typeface="標楷體"/>
                <a:cs typeface="標楷體"/>
              </a:rPr>
              <a:t>見微知著</a:t>
            </a:r>
            <a:endParaRPr kumimoji="1" lang="zh-TW" altLang="en-US" sz="2400" b="1" dirty="0">
              <a:latin typeface="標楷體"/>
              <a:ea typeface="標楷體"/>
              <a:cs typeface="標楷體"/>
            </a:endParaRPr>
          </a:p>
        </p:txBody>
      </p:sp>
      <p:sp>
        <p:nvSpPr>
          <p:cNvPr id="8" name="文字方塊 7"/>
          <p:cNvSpPr txBox="1"/>
          <p:nvPr/>
        </p:nvSpPr>
        <p:spPr>
          <a:xfrm>
            <a:off x="1943068" y="5214487"/>
            <a:ext cx="1415772" cy="461665"/>
          </a:xfrm>
          <a:prstGeom prst="rect">
            <a:avLst/>
          </a:prstGeom>
          <a:noFill/>
        </p:spPr>
        <p:txBody>
          <a:bodyPr wrap="none" rtlCol="0">
            <a:spAutoFit/>
          </a:bodyPr>
          <a:lstStyle/>
          <a:p>
            <a:pPr algn="ctr"/>
            <a:r>
              <a:rPr kumimoji="1" lang="zh-CN" altLang="en-US" sz="2400" b="1" dirty="0" smtClean="0">
                <a:latin typeface="標楷體"/>
                <a:ea typeface="標楷體"/>
                <a:cs typeface="標楷體"/>
              </a:rPr>
              <a:t>化繁為簡</a:t>
            </a:r>
            <a:endParaRPr kumimoji="1" lang="zh-TW" altLang="en-US" sz="2400" b="1" dirty="0">
              <a:latin typeface="標楷體"/>
              <a:ea typeface="標楷體"/>
              <a:cs typeface="標楷體"/>
            </a:endParaRPr>
          </a:p>
        </p:txBody>
      </p:sp>
      <p:sp>
        <p:nvSpPr>
          <p:cNvPr id="9" name="向右箭號 8"/>
          <p:cNvSpPr/>
          <p:nvPr/>
        </p:nvSpPr>
        <p:spPr>
          <a:xfrm flipV="1">
            <a:off x="3358840" y="5383321"/>
            <a:ext cx="555758" cy="55267"/>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0" name="向右箭號 9"/>
          <p:cNvSpPr/>
          <p:nvPr/>
        </p:nvSpPr>
        <p:spPr>
          <a:xfrm flipV="1">
            <a:off x="5367355" y="5401250"/>
            <a:ext cx="555758" cy="55267"/>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6" name="日期版面配置區 5"/>
          <p:cNvSpPr>
            <a:spLocks noGrp="1"/>
          </p:cNvSpPr>
          <p:nvPr>
            <p:ph type="dt" sz="half" idx="10"/>
          </p:nvPr>
        </p:nvSpPr>
        <p:spPr/>
        <p:txBody>
          <a:bodyPr/>
          <a:lstStyle/>
          <a:p>
            <a:r>
              <a:rPr kumimoji="1" lang="en-US" altLang="zh-TW" smtClean="0"/>
              <a:t>2014/11/21</a:t>
            </a:r>
            <a:endParaRPr kumimoji="1" lang="zh-TW" altLang="en-US"/>
          </a:p>
        </p:txBody>
      </p:sp>
      <p:sp>
        <p:nvSpPr>
          <p:cNvPr id="11" name="投影片編號版面配置區 10"/>
          <p:cNvSpPr>
            <a:spLocks noGrp="1"/>
          </p:cNvSpPr>
          <p:nvPr>
            <p:ph type="sldNum" sz="quarter" idx="12"/>
          </p:nvPr>
        </p:nvSpPr>
        <p:spPr/>
        <p:txBody>
          <a:bodyPr/>
          <a:lstStyle/>
          <a:p>
            <a:fld id="{3C3B7358-9095-3A40-B315-7654B24E3C18}" type="slidenum">
              <a:rPr kumimoji="1" lang="zh-TW" altLang="en-US" smtClean="0"/>
              <a:t>11</a:t>
            </a:fld>
            <a:endParaRPr kumimoji="1" lang="zh-TW" altLang="en-US"/>
          </a:p>
        </p:txBody>
      </p:sp>
    </p:spTree>
    <p:extLst>
      <p:ext uri="{BB962C8B-B14F-4D97-AF65-F5344CB8AC3E}">
        <p14:creationId xmlns:p14="http://schemas.microsoft.com/office/powerpoint/2010/main" val="312360801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Tutorials</a:t>
            </a:r>
            <a:endParaRPr lang="en-US" dirty="0"/>
          </a:p>
        </p:txBody>
      </p:sp>
      <p:sp>
        <p:nvSpPr>
          <p:cNvPr id="3" name="內容版面配置區 2"/>
          <p:cNvSpPr>
            <a:spLocks noGrp="1"/>
          </p:cNvSpPr>
          <p:nvPr>
            <p:ph idx="1"/>
          </p:nvPr>
        </p:nvSpPr>
        <p:spPr/>
        <p:txBody>
          <a:bodyPr/>
          <a:lstStyle/>
          <a:p>
            <a:r>
              <a:rPr lang="en-US" dirty="0" smtClean="0"/>
              <a:t>“Sampling and Summarization for Social Networks”</a:t>
            </a:r>
          </a:p>
          <a:p>
            <a:pPr lvl="1"/>
            <a:r>
              <a:rPr lang="en-US" dirty="0" smtClean="0"/>
              <a:t>with S.-D. Lin and C.-T. Li </a:t>
            </a:r>
          </a:p>
          <a:p>
            <a:pPr lvl="1"/>
            <a:r>
              <a:rPr lang="en-US" dirty="0" smtClean="0"/>
              <a:t>in PAKDD 2013: </a:t>
            </a:r>
            <a:br>
              <a:rPr lang="en-US" dirty="0" smtClean="0"/>
            </a:br>
            <a:r>
              <a:rPr lang="en-US" dirty="0" smtClean="0"/>
              <a:t>http://</a:t>
            </a:r>
            <a:r>
              <a:rPr lang="en-US" altLang="zh-TW" dirty="0" err="1" smtClean="0"/>
              <a:t>mslab.csie.ntu.edu.tw</a:t>
            </a:r>
            <a:r>
              <a:rPr lang="en-US" altLang="zh-TW" dirty="0"/>
              <a:t>/tut-pakdd13/samsum-pakdd13.</a:t>
            </a:r>
            <a:r>
              <a:rPr lang="en-US" altLang="zh-TW" dirty="0" smtClean="0"/>
              <a:t>pdf</a:t>
            </a:r>
          </a:p>
          <a:p>
            <a:pPr lvl="1"/>
            <a:r>
              <a:rPr lang="en-US" dirty="0" smtClean="0"/>
              <a:t>and SDM 2013: </a:t>
            </a:r>
            <a:br>
              <a:rPr lang="en-US" dirty="0" smtClean="0"/>
            </a:br>
            <a:r>
              <a:rPr lang="en-US" dirty="0" smtClean="0"/>
              <a:t>http://</a:t>
            </a:r>
            <a:r>
              <a:rPr lang="en-US" altLang="zh-TW" dirty="0" err="1" smtClean="0"/>
              <a:t>www.siam.org</a:t>
            </a:r>
            <a:r>
              <a:rPr lang="en-US" altLang="zh-TW" dirty="0" smtClean="0"/>
              <a:t>/meetings/sdm13/</a:t>
            </a:r>
            <a:r>
              <a:rPr lang="en-US" altLang="zh-TW" dirty="0" err="1" smtClean="0"/>
              <a:t>lin.pdf</a:t>
            </a:r>
            <a:endParaRPr 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12</a:t>
            </a:fld>
            <a:endParaRPr kumimoji="1" lang="zh-TW" altLang="en-US"/>
          </a:p>
        </p:txBody>
      </p:sp>
    </p:spTree>
    <p:extLst>
      <p:ext uri="{BB962C8B-B14F-4D97-AF65-F5344CB8AC3E}">
        <p14:creationId xmlns:p14="http://schemas.microsoft.com/office/powerpoint/2010/main" val="3066736899"/>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dirty="0" smtClean="0"/>
              <a:t>Our related Work</a:t>
            </a:r>
            <a:endParaRPr lang="en-US" dirty="0"/>
          </a:p>
        </p:txBody>
      </p:sp>
      <p:sp>
        <p:nvSpPr>
          <p:cNvPr id="5" name="文字版面配置區 4"/>
          <p:cNvSpPr>
            <a:spLocks noGrp="1"/>
          </p:cNvSpPr>
          <p:nvPr>
            <p:ph type="body" idx="1"/>
          </p:nvPr>
        </p:nvSpPr>
        <p:spPr/>
        <p:txBody>
          <a:bodyPr/>
          <a:lstStyle/>
          <a:p>
            <a:endParaRPr lang="en-US"/>
          </a:p>
        </p:txBody>
      </p:sp>
      <p:sp>
        <p:nvSpPr>
          <p:cNvPr id="3" name="日期版面配置區 2"/>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13</a:t>
            </a:fld>
            <a:endParaRPr kumimoji="1" lang="zh-TW" altLang="en-US"/>
          </a:p>
        </p:txBody>
      </p:sp>
    </p:spTree>
    <p:extLst>
      <p:ext uri="{BB962C8B-B14F-4D97-AF65-F5344CB8AC3E}">
        <p14:creationId xmlns:p14="http://schemas.microsoft.com/office/powerpoint/2010/main" val="93731006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dirty="0" smtClean="0"/>
              <a:t>Sampling from Heterogeneous Social Networks: What’s New? </a:t>
            </a:r>
            <a:endParaRPr lang="en-US" dirty="0"/>
          </a:p>
        </p:txBody>
      </p:sp>
      <p:sp>
        <p:nvSpPr>
          <p:cNvPr id="3" name="內容版面配置區 2"/>
          <p:cNvSpPr>
            <a:spLocks noGrp="1"/>
          </p:cNvSpPr>
          <p:nvPr>
            <p:ph idx="1"/>
          </p:nvPr>
        </p:nvSpPr>
        <p:spPr/>
        <p:txBody>
          <a:bodyPr>
            <a:normAutofit fontScale="85000" lnSpcReduction="20000"/>
          </a:bodyPr>
          <a:lstStyle/>
          <a:p>
            <a:r>
              <a:rPr lang="en-US" altLang="zh-TW" dirty="0"/>
              <a:t>I</a:t>
            </a:r>
            <a:r>
              <a:rPr lang="en-US" altLang="zh-TW" dirty="0" smtClean="0"/>
              <a:t>n </a:t>
            </a:r>
            <a:r>
              <a:rPr lang="en-US" altLang="zh-TW" dirty="0"/>
              <a:t>a homogeneous </a:t>
            </a:r>
            <a:r>
              <a:rPr lang="en-US" altLang="zh-TW" dirty="0" smtClean="0"/>
              <a:t>social network,</a:t>
            </a:r>
            <a:endParaRPr lang="en-US" altLang="zh-TW" dirty="0"/>
          </a:p>
          <a:p>
            <a:pPr lvl="1"/>
            <a:r>
              <a:rPr lang="en-US" altLang="zh-TW" dirty="0"/>
              <a:t>i.e., every node and link is treated equally</a:t>
            </a:r>
          </a:p>
          <a:p>
            <a:pPr marL="0" indent="0">
              <a:buNone/>
            </a:pPr>
            <a:r>
              <a:rPr lang="en-US" altLang="zh-TW" dirty="0" smtClean="0"/>
              <a:t>    studies usually focus on </a:t>
            </a:r>
            <a:r>
              <a:rPr lang="en-US" altLang="zh-TW" dirty="0"/>
              <a:t>preserving:</a:t>
            </a:r>
          </a:p>
          <a:p>
            <a:pPr lvl="1"/>
            <a:r>
              <a:rPr lang="en-US" altLang="zh-TW" dirty="0"/>
              <a:t>(in- and/or out-) degree distribution (Power Law</a:t>
            </a:r>
            <a:r>
              <a:rPr lang="en-US" altLang="zh-TW" dirty="0" smtClean="0"/>
              <a:t>),</a:t>
            </a:r>
            <a:endParaRPr lang="en-US" altLang="zh-TW" dirty="0"/>
          </a:p>
          <a:p>
            <a:pPr lvl="1"/>
            <a:r>
              <a:rPr lang="en-US" altLang="zh-TW" dirty="0"/>
              <a:t>hop-plot (small world</a:t>
            </a:r>
            <a:r>
              <a:rPr lang="en-US" altLang="zh-TW" dirty="0" smtClean="0"/>
              <a:t>),</a:t>
            </a:r>
            <a:endParaRPr lang="en-US" altLang="zh-TW" dirty="0"/>
          </a:p>
          <a:p>
            <a:pPr lvl="1"/>
            <a:r>
              <a:rPr lang="en-US" altLang="zh-TW" dirty="0"/>
              <a:t>clustering </a:t>
            </a:r>
            <a:r>
              <a:rPr lang="en-US" altLang="zh-TW" dirty="0" smtClean="0"/>
              <a:t>coefficient,</a:t>
            </a:r>
            <a:endParaRPr lang="en-US" altLang="zh-TW" dirty="0"/>
          </a:p>
          <a:p>
            <a:pPr lvl="1">
              <a:buNone/>
            </a:pPr>
            <a:r>
              <a:rPr lang="en-US" altLang="zh-TW" dirty="0"/>
              <a:t>etc.</a:t>
            </a:r>
          </a:p>
          <a:p>
            <a:r>
              <a:rPr lang="en-US" altLang="zh-TW" dirty="0"/>
              <a:t>E.g., J. </a:t>
            </a:r>
            <a:r>
              <a:rPr lang="en-US" altLang="zh-TW" dirty="0" err="1"/>
              <a:t>Leskovec</a:t>
            </a:r>
            <a:r>
              <a:rPr lang="en-US" altLang="zh-TW" dirty="0"/>
              <a:t> et al., “Sampling from large graphs,” KDD’</a:t>
            </a:r>
            <a:r>
              <a:rPr lang="en-US" altLang="zh-TW" dirty="0" smtClean="0"/>
              <a:t>06</a:t>
            </a:r>
          </a:p>
          <a:p>
            <a:r>
              <a:rPr lang="en-US" dirty="0" smtClean="0"/>
              <a:t>All these studies do not consider the </a:t>
            </a:r>
            <a:r>
              <a:rPr lang="en-US" dirty="0" smtClean="0">
                <a:solidFill>
                  <a:schemeClr val="accent6"/>
                </a:solidFill>
              </a:rPr>
              <a:t>various types of nodes and links </a:t>
            </a:r>
            <a:r>
              <a:rPr lang="en-US" dirty="0" smtClean="0"/>
              <a:t>in a </a:t>
            </a:r>
            <a:r>
              <a:rPr lang="en-US" dirty="0" smtClean="0">
                <a:solidFill>
                  <a:schemeClr val="accent3"/>
                </a:solidFill>
              </a:rPr>
              <a:t>heterogeneous social network</a:t>
            </a:r>
            <a:r>
              <a:rPr lang="en-US" dirty="0" smtClean="0"/>
              <a:t>.</a:t>
            </a:r>
            <a:endParaRPr 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14</a:t>
            </a:fld>
            <a:endParaRPr kumimoji="1" lang="zh-TW" altLang="en-US"/>
          </a:p>
        </p:txBody>
      </p:sp>
    </p:spTree>
    <p:extLst>
      <p:ext uri="{BB962C8B-B14F-4D97-AF65-F5344CB8AC3E}">
        <p14:creationId xmlns:p14="http://schemas.microsoft.com/office/powerpoint/2010/main" val="563052004"/>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Sampling Type Distribution from Heterogeneous Social Networks </a:t>
            </a:r>
            <a:endParaRPr lang="en-US" sz="3200" dirty="0"/>
          </a:p>
        </p:txBody>
      </p:sp>
      <p:sp>
        <p:nvSpPr>
          <p:cNvPr id="83" name="TextBox 82"/>
          <p:cNvSpPr txBox="1"/>
          <p:nvPr/>
        </p:nvSpPr>
        <p:spPr>
          <a:xfrm>
            <a:off x="914400" y="3710771"/>
            <a:ext cx="1779529" cy="369332"/>
          </a:xfrm>
          <a:prstGeom prst="rect">
            <a:avLst/>
          </a:prstGeom>
          <a:noFill/>
        </p:spPr>
        <p:txBody>
          <a:bodyPr wrap="none" rtlCol="0">
            <a:spAutoFit/>
          </a:bodyPr>
          <a:lstStyle/>
          <a:p>
            <a:r>
              <a:rPr lang="en-US" dirty="0" smtClean="0">
                <a:solidFill>
                  <a:prstClr val="black"/>
                </a:solidFill>
                <a:latin typeface="Calibri"/>
              </a:rPr>
              <a:t>Original Network</a:t>
            </a:r>
            <a:endParaRPr lang="en-US" dirty="0">
              <a:solidFill>
                <a:prstClr val="black"/>
              </a:solidFill>
              <a:latin typeface="Calibri"/>
            </a:endParaRPr>
          </a:p>
        </p:txBody>
      </p:sp>
      <p:grpSp>
        <p:nvGrpSpPr>
          <p:cNvPr id="3" name="Group 314"/>
          <p:cNvGrpSpPr/>
          <p:nvPr/>
        </p:nvGrpSpPr>
        <p:grpSpPr>
          <a:xfrm>
            <a:off x="152400" y="1500971"/>
            <a:ext cx="3429000" cy="2133600"/>
            <a:chOff x="304800" y="1219200"/>
            <a:chExt cx="4038600" cy="2590800"/>
          </a:xfrm>
        </p:grpSpPr>
        <p:cxnSp>
          <p:nvCxnSpPr>
            <p:cNvPr id="21" name="Straight Connector 20"/>
            <p:cNvCxnSpPr>
              <a:stCxn id="9" idx="4"/>
              <a:endCxn id="7" idx="0"/>
            </p:cNvCxnSpPr>
            <p:nvPr/>
          </p:nvCxnSpPr>
          <p:spPr>
            <a:xfrm rot="16200000" flipH="1">
              <a:off x="838200" y="2057400"/>
              <a:ext cx="8382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3" name="Straight Connector 22"/>
            <p:cNvCxnSpPr>
              <a:stCxn id="9" idx="4"/>
              <a:endCxn id="11" idx="0"/>
            </p:cNvCxnSpPr>
            <p:nvPr/>
          </p:nvCxnSpPr>
          <p:spPr>
            <a:xfrm rot="16200000" flipH="1" flipV="1">
              <a:off x="381000" y="2438400"/>
              <a:ext cx="16002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p:cNvCxnSpPr>
              <a:stCxn id="7" idx="4"/>
              <a:endCxn id="11" idx="0"/>
            </p:cNvCxnSpPr>
            <p:nvPr/>
          </p:nvCxnSpPr>
          <p:spPr>
            <a:xfrm rot="16200000" flipH="1" flipV="1">
              <a:off x="762000" y="2743200"/>
              <a:ext cx="914400" cy="1524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Connector 26"/>
            <p:cNvCxnSpPr>
              <a:stCxn id="7" idx="5"/>
              <a:endCxn id="13" idx="1"/>
            </p:cNvCxnSpPr>
            <p:nvPr/>
          </p:nvCxnSpPr>
          <p:spPr>
            <a:xfrm rot="16200000" flipH="1">
              <a:off x="1203418" y="2530382"/>
              <a:ext cx="564964" cy="273236"/>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p:cNvCxnSpPr>
              <a:stCxn id="4" idx="5"/>
              <a:endCxn id="8" idx="1"/>
            </p:cNvCxnSpPr>
            <p:nvPr/>
          </p:nvCxnSpPr>
          <p:spPr>
            <a:xfrm rot="16200000" flipH="1">
              <a:off x="174718" y="2187482"/>
              <a:ext cx="945964" cy="273236"/>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Straight Connector 30"/>
            <p:cNvCxnSpPr>
              <a:stCxn id="5" idx="6"/>
              <a:endCxn id="4" idx="5"/>
            </p:cNvCxnSpPr>
            <p:nvPr/>
          </p:nvCxnSpPr>
          <p:spPr>
            <a:xfrm flipV="1">
              <a:off x="457200" y="1851118"/>
              <a:ext cx="53882" cy="587282"/>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p:cNvCxnSpPr>
              <a:stCxn id="10" idx="5"/>
              <a:endCxn id="11" idx="2"/>
            </p:cNvCxnSpPr>
            <p:nvPr/>
          </p:nvCxnSpPr>
          <p:spPr>
            <a:xfrm rot="16200000" flipH="1">
              <a:off x="723900" y="2857500"/>
              <a:ext cx="130082" cy="555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p:cNvCxnSpPr>
              <a:stCxn id="8" idx="5"/>
              <a:endCxn id="11" idx="0"/>
            </p:cNvCxnSpPr>
            <p:nvPr/>
          </p:nvCxnSpPr>
          <p:spPr>
            <a:xfrm rot="16200000" flipH="1">
              <a:off x="723900" y="2857500"/>
              <a:ext cx="587282" cy="250918"/>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a:stCxn id="12" idx="4"/>
              <a:endCxn id="13" idx="0"/>
            </p:cNvCxnSpPr>
            <p:nvPr/>
          </p:nvCxnSpPr>
          <p:spPr>
            <a:xfrm rot="16200000" flipH="1">
              <a:off x="1143000" y="2438400"/>
              <a:ext cx="9906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40" name="Straight Connector 39"/>
            <p:cNvCxnSpPr>
              <a:stCxn id="11" idx="5"/>
              <a:endCxn id="18" idx="0"/>
            </p:cNvCxnSpPr>
            <p:nvPr/>
          </p:nvCxnSpPr>
          <p:spPr>
            <a:xfrm rot="16200000" flipH="1">
              <a:off x="1257300" y="3086100"/>
              <a:ext cx="282482" cy="403318"/>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Straight Connector 41"/>
            <p:cNvCxnSpPr>
              <a:stCxn id="15" idx="7"/>
              <a:endCxn id="11" idx="3"/>
            </p:cNvCxnSpPr>
            <p:nvPr/>
          </p:nvCxnSpPr>
          <p:spPr>
            <a:xfrm rot="5400000" flipH="1" flipV="1">
              <a:off x="670018" y="3216182"/>
              <a:ext cx="488764" cy="349436"/>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p:cNvCxnSpPr>
              <a:stCxn id="13" idx="4"/>
              <a:endCxn id="16" idx="0"/>
            </p:cNvCxnSpPr>
            <p:nvPr/>
          </p:nvCxnSpPr>
          <p:spPr>
            <a:xfrm rot="5400000" flipH="1" flipV="1">
              <a:off x="1562100" y="2628900"/>
              <a:ext cx="3048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7" idx="5"/>
              <a:endCxn id="16" idx="1"/>
            </p:cNvCxnSpPr>
            <p:nvPr/>
          </p:nvCxnSpPr>
          <p:spPr>
            <a:xfrm rot="16200000" flipH="1">
              <a:off x="1470118" y="2263682"/>
              <a:ext cx="107764" cy="349436"/>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6" idx="4"/>
              <a:endCxn id="8" idx="7"/>
            </p:cNvCxnSpPr>
            <p:nvPr/>
          </p:nvCxnSpPr>
          <p:spPr>
            <a:xfrm rot="16200000" flipH="1">
              <a:off x="533400" y="2438400"/>
              <a:ext cx="663482" cy="53882"/>
            </a:xfrm>
            <a:prstGeom prst="line">
              <a:avLst/>
            </a:prstGeom>
          </p:spPr>
          <p:style>
            <a:lnRef idx="2">
              <a:schemeClr val="accent1"/>
            </a:lnRef>
            <a:fillRef idx="0">
              <a:schemeClr val="accent1"/>
            </a:fillRef>
            <a:effectRef idx="1">
              <a:schemeClr val="accent1"/>
            </a:effectRef>
            <a:fontRef idx="minor">
              <a:schemeClr val="tx1"/>
            </a:fontRef>
          </p:style>
        </p:cxnSp>
        <p:cxnSp>
          <p:nvCxnSpPr>
            <p:cNvPr id="51" name="Straight Connector 50"/>
            <p:cNvCxnSpPr>
              <a:stCxn id="14" idx="4"/>
              <a:endCxn id="16" idx="7"/>
            </p:cNvCxnSpPr>
            <p:nvPr/>
          </p:nvCxnSpPr>
          <p:spPr>
            <a:xfrm rot="16200000" flipH="1" flipV="1">
              <a:off x="1638300" y="2149382"/>
              <a:ext cx="511082" cy="174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54" name="Straight Connector 53"/>
            <p:cNvCxnSpPr>
              <a:stCxn id="14" idx="4"/>
              <a:endCxn id="17" idx="0"/>
            </p:cNvCxnSpPr>
            <p:nvPr/>
          </p:nvCxnSpPr>
          <p:spPr>
            <a:xfrm rot="16200000" flipH="1">
              <a:off x="1708674" y="2253725"/>
              <a:ext cx="773651" cy="228600"/>
            </a:xfrm>
            <a:prstGeom prst="line">
              <a:avLst/>
            </a:prstGeom>
          </p:spPr>
          <p:style>
            <a:lnRef idx="2">
              <a:schemeClr val="accent1"/>
            </a:lnRef>
            <a:fillRef idx="0">
              <a:schemeClr val="accent1"/>
            </a:fillRef>
            <a:effectRef idx="1">
              <a:schemeClr val="accent1"/>
            </a:effectRef>
            <a:fontRef idx="minor">
              <a:schemeClr val="tx1"/>
            </a:fontRef>
          </p:style>
        </p:cxnSp>
        <p:cxnSp>
          <p:nvCxnSpPr>
            <p:cNvPr id="56" name="Straight Connector 55"/>
            <p:cNvCxnSpPr>
              <a:stCxn id="17" idx="4"/>
              <a:endCxn id="16" idx="7"/>
            </p:cNvCxnSpPr>
            <p:nvPr/>
          </p:nvCxnSpPr>
          <p:spPr>
            <a:xfrm rot="16200000" flipV="1">
              <a:off x="1953057" y="2345708"/>
              <a:ext cx="110169" cy="403318"/>
            </a:xfrm>
            <a:prstGeom prst="line">
              <a:avLst/>
            </a:prstGeom>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7"/>
              <a:endCxn id="17" idx="3"/>
            </p:cNvCxnSpPr>
            <p:nvPr/>
          </p:nvCxnSpPr>
          <p:spPr>
            <a:xfrm rot="5400000" flipH="1" flipV="1">
              <a:off x="1361643" y="2460008"/>
              <a:ext cx="629513" cy="959036"/>
            </a:xfrm>
            <a:prstGeom prst="line">
              <a:avLst/>
            </a:prstGeom>
          </p:spPr>
          <p:style>
            <a:lnRef idx="2">
              <a:schemeClr val="accent1"/>
            </a:lnRef>
            <a:fillRef idx="0">
              <a:schemeClr val="accent1"/>
            </a:fillRef>
            <a:effectRef idx="1">
              <a:schemeClr val="accent1"/>
            </a:effectRef>
            <a:fontRef idx="minor">
              <a:schemeClr val="tx1"/>
            </a:fontRef>
          </p:style>
        </p:cxnSp>
        <p:cxnSp>
          <p:nvCxnSpPr>
            <p:cNvPr id="60" name="Straight Connector 59"/>
            <p:cNvCxnSpPr>
              <a:stCxn id="18" idx="0"/>
              <a:endCxn id="13" idx="3"/>
            </p:cNvCxnSpPr>
            <p:nvPr/>
          </p:nvCxnSpPr>
          <p:spPr>
            <a:xfrm rot="5400000" flipH="1" flipV="1">
              <a:off x="1317718" y="3124200"/>
              <a:ext cx="587282" cy="22318"/>
            </a:xfrm>
            <a:prstGeom prst="line">
              <a:avLst/>
            </a:prstGeom>
          </p:spPr>
          <p:style>
            <a:lnRef idx="2">
              <a:schemeClr val="accent1"/>
            </a:lnRef>
            <a:fillRef idx="0">
              <a:schemeClr val="accent1"/>
            </a:fillRef>
            <a:effectRef idx="1">
              <a:schemeClr val="accent1"/>
            </a:effectRef>
            <a:fontRef idx="minor">
              <a:schemeClr val="tx1"/>
            </a:fontRef>
          </p:style>
        </p:cxnSp>
        <p:cxnSp>
          <p:nvCxnSpPr>
            <p:cNvPr id="63" name="Straight Connector 62"/>
            <p:cNvCxnSpPr>
              <a:stCxn id="16" idx="6"/>
              <a:endCxn id="19" idx="2"/>
            </p:cNvCxnSpPr>
            <p:nvPr/>
          </p:nvCxnSpPr>
          <p:spPr>
            <a:xfrm>
              <a:off x="1828800" y="2438400"/>
              <a:ext cx="152400" cy="914400"/>
            </a:xfrm>
            <a:prstGeom prst="line">
              <a:avLst/>
            </a:prstGeom>
          </p:spPr>
          <p:style>
            <a:lnRef idx="2">
              <a:schemeClr val="accent1"/>
            </a:lnRef>
            <a:fillRef idx="0">
              <a:schemeClr val="accent1"/>
            </a:fillRef>
            <a:effectRef idx="1">
              <a:schemeClr val="accent1"/>
            </a:effectRef>
            <a:fontRef idx="minor">
              <a:schemeClr val="tx1"/>
            </a:fontRef>
          </p:style>
        </p:cxnSp>
        <p:cxnSp>
          <p:nvCxnSpPr>
            <p:cNvPr id="66" name="Straight Connector 65"/>
            <p:cNvCxnSpPr>
              <a:stCxn id="6" idx="4"/>
              <a:endCxn id="16" idx="1"/>
            </p:cNvCxnSpPr>
            <p:nvPr/>
          </p:nvCxnSpPr>
          <p:spPr>
            <a:xfrm rot="16200000" flipH="1">
              <a:off x="1089118" y="1882682"/>
              <a:ext cx="358682" cy="860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68" name="Straight Connector 67"/>
            <p:cNvCxnSpPr>
              <a:stCxn id="8" idx="2"/>
              <a:endCxn id="5" idx="5"/>
            </p:cNvCxnSpPr>
            <p:nvPr/>
          </p:nvCxnSpPr>
          <p:spPr>
            <a:xfrm rot="10800000">
              <a:off x="434882" y="2384518"/>
              <a:ext cx="327118" cy="358682"/>
            </a:xfrm>
            <a:prstGeom prst="line">
              <a:avLst/>
            </a:prstGeom>
          </p:spPr>
          <p:style>
            <a:lnRef idx="2">
              <a:schemeClr val="accent1"/>
            </a:lnRef>
            <a:fillRef idx="0">
              <a:schemeClr val="accent1"/>
            </a:fillRef>
            <a:effectRef idx="1">
              <a:schemeClr val="accent1"/>
            </a:effectRef>
            <a:fontRef idx="minor">
              <a:schemeClr val="tx1"/>
            </a:fontRef>
          </p:style>
        </p:cxnSp>
        <p:cxnSp>
          <p:nvCxnSpPr>
            <p:cNvPr id="74" name="Straight Connector 73"/>
            <p:cNvCxnSpPr>
              <a:stCxn id="14" idx="6"/>
              <a:endCxn id="72" idx="2"/>
            </p:cNvCxnSpPr>
            <p:nvPr/>
          </p:nvCxnSpPr>
          <p:spPr>
            <a:xfrm flipH="1" flipV="1">
              <a:off x="1752600" y="1447800"/>
              <a:ext cx="304800" cy="609600"/>
            </a:xfrm>
            <a:prstGeom prst="line">
              <a:avLst/>
            </a:prstGeom>
          </p:spPr>
          <p:style>
            <a:lnRef idx="2">
              <a:schemeClr val="accent1"/>
            </a:lnRef>
            <a:fillRef idx="0">
              <a:schemeClr val="accent1"/>
            </a:fillRef>
            <a:effectRef idx="1">
              <a:schemeClr val="accent1"/>
            </a:effectRef>
            <a:fontRef idx="minor">
              <a:schemeClr val="tx1"/>
            </a:fontRef>
          </p:style>
        </p:cxnSp>
        <p:cxnSp>
          <p:nvCxnSpPr>
            <p:cNvPr id="76" name="Straight Connector 75"/>
            <p:cNvCxnSpPr>
              <a:stCxn id="72" idx="4"/>
              <a:endCxn id="13" idx="7"/>
            </p:cNvCxnSpPr>
            <p:nvPr/>
          </p:nvCxnSpPr>
          <p:spPr>
            <a:xfrm rot="16200000" flipH="1" flipV="1">
              <a:off x="990600" y="2111282"/>
              <a:ext cx="1577882" cy="98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78" name="Straight Connector 77"/>
            <p:cNvCxnSpPr>
              <a:stCxn id="70" idx="0"/>
              <a:endCxn id="13" idx="5"/>
            </p:cNvCxnSpPr>
            <p:nvPr/>
          </p:nvCxnSpPr>
          <p:spPr>
            <a:xfrm rot="5400000" flipH="1">
              <a:off x="1866900" y="2705100"/>
              <a:ext cx="587282" cy="860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80" name="Straight Connector 79"/>
            <p:cNvCxnSpPr>
              <a:stCxn id="71" idx="0"/>
              <a:endCxn id="11" idx="5"/>
            </p:cNvCxnSpPr>
            <p:nvPr/>
          </p:nvCxnSpPr>
          <p:spPr>
            <a:xfrm rot="5400000" flipH="1">
              <a:off x="952500" y="3390900"/>
              <a:ext cx="663482" cy="174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82" name="Straight Connector 81"/>
            <p:cNvCxnSpPr>
              <a:stCxn id="19" idx="2"/>
              <a:endCxn id="13" idx="4"/>
            </p:cNvCxnSpPr>
            <p:nvPr/>
          </p:nvCxnSpPr>
          <p:spPr>
            <a:xfrm rot="10800000">
              <a:off x="1676400" y="2819400"/>
              <a:ext cx="304800" cy="533400"/>
            </a:xfrm>
            <a:prstGeom prst="line">
              <a:avLst/>
            </a:prstGeom>
          </p:spPr>
          <p:style>
            <a:lnRef idx="2">
              <a:schemeClr val="accent1"/>
            </a:lnRef>
            <a:fillRef idx="0">
              <a:schemeClr val="accent1"/>
            </a:fillRef>
            <a:effectRef idx="1">
              <a:schemeClr val="accent1"/>
            </a:effectRef>
            <a:fontRef idx="minor">
              <a:schemeClr val="tx1"/>
            </a:fontRef>
          </p:style>
        </p:cxnSp>
        <p:sp>
          <p:nvSpPr>
            <p:cNvPr id="19" name="Oval 18"/>
            <p:cNvSpPr/>
            <p:nvPr/>
          </p:nvSpPr>
          <p:spPr>
            <a:xfrm flipV="1">
              <a:off x="1981200" y="32766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cxnSp>
          <p:nvCxnSpPr>
            <p:cNvPr id="88" name="Straight Connector 87"/>
            <p:cNvCxnSpPr>
              <a:stCxn id="120" idx="4"/>
              <a:endCxn id="118" idx="0"/>
            </p:cNvCxnSpPr>
            <p:nvPr/>
          </p:nvCxnSpPr>
          <p:spPr>
            <a:xfrm rot="16200000" flipH="1" flipV="1">
              <a:off x="2362200" y="1447800"/>
              <a:ext cx="3810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89" name="Straight Connector 88"/>
            <p:cNvCxnSpPr>
              <a:stCxn id="120" idx="4"/>
              <a:endCxn id="122" idx="0"/>
            </p:cNvCxnSpPr>
            <p:nvPr/>
          </p:nvCxnSpPr>
          <p:spPr>
            <a:xfrm rot="16200000" flipH="1">
              <a:off x="2324100" y="1562100"/>
              <a:ext cx="990600" cy="457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90" name="Straight Connector 89"/>
            <p:cNvCxnSpPr>
              <a:stCxn id="118" idx="4"/>
              <a:endCxn id="122" idx="0"/>
            </p:cNvCxnSpPr>
            <p:nvPr/>
          </p:nvCxnSpPr>
          <p:spPr>
            <a:xfrm rot="16200000" flipH="1">
              <a:off x="2400300" y="1638300"/>
              <a:ext cx="762000" cy="533400"/>
            </a:xfrm>
            <a:prstGeom prst="line">
              <a:avLst/>
            </a:prstGeom>
          </p:spPr>
          <p:style>
            <a:lnRef idx="2">
              <a:schemeClr val="accent1"/>
            </a:lnRef>
            <a:fillRef idx="0">
              <a:schemeClr val="accent1"/>
            </a:fillRef>
            <a:effectRef idx="1">
              <a:schemeClr val="accent1"/>
            </a:effectRef>
            <a:fontRef idx="minor">
              <a:schemeClr val="tx1"/>
            </a:fontRef>
          </p:style>
        </p:cxnSp>
        <p:cxnSp>
          <p:nvCxnSpPr>
            <p:cNvPr id="91" name="Straight Connector 90"/>
            <p:cNvCxnSpPr>
              <a:stCxn id="118" idx="5"/>
              <a:endCxn id="124" idx="1"/>
            </p:cNvCxnSpPr>
            <p:nvPr/>
          </p:nvCxnSpPr>
          <p:spPr>
            <a:xfrm rot="16200000" flipH="1">
              <a:off x="2765518" y="1349282"/>
              <a:ext cx="336364" cy="730436"/>
            </a:xfrm>
            <a:prstGeom prst="line">
              <a:avLst/>
            </a:prstGeom>
          </p:spPr>
          <p:style>
            <a:lnRef idx="2">
              <a:schemeClr val="accent1"/>
            </a:lnRef>
            <a:fillRef idx="0">
              <a:schemeClr val="accent1"/>
            </a:fillRef>
            <a:effectRef idx="1">
              <a:schemeClr val="accent1"/>
            </a:effectRef>
            <a:fontRef idx="minor">
              <a:schemeClr val="tx1"/>
            </a:fontRef>
          </p:style>
        </p:cxnSp>
        <p:cxnSp>
          <p:nvCxnSpPr>
            <p:cNvPr id="92" name="Straight Connector 91"/>
            <p:cNvCxnSpPr>
              <a:stCxn id="115" idx="5"/>
              <a:endCxn id="72" idx="6"/>
            </p:cNvCxnSpPr>
            <p:nvPr/>
          </p:nvCxnSpPr>
          <p:spPr>
            <a:xfrm rot="16200000" flipV="1">
              <a:off x="1920782" y="1432018"/>
              <a:ext cx="403318" cy="434882"/>
            </a:xfrm>
            <a:prstGeom prst="line">
              <a:avLst/>
            </a:prstGeom>
          </p:spPr>
          <p:style>
            <a:lnRef idx="2">
              <a:schemeClr val="accent1"/>
            </a:lnRef>
            <a:fillRef idx="0">
              <a:schemeClr val="accent1"/>
            </a:fillRef>
            <a:effectRef idx="1">
              <a:schemeClr val="accent1"/>
            </a:effectRef>
            <a:fontRef idx="minor">
              <a:schemeClr val="tx1"/>
            </a:fontRef>
          </p:style>
        </p:cxnSp>
        <p:cxnSp>
          <p:nvCxnSpPr>
            <p:cNvPr id="93" name="Straight Connector 92"/>
            <p:cNvCxnSpPr>
              <a:stCxn id="116" idx="6"/>
              <a:endCxn id="115" idx="5"/>
            </p:cNvCxnSpPr>
            <p:nvPr/>
          </p:nvCxnSpPr>
          <p:spPr>
            <a:xfrm flipH="1" flipV="1">
              <a:off x="2339882" y="1851118"/>
              <a:ext cx="174718" cy="358682"/>
            </a:xfrm>
            <a:prstGeom prst="line">
              <a:avLst/>
            </a:prstGeom>
          </p:spPr>
          <p:style>
            <a:lnRef idx="2">
              <a:schemeClr val="accent1"/>
            </a:lnRef>
            <a:fillRef idx="0">
              <a:schemeClr val="accent1"/>
            </a:fillRef>
            <a:effectRef idx="1">
              <a:schemeClr val="accent1"/>
            </a:effectRef>
            <a:fontRef idx="minor">
              <a:schemeClr val="tx1"/>
            </a:fontRef>
          </p:style>
        </p:cxnSp>
        <p:cxnSp>
          <p:nvCxnSpPr>
            <p:cNvPr id="94" name="Straight Connector 93"/>
            <p:cNvCxnSpPr>
              <a:stCxn id="121" idx="5"/>
              <a:endCxn id="122" idx="2"/>
            </p:cNvCxnSpPr>
            <p:nvPr/>
          </p:nvCxnSpPr>
          <p:spPr>
            <a:xfrm rot="16200000" flipV="1">
              <a:off x="2606582" y="2575018"/>
              <a:ext cx="784318" cy="53882"/>
            </a:xfrm>
            <a:prstGeom prst="line">
              <a:avLst/>
            </a:prstGeom>
          </p:spPr>
          <p:style>
            <a:lnRef idx="2">
              <a:schemeClr val="accent1"/>
            </a:lnRef>
            <a:fillRef idx="0">
              <a:schemeClr val="accent1"/>
            </a:fillRef>
            <a:effectRef idx="1">
              <a:schemeClr val="accent1"/>
            </a:effectRef>
            <a:fontRef idx="minor">
              <a:schemeClr val="tx1"/>
            </a:fontRef>
          </p:style>
        </p:cxnSp>
        <p:cxnSp>
          <p:nvCxnSpPr>
            <p:cNvPr id="95" name="Straight Connector 94"/>
            <p:cNvCxnSpPr>
              <a:stCxn id="119" idx="5"/>
              <a:endCxn id="122" idx="0"/>
            </p:cNvCxnSpPr>
            <p:nvPr/>
          </p:nvCxnSpPr>
          <p:spPr>
            <a:xfrm rot="5400000" flipH="1" flipV="1">
              <a:off x="2720882" y="2286000"/>
              <a:ext cx="327118" cy="327118"/>
            </a:xfrm>
            <a:prstGeom prst="line">
              <a:avLst/>
            </a:prstGeom>
          </p:spPr>
          <p:style>
            <a:lnRef idx="2">
              <a:schemeClr val="accent1"/>
            </a:lnRef>
            <a:fillRef idx="0">
              <a:schemeClr val="accent1"/>
            </a:fillRef>
            <a:effectRef idx="1">
              <a:schemeClr val="accent1"/>
            </a:effectRef>
            <a:fontRef idx="minor">
              <a:schemeClr val="tx1"/>
            </a:fontRef>
          </p:style>
        </p:cxnSp>
        <p:cxnSp>
          <p:nvCxnSpPr>
            <p:cNvPr id="96" name="Straight Connector 95"/>
            <p:cNvCxnSpPr>
              <a:stCxn id="123" idx="4"/>
              <a:endCxn id="124" idx="0"/>
            </p:cNvCxnSpPr>
            <p:nvPr/>
          </p:nvCxnSpPr>
          <p:spPr>
            <a:xfrm rot="16200000" flipH="1" flipV="1">
              <a:off x="3124200" y="1447800"/>
              <a:ext cx="685800" cy="228600"/>
            </a:xfrm>
            <a:prstGeom prst="line">
              <a:avLst/>
            </a:prstGeom>
          </p:spPr>
          <p:style>
            <a:lnRef idx="2">
              <a:schemeClr val="accent1"/>
            </a:lnRef>
            <a:fillRef idx="0">
              <a:schemeClr val="accent1"/>
            </a:fillRef>
            <a:effectRef idx="1">
              <a:schemeClr val="accent1"/>
            </a:effectRef>
            <a:fontRef idx="minor">
              <a:schemeClr val="tx1"/>
            </a:fontRef>
          </p:style>
        </p:cxnSp>
        <p:cxnSp>
          <p:nvCxnSpPr>
            <p:cNvPr id="97" name="Straight Connector 96"/>
            <p:cNvCxnSpPr>
              <a:stCxn id="122" idx="5"/>
              <a:endCxn id="128" idx="0"/>
            </p:cNvCxnSpPr>
            <p:nvPr/>
          </p:nvCxnSpPr>
          <p:spPr>
            <a:xfrm rot="16200000" flipV="1">
              <a:off x="2758982" y="1813018"/>
              <a:ext cx="555718" cy="130082"/>
            </a:xfrm>
            <a:prstGeom prst="line">
              <a:avLst/>
            </a:prstGeom>
          </p:spPr>
          <p:style>
            <a:lnRef idx="2">
              <a:schemeClr val="accent1"/>
            </a:lnRef>
            <a:fillRef idx="0">
              <a:schemeClr val="accent1"/>
            </a:fillRef>
            <a:effectRef idx="1">
              <a:schemeClr val="accent1"/>
            </a:effectRef>
            <a:fontRef idx="minor">
              <a:schemeClr val="tx1"/>
            </a:fontRef>
          </p:style>
        </p:cxnSp>
        <p:cxnSp>
          <p:nvCxnSpPr>
            <p:cNvPr id="98" name="Straight Connector 97"/>
            <p:cNvCxnSpPr>
              <a:stCxn id="126" idx="7"/>
              <a:endCxn id="122" idx="3"/>
            </p:cNvCxnSpPr>
            <p:nvPr/>
          </p:nvCxnSpPr>
          <p:spPr>
            <a:xfrm rot="5400000" flipH="1">
              <a:off x="2498818" y="2651218"/>
              <a:ext cx="1250764" cy="260164"/>
            </a:xfrm>
            <a:prstGeom prst="line">
              <a:avLst/>
            </a:prstGeom>
          </p:spPr>
          <p:style>
            <a:lnRef idx="2">
              <a:schemeClr val="accent1"/>
            </a:lnRef>
            <a:fillRef idx="0">
              <a:schemeClr val="accent1"/>
            </a:fillRef>
            <a:effectRef idx="1">
              <a:schemeClr val="accent1"/>
            </a:effectRef>
            <a:fontRef idx="minor">
              <a:schemeClr val="tx1"/>
            </a:fontRef>
          </p:style>
        </p:cxnSp>
        <p:cxnSp>
          <p:nvCxnSpPr>
            <p:cNvPr id="99" name="Straight Connector 98"/>
            <p:cNvCxnSpPr>
              <a:stCxn id="124" idx="4"/>
              <a:endCxn id="127" idx="0"/>
            </p:cNvCxnSpPr>
            <p:nvPr/>
          </p:nvCxnSpPr>
          <p:spPr>
            <a:xfrm rot="16200000" flipH="1">
              <a:off x="3086100" y="2019300"/>
              <a:ext cx="6096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0" name="Straight Connector 99"/>
            <p:cNvCxnSpPr>
              <a:stCxn id="118" idx="5"/>
              <a:endCxn id="127" idx="1"/>
            </p:cNvCxnSpPr>
            <p:nvPr/>
          </p:nvCxnSpPr>
          <p:spPr>
            <a:xfrm rot="16200000" flipH="1">
              <a:off x="2575018" y="1539782"/>
              <a:ext cx="793564" cy="806636"/>
            </a:xfrm>
            <a:prstGeom prst="line">
              <a:avLst/>
            </a:prstGeom>
          </p:spPr>
          <p:style>
            <a:lnRef idx="2">
              <a:schemeClr val="accent1"/>
            </a:lnRef>
            <a:fillRef idx="0">
              <a:schemeClr val="accent1"/>
            </a:fillRef>
            <a:effectRef idx="1">
              <a:schemeClr val="accent1"/>
            </a:effectRef>
            <a:fontRef idx="minor">
              <a:schemeClr val="tx1"/>
            </a:fontRef>
          </p:style>
        </p:cxnSp>
        <p:cxnSp>
          <p:nvCxnSpPr>
            <p:cNvPr id="101" name="Straight Connector 100"/>
            <p:cNvCxnSpPr>
              <a:stCxn id="117" idx="4"/>
              <a:endCxn id="119" idx="7"/>
            </p:cNvCxnSpPr>
            <p:nvPr/>
          </p:nvCxnSpPr>
          <p:spPr>
            <a:xfrm rot="16200000" flipH="1" flipV="1">
              <a:off x="2971800" y="2416082"/>
              <a:ext cx="53882" cy="555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02" name="Straight Connector 101"/>
            <p:cNvCxnSpPr>
              <a:stCxn id="125" idx="4"/>
              <a:endCxn id="127" idx="7"/>
            </p:cNvCxnSpPr>
            <p:nvPr/>
          </p:nvCxnSpPr>
          <p:spPr>
            <a:xfrm rot="16200000" flipH="1" flipV="1">
              <a:off x="3429000" y="1806482"/>
              <a:ext cx="587282" cy="479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03" name="Straight Connector 102"/>
            <p:cNvCxnSpPr>
              <a:stCxn id="125" idx="4"/>
              <a:endCxn id="87" idx="0"/>
            </p:cNvCxnSpPr>
            <p:nvPr/>
          </p:nvCxnSpPr>
          <p:spPr>
            <a:xfrm rot="16200000" flipH="1">
              <a:off x="3810000" y="1905000"/>
              <a:ext cx="609600" cy="3048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4" name="Straight Connector 103"/>
            <p:cNvCxnSpPr>
              <a:stCxn id="87" idx="4"/>
              <a:endCxn id="127" idx="7"/>
            </p:cNvCxnSpPr>
            <p:nvPr/>
          </p:nvCxnSpPr>
          <p:spPr>
            <a:xfrm rot="16200000" flipH="1" flipV="1">
              <a:off x="3810000" y="1882682"/>
              <a:ext cx="130082" cy="7843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05" name="Straight Connector 104"/>
            <p:cNvCxnSpPr>
              <a:stCxn id="122" idx="7"/>
              <a:endCxn id="87" idx="3"/>
            </p:cNvCxnSpPr>
            <p:nvPr/>
          </p:nvCxnSpPr>
          <p:spPr>
            <a:xfrm rot="5400000" flipH="1" flipV="1">
              <a:off x="3641818" y="1692182"/>
              <a:ext cx="31564" cy="1111436"/>
            </a:xfrm>
            <a:prstGeom prst="line">
              <a:avLst/>
            </a:prstGeom>
          </p:spPr>
          <p:style>
            <a:lnRef idx="2">
              <a:schemeClr val="accent1"/>
            </a:lnRef>
            <a:fillRef idx="0">
              <a:schemeClr val="accent1"/>
            </a:fillRef>
            <a:effectRef idx="1">
              <a:schemeClr val="accent1"/>
            </a:effectRef>
            <a:fontRef idx="minor">
              <a:schemeClr val="tx1"/>
            </a:fontRef>
          </p:style>
        </p:cxnSp>
        <p:cxnSp>
          <p:nvCxnSpPr>
            <p:cNvPr id="106" name="Straight Connector 105"/>
            <p:cNvCxnSpPr>
              <a:stCxn id="128" idx="0"/>
              <a:endCxn id="124" idx="3"/>
            </p:cNvCxnSpPr>
            <p:nvPr/>
          </p:nvCxnSpPr>
          <p:spPr>
            <a:xfrm rot="16200000" flipH="1">
              <a:off x="3048000" y="1524000"/>
              <a:ext cx="174718" cy="3271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07" name="Straight Connector 106"/>
            <p:cNvCxnSpPr>
              <a:stCxn id="127" idx="6"/>
              <a:endCxn id="129" idx="2"/>
            </p:cNvCxnSpPr>
            <p:nvPr/>
          </p:nvCxnSpPr>
          <p:spPr>
            <a:xfrm flipV="1">
              <a:off x="3505200" y="1905000"/>
              <a:ext cx="152400" cy="3810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8" name="Straight Connector 107"/>
            <p:cNvCxnSpPr>
              <a:stCxn id="117" idx="4"/>
              <a:endCxn id="127" idx="1"/>
            </p:cNvCxnSpPr>
            <p:nvPr/>
          </p:nvCxnSpPr>
          <p:spPr>
            <a:xfrm rot="5400000" flipH="1" flipV="1">
              <a:off x="3162300" y="2454182"/>
              <a:ext cx="327118" cy="985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09" name="Straight Connector 108"/>
            <p:cNvCxnSpPr>
              <a:stCxn id="17" idx="7"/>
              <a:endCxn id="116" idx="5"/>
            </p:cNvCxnSpPr>
            <p:nvPr/>
          </p:nvCxnSpPr>
          <p:spPr>
            <a:xfrm rot="5400000" flipH="1" flipV="1">
              <a:off x="2089674" y="2329926"/>
              <a:ext cx="576615" cy="2286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0" name="Straight Connector 109"/>
            <p:cNvCxnSpPr>
              <a:stCxn id="125" idx="6"/>
              <a:endCxn id="132" idx="2"/>
            </p:cNvCxnSpPr>
            <p:nvPr/>
          </p:nvCxnSpPr>
          <p:spPr>
            <a:xfrm flipV="1">
              <a:off x="4038600" y="1600200"/>
              <a:ext cx="76200" cy="2286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1" name="Straight Connector 110"/>
            <p:cNvCxnSpPr>
              <a:stCxn id="132" idx="4"/>
              <a:endCxn id="124" idx="7"/>
            </p:cNvCxnSpPr>
            <p:nvPr/>
          </p:nvCxnSpPr>
          <p:spPr>
            <a:xfrm rot="16200000" flipH="1" flipV="1">
              <a:off x="3619500" y="1311182"/>
              <a:ext cx="358682" cy="7843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12" name="Straight Connector 111"/>
            <p:cNvCxnSpPr>
              <a:stCxn id="130" idx="0"/>
              <a:endCxn id="124" idx="5"/>
            </p:cNvCxnSpPr>
            <p:nvPr/>
          </p:nvCxnSpPr>
          <p:spPr>
            <a:xfrm rot="16200000" flipH="1">
              <a:off x="3139982" y="1508218"/>
              <a:ext cx="250918" cy="282482"/>
            </a:xfrm>
            <a:prstGeom prst="line">
              <a:avLst/>
            </a:prstGeom>
          </p:spPr>
          <p:style>
            <a:lnRef idx="2">
              <a:schemeClr val="accent1"/>
            </a:lnRef>
            <a:fillRef idx="0">
              <a:schemeClr val="accent1"/>
            </a:fillRef>
            <a:effectRef idx="1">
              <a:schemeClr val="accent1"/>
            </a:effectRef>
            <a:fontRef idx="minor">
              <a:schemeClr val="tx1"/>
            </a:fontRef>
          </p:style>
        </p:cxnSp>
        <p:cxnSp>
          <p:nvCxnSpPr>
            <p:cNvPr id="113" name="Straight Connector 112"/>
            <p:cNvCxnSpPr>
              <a:stCxn id="131" idx="0"/>
              <a:endCxn id="122" idx="5"/>
            </p:cNvCxnSpPr>
            <p:nvPr/>
          </p:nvCxnSpPr>
          <p:spPr>
            <a:xfrm rot="5400000" flipH="1">
              <a:off x="3048000" y="2209800"/>
              <a:ext cx="739682" cy="6319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14" name="Straight Connector 113"/>
            <p:cNvCxnSpPr>
              <a:stCxn id="129" idx="2"/>
              <a:endCxn id="124" idx="4"/>
            </p:cNvCxnSpPr>
            <p:nvPr/>
          </p:nvCxnSpPr>
          <p:spPr>
            <a:xfrm rot="10800000">
              <a:off x="3352800" y="1752600"/>
              <a:ext cx="304800" cy="152400"/>
            </a:xfrm>
            <a:prstGeom prst="line">
              <a:avLst/>
            </a:prstGeom>
          </p:spPr>
          <p:style>
            <a:lnRef idx="2">
              <a:schemeClr val="accent1"/>
            </a:lnRef>
            <a:fillRef idx="0">
              <a:schemeClr val="accent1"/>
            </a:fillRef>
            <a:effectRef idx="1">
              <a:schemeClr val="accent1"/>
            </a:effectRef>
            <a:fontRef idx="minor">
              <a:schemeClr val="tx1"/>
            </a:fontRef>
          </p:style>
        </p:cxnSp>
        <p:sp>
          <p:nvSpPr>
            <p:cNvPr id="116" name="Oval 115"/>
            <p:cNvSpPr/>
            <p:nvPr/>
          </p:nvSpPr>
          <p:spPr>
            <a:xfrm flipV="1">
              <a:off x="2362200" y="21336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cxnSp>
          <p:nvCxnSpPr>
            <p:cNvPr id="136" name="Straight Connector 135"/>
            <p:cNvCxnSpPr>
              <a:stCxn id="119" idx="2"/>
              <a:endCxn id="70" idx="0"/>
            </p:cNvCxnSpPr>
            <p:nvPr/>
          </p:nvCxnSpPr>
          <p:spPr>
            <a:xfrm rot="10800000" flipV="1">
              <a:off x="2590800" y="2667000"/>
              <a:ext cx="1588" cy="762000"/>
            </a:xfrm>
            <a:prstGeom prst="line">
              <a:avLst/>
            </a:prstGeom>
          </p:spPr>
          <p:style>
            <a:lnRef idx="2">
              <a:schemeClr val="accent1"/>
            </a:lnRef>
            <a:fillRef idx="0">
              <a:schemeClr val="accent1"/>
            </a:fillRef>
            <a:effectRef idx="1">
              <a:schemeClr val="accent1"/>
            </a:effectRef>
            <a:fontRef idx="minor">
              <a:schemeClr val="tx1"/>
            </a:fontRef>
          </p:style>
        </p:cxnSp>
        <p:cxnSp>
          <p:nvCxnSpPr>
            <p:cNvPr id="138" name="Straight Connector 137"/>
            <p:cNvCxnSpPr>
              <a:stCxn id="121" idx="1"/>
              <a:endCxn id="17" idx="5"/>
            </p:cNvCxnSpPr>
            <p:nvPr/>
          </p:nvCxnSpPr>
          <p:spPr>
            <a:xfrm rot="5400000" flipH="1">
              <a:off x="2352243" y="2536208"/>
              <a:ext cx="477113" cy="654236"/>
            </a:xfrm>
            <a:prstGeom prst="line">
              <a:avLst/>
            </a:prstGeom>
          </p:spPr>
          <p:style>
            <a:lnRef idx="2">
              <a:schemeClr val="accent1"/>
            </a:lnRef>
            <a:fillRef idx="0">
              <a:schemeClr val="accent1"/>
            </a:fillRef>
            <a:effectRef idx="1">
              <a:schemeClr val="accent1"/>
            </a:effectRef>
            <a:fontRef idx="minor">
              <a:schemeClr val="tx1"/>
            </a:fontRef>
          </p:style>
        </p:cxnSp>
        <p:cxnSp>
          <p:nvCxnSpPr>
            <p:cNvPr id="140" name="Straight Connector 139"/>
            <p:cNvCxnSpPr>
              <a:stCxn id="16" idx="6"/>
              <a:endCxn id="118" idx="1"/>
            </p:cNvCxnSpPr>
            <p:nvPr/>
          </p:nvCxnSpPr>
          <p:spPr>
            <a:xfrm flipV="1">
              <a:off x="1828800" y="1654082"/>
              <a:ext cx="631918" cy="784318"/>
            </a:xfrm>
            <a:prstGeom prst="line">
              <a:avLst/>
            </a:prstGeom>
          </p:spPr>
          <p:style>
            <a:lnRef idx="2">
              <a:schemeClr val="accent1"/>
            </a:lnRef>
            <a:fillRef idx="0">
              <a:schemeClr val="accent1"/>
            </a:fillRef>
            <a:effectRef idx="1">
              <a:schemeClr val="accent1"/>
            </a:effectRef>
            <a:fontRef idx="minor">
              <a:schemeClr val="tx1"/>
            </a:fontRef>
          </p:style>
        </p:cxnSp>
        <p:cxnSp>
          <p:nvCxnSpPr>
            <p:cNvPr id="144" name="Straight Connector 143"/>
            <p:cNvCxnSpPr>
              <a:stCxn id="118" idx="1"/>
              <a:endCxn id="115" idx="4"/>
            </p:cNvCxnSpPr>
            <p:nvPr/>
          </p:nvCxnSpPr>
          <p:spPr>
            <a:xfrm rot="5400000">
              <a:off x="2286000" y="1654082"/>
              <a:ext cx="174718" cy="174718"/>
            </a:xfrm>
            <a:prstGeom prst="line">
              <a:avLst/>
            </a:prstGeom>
          </p:spPr>
          <p:style>
            <a:lnRef idx="2">
              <a:schemeClr val="accent1"/>
            </a:lnRef>
            <a:fillRef idx="0">
              <a:schemeClr val="accent1"/>
            </a:fillRef>
            <a:effectRef idx="1">
              <a:schemeClr val="accent1"/>
            </a:effectRef>
            <a:fontRef idx="minor">
              <a:schemeClr val="tx1"/>
            </a:fontRef>
          </p:style>
        </p:cxnSp>
        <p:sp>
          <p:nvSpPr>
            <p:cNvPr id="17" name="Oval 16"/>
            <p:cNvSpPr/>
            <p:nvPr/>
          </p:nvSpPr>
          <p:spPr>
            <a:xfrm flipV="1">
              <a:off x="2133600" y="2602451"/>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4" name="Oval 3"/>
            <p:cNvSpPr/>
            <p:nvPr/>
          </p:nvSpPr>
          <p:spPr>
            <a:xfrm flipV="1">
              <a:off x="381000" y="18288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5" name="Oval 4"/>
            <p:cNvSpPr/>
            <p:nvPr/>
          </p:nvSpPr>
          <p:spPr>
            <a:xfrm flipV="1">
              <a:off x="304800" y="23622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6" name="Oval 5"/>
            <p:cNvSpPr/>
            <p:nvPr/>
          </p:nvSpPr>
          <p:spPr>
            <a:xfrm flipV="1">
              <a:off x="762000" y="21336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7" name="Oval 6"/>
            <p:cNvSpPr/>
            <p:nvPr/>
          </p:nvSpPr>
          <p:spPr>
            <a:xfrm flipV="1">
              <a:off x="1219200" y="23622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8" name="Oval 7"/>
            <p:cNvSpPr/>
            <p:nvPr/>
          </p:nvSpPr>
          <p:spPr>
            <a:xfrm flipV="1">
              <a:off x="762000" y="26670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9" name="Oval 8"/>
            <p:cNvSpPr/>
            <p:nvPr/>
          </p:nvSpPr>
          <p:spPr>
            <a:xfrm flipV="1">
              <a:off x="1143000" y="16764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0" name="Oval 9"/>
            <p:cNvSpPr/>
            <p:nvPr/>
          </p:nvSpPr>
          <p:spPr>
            <a:xfrm flipV="1">
              <a:off x="381000" y="30480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1" name="Oval 10"/>
            <p:cNvSpPr/>
            <p:nvPr/>
          </p:nvSpPr>
          <p:spPr>
            <a:xfrm flipV="1">
              <a:off x="1066800" y="31242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12" name="Oval 11"/>
            <p:cNvSpPr/>
            <p:nvPr/>
          </p:nvSpPr>
          <p:spPr>
            <a:xfrm flipV="1">
              <a:off x="1524000" y="19812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13" name="Oval 12"/>
            <p:cNvSpPr/>
            <p:nvPr/>
          </p:nvSpPr>
          <p:spPr>
            <a:xfrm flipV="1">
              <a:off x="1600200" y="28194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4" name="Oval 13"/>
            <p:cNvSpPr/>
            <p:nvPr/>
          </p:nvSpPr>
          <p:spPr>
            <a:xfrm flipV="1">
              <a:off x="1905000" y="19812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15" name="Oval 14"/>
            <p:cNvSpPr/>
            <p:nvPr/>
          </p:nvSpPr>
          <p:spPr>
            <a:xfrm flipV="1">
              <a:off x="609600" y="35052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6" name="Oval 15"/>
            <p:cNvSpPr/>
            <p:nvPr/>
          </p:nvSpPr>
          <p:spPr>
            <a:xfrm flipV="1">
              <a:off x="1676400" y="2362200"/>
              <a:ext cx="152400" cy="1524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prstClr val="white"/>
                </a:solidFill>
                <a:latin typeface="Calibri"/>
              </a:endParaRPr>
            </a:p>
          </p:txBody>
        </p:sp>
        <p:sp>
          <p:nvSpPr>
            <p:cNvPr id="18" name="Oval 17"/>
            <p:cNvSpPr/>
            <p:nvPr/>
          </p:nvSpPr>
          <p:spPr>
            <a:xfrm flipV="1">
              <a:off x="1524000" y="3276600"/>
              <a:ext cx="152400" cy="1524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prstClr val="white"/>
                </a:solidFill>
                <a:latin typeface="Calibri"/>
              </a:endParaRPr>
            </a:p>
          </p:txBody>
        </p:sp>
        <p:sp>
          <p:nvSpPr>
            <p:cNvPr id="70" name="Oval 69"/>
            <p:cNvSpPr/>
            <p:nvPr/>
          </p:nvSpPr>
          <p:spPr>
            <a:xfrm flipV="1">
              <a:off x="2514600" y="32766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71" name="Oval 70"/>
            <p:cNvSpPr/>
            <p:nvPr/>
          </p:nvSpPr>
          <p:spPr>
            <a:xfrm flipV="1">
              <a:off x="1295400" y="36576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72" name="Oval 71"/>
            <p:cNvSpPr/>
            <p:nvPr/>
          </p:nvSpPr>
          <p:spPr>
            <a:xfrm flipV="1">
              <a:off x="1752600" y="13716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87" name="Oval 86"/>
            <p:cNvSpPr/>
            <p:nvPr/>
          </p:nvSpPr>
          <p:spPr>
            <a:xfrm flipV="1">
              <a:off x="4191000" y="22098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15" name="Oval 114"/>
            <p:cNvSpPr/>
            <p:nvPr/>
          </p:nvSpPr>
          <p:spPr>
            <a:xfrm flipV="1">
              <a:off x="2209800" y="18288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117" name="Oval 116"/>
            <p:cNvSpPr/>
            <p:nvPr/>
          </p:nvSpPr>
          <p:spPr>
            <a:xfrm flipV="1">
              <a:off x="3200400" y="26670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18" name="Oval 117"/>
            <p:cNvSpPr/>
            <p:nvPr/>
          </p:nvSpPr>
          <p:spPr>
            <a:xfrm flipV="1">
              <a:off x="2438400" y="15240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119" name="Oval 118"/>
            <p:cNvSpPr/>
            <p:nvPr/>
          </p:nvSpPr>
          <p:spPr>
            <a:xfrm flipV="1">
              <a:off x="2590800" y="25908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120" name="Oval 119"/>
            <p:cNvSpPr/>
            <p:nvPr/>
          </p:nvSpPr>
          <p:spPr>
            <a:xfrm flipV="1">
              <a:off x="2514600" y="12954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21" name="Oval 120"/>
            <p:cNvSpPr/>
            <p:nvPr/>
          </p:nvSpPr>
          <p:spPr>
            <a:xfrm flipV="1">
              <a:off x="2895600" y="29718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22" name="Oval 121"/>
            <p:cNvSpPr/>
            <p:nvPr/>
          </p:nvSpPr>
          <p:spPr>
            <a:xfrm flipV="1">
              <a:off x="2971800" y="21336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123" name="Oval 122"/>
            <p:cNvSpPr/>
            <p:nvPr/>
          </p:nvSpPr>
          <p:spPr>
            <a:xfrm flipV="1">
              <a:off x="3505200" y="12192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124" name="Oval 123"/>
            <p:cNvSpPr/>
            <p:nvPr/>
          </p:nvSpPr>
          <p:spPr>
            <a:xfrm flipV="1">
              <a:off x="3276600" y="17526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25" name="Oval 124"/>
            <p:cNvSpPr/>
            <p:nvPr/>
          </p:nvSpPr>
          <p:spPr>
            <a:xfrm flipV="1">
              <a:off x="3886200" y="17526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126" name="Oval 125"/>
            <p:cNvSpPr/>
            <p:nvPr/>
          </p:nvSpPr>
          <p:spPr>
            <a:xfrm flipV="1">
              <a:off x="3124200" y="32766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127" name="Oval 126"/>
            <p:cNvSpPr/>
            <p:nvPr/>
          </p:nvSpPr>
          <p:spPr>
            <a:xfrm flipV="1">
              <a:off x="3352800" y="2209800"/>
              <a:ext cx="152400" cy="1524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prstClr val="white"/>
                </a:solidFill>
                <a:latin typeface="Calibri"/>
              </a:endParaRPr>
            </a:p>
          </p:txBody>
        </p:sp>
        <p:sp>
          <p:nvSpPr>
            <p:cNvPr id="128" name="Oval 127"/>
            <p:cNvSpPr/>
            <p:nvPr/>
          </p:nvSpPr>
          <p:spPr>
            <a:xfrm flipV="1">
              <a:off x="2895600" y="1447800"/>
              <a:ext cx="152400" cy="1524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prstClr val="white"/>
                </a:solidFill>
                <a:latin typeface="Calibri"/>
              </a:endParaRPr>
            </a:p>
          </p:txBody>
        </p:sp>
        <p:sp>
          <p:nvSpPr>
            <p:cNvPr id="129" name="Oval 128"/>
            <p:cNvSpPr/>
            <p:nvPr/>
          </p:nvSpPr>
          <p:spPr>
            <a:xfrm flipV="1">
              <a:off x="3657600" y="1828800"/>
              <a:ext cx="152400" cy="1524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130" name="Oval 129"/>
            <p:cNvSpPr/>
            <p:nvPr/>
          </p:nvSpPr>
          <p:spPr>
            <a:xfrm flipV="1">
              <a:off x="3048000" y="13716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31" name="Oval 130"/>
            <p:cNvSpPr/>
            <p:nvPr/>
          </p:nvSpPr>
          <p:spPr>
            <a:xfrm flipV="1">
              <a:off x="3657600" y="2743200"/>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132" name="Oval 131"/>
            <p:cNvSpPr/>
            <p:nvPr/>
          </p:nvSpPr>
          <p:spPr>
            <a:xfrm flipV="1">
              <a:off x="4114800" y="1524000"/>
              <a:ext cx="152400" cy="1524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cxnSp>
          <p:nvCxnSpPr>
            <p:cNvPr id="142" name="Straight Connector 141"/>
            <p:cNvCxnSpPr>
              <a:stCxn id="122" idx="0"/>
              <a:endCxn id="116" idx="4"/>
            </p:cNvCxnSpPr>
            <p:nvPr/>
          </p:nvCxnSpPr>
          <p:spPr>
            <a:xfrm rot="5400000" flipH="1">
              <a:off x="2667000" y="1905000"/>
              <a:ext cx="152400" cy="609600"/>
            </a:xfrm>
            <a:prstGeom prst="line">
              <a:avLst/>
            </a:prstGeom>
          </p:spPr>
          <p:style>
            <a:lnRef idx="2">
              <a:schemeClr val="accent1"/>
            </a:lnRef>
            <a:fillRef idx="0">
              <a:schemeClr val="accent1"/>
            </a:fillRef>
            <a:effectRef idx="1">
              <a:schemeClr val="accent1"/>
            </a:effectRef>
            <a:fontRef idx="minor">
              <a:schemeClr val="tx1"/>
            </a:fontRef>
          </p:style>
        </p:cxnSp>
      </p:grpSp>
      <p:grpSp>
        <p:nvGrpSpPr>
          <p:cNvPr id="20" name="Group 315"/>
          <p:cNvGrpSpPr/>
          <p:nvPr/>
        </p:nvGrpSpPr>
        <p:grpSpPr>
          <a:xfrm>
            <a:off x="6400800" y="1422390"/>
            <a:ext cx="2209800" cy="2140744"/>
            <a:chOff x="5562600" y="1295400"/>
            <a:chExt cx="2438400" cy="2362200"/>
          </a:xfrm>
        </p:grpSpPr>
        <p:sp>
          <p:nvSpPr>
            <p:cNvPr id="241" name="Oval 240"/>
            <p:cNvSpPr/>
            <p:nvPr/>
          </p:nvSpPr>
          <p:spPr>
            <a:xfrm>
              <a:off x="7391400" y="2221451"/>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cxnSp>
          <p:nvCxnSpPr>
            <p:cNvPr id="242" name="Straight Connector 241"/>
            <p:cNvCxnSpPr>
              <a:stCxn id="274" idx="4"/>
              <a:endCxn id="272" idx="0"/>
            </p:cNvCxnSpPr>
            <p:nvPr/>
          </p:nvCxnSpPr>
          <p:spPr>
            <a:xfrm rot="16200000" flipH="1">
              <a:off x="6324600" y="1714500"/>
              <a:ext cx="4572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3" name="Straight Connector 242"/>
            <p:cNvCxnSpPr>
              <a:stCxn id="274" idx="4"/>
              <a:endCxn id="276" idx="0"/>
            </p:cNvCxnSpPr>
            <p:nvPr/>
          </p:nvCxnSpPr>
          <p:spPr>
            <a:xfrm rot="5400000">
              <a:off x="5867400" y="2095500"/>
              <a:ext cx="12192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5" name="Straight Connector 244"/>
            <p:cNvCxnSpPr>
              <a:stCxn id="272" idx="5"/>
              <a:endCxn id="278" idx="1"/>
            </p:cNvCxnSpPr>
            <p:nvPr/>
          </p:nvCxnSpPr>
          <p:spPr>
            <a:xfrm rot="16200000" flipH="1">
              <a:off x="6710222" y="2138222"/>
              <a:ext cx="143156" cy="219356"/>
            </a:xfrm>
            <a:prstGeom prst="line">
              <a:avLst/>
            </a:prstGeom>
          </p:spPr>
          <p:style>
            <a:lnRef idx="2">
              <a:schemeClr val="accent1"/>
            </a:lnRef>
            <a:fillRef idx="0">
              <a:schemeClr val="accent1"/>
            </a:fillRef>
            <a:effectRef idx="1">
              <a:schemeClr val="accent1"/>
            </a:effectRef>
            <a:fontRef idx="minor">
              <a:schemeClr val="tx1"/>
            </a:fontRef>
          </p:style>
        </p:cxnSp>
        <p:cxnSp>
          <p:nvCxnSpPr>
            <p:cNvPr id="247" name="Straight Connector 246"/>
            <p:cNvCxnSpPr>
              <a:stCxn id="270" idx="6"/>
              <a:endCxn id="269" idx="5"/>
            </p:cNvCxnSpPr>
            <p:nvPr/>
          </p:nvCxnSpPr>
          <p:spPr>
            <a:xfrm flipV="1">
              <a:off x="5791200" y="1642922"/>
              <a:ext cx="42722" cy="4525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48" name="Straight Connector 247"/>
            <p:cNvCxnSpPr>
              <a:stCxn id="275" idx="5"/>
              <a:endCxn id="276" idx="2"/>
            </p:cNvCxnSpPr>
            <p:nvPr/>
          </p:nvCxnSpPr>
          <p:spPr>
            <a:xfrm rot="5400000" flipH="1" flipV="1">
              <a:off x="6076950" y="2614472"/>
              <a:ext cx="4622" cy="4906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49" name="Straight Connector 248"/>
            <p:cNvCxnSpPr>
              <a:stCxn id="273" idx="5"/>
              <a:endCxn id="276" idx="0"/>
            </p:cNvCxnSpPr>
            <p:nvPr/>
          </p:nvCxnSpPr>
          <p:spPr>
            <a:xfrm rot="16200000" flipH="1">
              <a:off x="6195872" y="2500172"/>
              <a:ext cx="262078" cy="2239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50" name="Straight Connector 249"/>
            <p:cNvCxnSpPr>
              <a:stCxn id="277" idx="4"/>
              <a:endCxn id="278" idx="0"/>
            </p:cNvCxnSpPr>
            <p:nvPr/>
          </p:nvCxnSpPr>
          <p:spPr>
            <a:xfrm rot="16200000" flipH="1">
              <a:off x="6705600" y="2019300"/>
              <a:ext cx="4572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51" name="Straight Connector 250"/>
            <p:cNvCxnSpPr>
              <a:stCxn id="276" idx="5"/>
              <a:endCxn id="282" idx="0"/>
            </p:cNvCxnSpPr>
            <p:nvPr/>
          </p:nvCxnSpPr>
          <p:spPr>
            <a:xfrm rot="16200000" flipH="1">
              <a:off x="6424472" y="3033572"/>
              <a:ext cx="338278" cy="1477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52" name="Straight Connector 251"/>
            <p:cNvCxnSpPr>
              <a:stCxn id="280" idx="7"/>
              <a:endCxn id="276" idx="3"/>
            </p:cNvCxnSpPr>
            <p:nvPr/>
          </p:nvCxnSpPr>
          <p:spPr>
            <a:xfrm rot="5400000" flipH="1" flipV="1">
              <a:off x="6100622" y="2900222"/>
              <a:ext cx="219356" cy="295556"/>
            </a:xfrm>
            <a:prstGeom prst="line">
              <a:avLst/>
            </a:prstGeom>
          </p:spPr>
          <p:style>
            <a:lnRef idx="2">
              <a:schemeClr val="accent1"/>
            </a:lnRef>
            <a:fillRef idx="0">
              <a:schemeClr val="accent1"/>
            </a:fillRef>
            <a:effectRef idx="1">
              <a:schemeClr val="accent1"/>
            </a:effectRef>
            <a:fontRef idx="minor">
              <a:schemeClr val="tx1"/>
            </a:fontRef>
          </p:style>
        </p:cxnSp>
        <p:cxnSp>
          <p:nvCxnSpPr>
            <p:cNvPr id="255" name="Straight Connector 254"/>
            <p:cNvCxnSpPr>
              <a:stCxn id="271" idx="4"/>
              <a:endCxn id="273" idx="7"/>
            </p:cNvCxnSpPr>
            <p:nvPr/>
          </p:nvCxnSpPr>
          <p:spPr>
            <a:xfrm rot="16200000" flipH="1">
              <a:off x="6005372" y="2109928"/>
              <a:ext cx="338278" cy="80822"/>
            </a:xfrm>
            <a:prstGeom prst="line">
              <a:avLst/>
            </a:prstGeom>
          </p:spPr>
          <p:style>
            <a:lnRef idx="2">
              <a:schemeClr val="accent1"/>
            </a:lnRef>
            <a:fillRef idx="0">
              <a:schemeClr val="accent1"/>
            </a:fillRef>
            <a:effectRef idx="1">
              <a:schemeClr val="accent1"/>
            </a:effectRef>
            <a:fontRef idx="minor">
              <a:schemeClr val="tx1"/>
            </a:fontRef>
          </p:style>
        </p:cxnSp>
        <p:cxnSp>
          <p:nvCxnSpPr>
            <p:cNvPr id="256" name="Straight Connector 255"/>
            <p:cNvCxnSpPr>
              <a:stCxn id="279" idx="4"/>
              <a:endCxn id="281" idx="7"/>
            </p:cNvCxnSpPr>
            <p:nvPr/>
          </p:nvCxnSpPr>
          <p:spPr>
            <a:xfrm rot="5400000">
              <a:off x="6653072" y="2305050"/>
              <a:ext cx="1100278" cy="1477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57" name="Straight Connector 256"/>
            <p:cNvCxnSpPr>
              <a:stCxn id="279" idx="4"/>
              <a:endCxn id="241" idx="0"/>
            </p:cNvCxnSpPr>
            <p:nvPr/>
          </p:nvCxnSpPr>
          <p:spPr>
            <a:xfrm rot="16200000" flipH="1">
              <a:off x="7195075" y="1910825"/>
              <a:ext cx="392651" cy="2286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58" name="Straight Connector 257"/>
            <p:cNvCxnSpPr>
              <a:stCxn id="241" idx="4"/>
              <a:endCxn id="281" idx="7"/>
            </p:cNvCxnSpPr>
            <p:nvPr/>
          </p:nvCxnSpPr>
          <p:spPr>
            <a:xfrm rot="5400000">
              <a:off x="7077998" y="2501375"/>
              <a:ext cx="479027" cy="3763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59" name="Straight Connector 258"/>
            <p:cNvCxnSpPr>
              <a:stCxn id="276" idx="7"/>
              <a:endCxn id="241" idx="3"/>
            </p:cNvCxnSpPr>
            <p:nvPr/>
          </p:nvCxnSpPr>
          <p:spPr>
            <a:xfrm rot="5400000" flipH="1" flipV="1">
              <a:off x="6792248" y="2144048"/>
              <a:ext cx="360105" cy="905156"/>
            </a:xfrm>
            <a:prstGeom prst="line">
              <a:avLst/>
            </a:prstGeom>
          </p:spPr>
          <p:style>
            <a:lnRef idx="2">
              <a:schemeClr val="accent1"/>
            </a:lnRef>
            <a:fillRef idx="0">
              <a:schemeClr val="accent1"/>
            </a:fillRef>
            <a:effectRef idx="1">
              <a:schemeClr val="accent1"/>
            </a:effectRef>
            <a:fontRef idx="minor">
              <a:schemeClr val="tx1"/>
            </a:fontRef>
          </p:style>
        </p:cxnSp>
        <p:cxnSp>
          <p:nvCxnSpPr>
            <p:cNvPr id="260" name="Straight Connector 259"/>
            <p:cNvCxnSpPr>
              <a:stCxn id="282" idx="0"/>
              <a:endCxn id="278" idx="3"/>
            </p:cNvCxnSpPr>
            <p:nvPr/>
          </p:nvCxnSpPr>
          <p:spPr>
            <a:xfrm rot="5400000" flipH="1" flipV="1">
              <a:off x="6381750" y="2766872"/>
              <a:ext cx="795478" cy="2239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61" name="Straight Connector 260"/>
            <p:cNvCxnSpPr>
              <a:stCxn id="281" idx="6"/>
              <a:endCxn id="283" idx="2"/>
            </p:cNvCxnSpPr>
            <p:nvPr/>
          </p:nvCxnSpPr>
          <p:spPr>
            <a:xfrm>
              <a:off x="7162800" y="3009900"/>
              <a:ext cx="457200" cy="3048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2" name="Straight Connector 261"/>
            <p:cNvCxnSpPr>
              <a:stCxn id="271" idx="4"/>
              <a:endCxn id="281" idx="1"/>
            </p:cNvCxnSpPr>
            <p:nvPr/>
          </p:nvCxnSpPr>
          <p:spPr>
            <a:xfrm rot="16200000" flipH="1">
              <a:off x="6076950" y="2038350"/>
              <a:ext cx="947878" cy="8335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63" name="Straight Connector 262"/>
            <p:cNvCxnSpPr>
              <a:stCxn id="273" idx="2"/>
              <a:endCxn id="270" idx="5"/>
            </p:cNvCxnSpPr>
            <p:nvPr/>
          </p:nvCxnSpPr>
          <p:spPr>
            <a:xfrm rot="10800000">
              <a:off x="5757722" y="2176322"/>
              <a:ext cx="262078" cy="2239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64" name="Straight Connector 263"/>
            <p:cNvCxnSpPr>
              <a:stCxn id="279" idx="6"/>
              <a:endCxn id="286" idx="2"/>
            </p:cNvCxnSpPr>
            <p:nvPr/>
          </p:nvCxnSpPr>
          <p:spPr>
            <a:xfrm>
              <a:off x="7391400" y="1714500"/>
              <a:ext cx="381000" cy="76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5" name="Straight Connector 264"/>
            <p:cNvCxnSpPr>
              <a:stCxn id="286" idx="4"/>
              <a:endCxn id="278" idx="7"/>
            </p:cNvCxnSpPr>
            <p:nvPr/>
          </p:nvCxnSpPr>
          <p:spPr>
            <a:xfrm rot="5400000">
              <a:off x="7262672" y="1695450"/>
              <a:ext cx="414478" cy="833578"/>
            </a:xfrm>
            <a:prstGeom prst="line">
              <a:avLst/>
            </a:prstGeom>
          </p:spPr>
          <p:style>
            <a:lnRef idx="2">
              <a:schemeClr val="accent1"/>
            </a:lnRef>
            <a:fillRef idx="0">
              <a:schemeClr val="accent1"/>
            </a:fillRef>
            <a:effectRef idx="1">
              <a:schemeClr val="accent1"/>
            </a:effectRef>
            <a:fontRef idx="minor">
              <a:schemeClr val="tx1"/>
            </a:fontRef>
          </p:style>
        </p:cxnSp>
        <p:cxnSp>
          <p:nvCxnSpPr>
            <p:cNvPr id="267" name="Straight Connector 266"/>
            <p:cNvCxnSpPr>
              <a:stCxn id="285" idx="0"/>
              <a:endCxn id="276" idx="5"/>
            </p:cNvCxnSpPr>
            <p:nvPr/>
          </p:nvCxnSpPr>
          <p:spPr>
            <a:xfrm rot="16200000" flipV="1">
              <a:off x="6653072" y="2804972"/>
              <a:ext cx="490678" cy="757378"/>
            </a:xfrm>
            <a:prstGeom prst="line">
              <a:avLst/>
            </a:prstGeom>
          </p:spPr>
          <p:style>
            <a:lnRef idx="2">
              <a:schemeClr val="accent1"/>
            </a:lnRef>
            <a:fillRef idx="0">
              <a:schemeClr val="accent1"/>
            </a:fillRef>
            <a:effectRef idx="1">
              <a:schemeClr val="accent1"/>
            </a:effectRef>
            <a:fontRef idx="minor">
              <a:schemeClr val="tx1"/>
            </a:fontRef>
          </p:style>
        </p:cxnSp>
        <p:sp>
          <p:nvSpPr>
            <p:cNvPr id="269" name="Oval 268"/>
            <p:cNvSpPr/>
            <p:nvPr/>
          </p:nvSpPr>
          <p:spPr>
            <a:xfrm>
              <a:off x="5638800" y="1447800"/>
              <a:ext cx="228600" cy="2286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270" name="Oval 269"/>
            <p:cNvSpPr/>
            <p:nvPr/>
          </p:nvSpPr>
          <p:spPr>
            <a:xfrm>
              <a:off x="5562600" y="1981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271" name="Oval 270"/>
            <p:cNvSpPr/>
            <p:nvPr/>
          </p:nvSpPr>
          <p:spPr>
            <a:xfrm>
              <a:off x="6019800" y="17526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272" name="Oval 271"/>
            <p:cNvSpPr/>
            <p:nvPr/>
          </p:nvSpPr>
          <p:spPr>
            <a:xfrm>
              <a:off x="6477000" y="1981200"/>
              <a:ext cx="228600" cy="2286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273" name="Oval 272"/>
            <p:cNvSpPr/>
            <p:nvPr/>
          </p:nvSpPr>
          <p:spPr>
            <a:xfrm>
              <a:off x="6019800" y="2286000"/>
              <a:ext cx="228600" cy="2286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274" name="Oval 273"/>
            <p:cNvSpPr/>
            <p:nvPr/>
          </p:nvSpPr>
          <p:spPr>
            <a:xfrm>
              <a:off x="6400800" y="12954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275" name="Oval 274"/>
            <p:cNvSpPr/>
            <p:nvPr/>
          </p:nvSpPr>
          <p:spPr>
            <a:xfrm>
              <a:off x="5638800" y="2667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276" name="Oval 275"/>
            <p:cNvSpPr/>
            <p:nvPr/>
          </p:nvSpPr>
          <p:spPr>
            <a:xfrm>
              <a:off x="6324600" y="2743200"/>
              <a:ext cx="228600" cy="2286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277" name="Oval 276"/>
            <p:cNvSpPr/>
            <p:nvPr/>
          </p:nvSpPr>
          <p:spPr>
            <a:xfrm>
              <a:off x="6781800" y="1600200"/>
              <a:ext cx="228600" cy="2286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278" name="Oval 277"/>
            <p:cNvSpPr/>
            <p:nvPr/>
          </p:nvSpPr>
          <p:spPr>
            <a:xfrm>
              <a:off x="6858000" y="2286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279" name="Oval 278"/>
            <p:cNvSpPr/>
            <p:nvPr/>
          </p:nvSpPr>
          <p:spPr>
            <a:xfrm>
              <a:off x="7162800" y="1600200"/>
              <a:ext cx="228600" cy="2286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280" name="Oval 279"/>
            <p:cNvSpPr/>
            <p:nvPr/>
          </p:nvSpPr>
          <p:spPr>
            <a:xfrm>
              <a:off x="5867400" y="3124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Calibri"/>
              </a:endParaRPr>
            </a:p>
          </p:txBody>
        </p:sp>
        <p:sp>
          <p:nvSpPr>
            <p:cNvPr id="281" name="Oval 280"/>
            <p:cNvSpPr/>
            <p:nvPr/>
          </p:nvSpPr>
          <p:spPr>
            <a:xfrm>
              <a:off x="6934200" y="2895600"/>
              <a:ext cx="228600" cy="2286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prstClr val="white"/>
                </a:solidFill>
                <a:latin typeface="Calibri"/>
              </a:endParaRPr>
            </a:p>
          </p:txBody>
        </p:sp>
        <p:sp>
          <p:nvSpPr>
            <p:cNvPr id="282" name="Oval 281"/>
            <p:cNvSpPr/>
            <p:nvPr/>
          </p:nvSpPr>
          <p:spPr>
            <a:xfrm>
              <a:off x="6553200" y="3276600"/>
              <a:ext cx="228600" cy="228600"/>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prstClr val="white"/>
                </a:solidFill>
                <a:latin typeface="Calibri"/>
              </a:endParaRPr>
            </a:p>
          </p:txBody>
        </p:sp>
        <p:sp>
          <p:nvSpPr>
            <p:cNvPr id="283" name="Oval 282"/>
            <p:cNvSpPr/>
            <p:nvPr/>
          </p:nvSpPr>
          <p:spPr>
            <a:xfrm>
              <a:off x="7620000" y="3200400"/>
              <a:ext cx="228600" cy="228600"/>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284" name="Oval 283"/>
            <p:cNvSpPr/>
            <p:nvPr/>
          </p:nvSpPr>
          <p:spPr>
            <a:xfrm>
              <a:off x="7772400" y="28956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285" name="Oval 284"/>
            <p:cNvSpPr/>
            <p:nvPr/>
          </p:nvSpPr>
          <p:spPr>
            <a:xfrm>
              <a:off x="7162800" y="3429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286" name="Oval 285"/>
            <p:cNvSpPr/>
            <p:nvPr/>
          </p:nvSpPr>
          <p:spPr>
            <a:xfrm>
              <a:off x="7772400" y="1676400"/>
              <a:ext cx="228600" cy="228600"/>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cxnSp>
          <p:nvCxnSpPr>
            <p:cNvPr id="313" name="Straight Connector 312"/>
            <p:cNvCxnSpPr>
              <a:stCxn id="284" idx="1"/>
              <a:endCxn id="281" idx="6"/>
            </p:cNvCxnSpPr>
            <p:nvPr/>
          </p:nvCxnSpPr>
          <p:spPr>
            <a:xfrm rot="16200000" flipH="1" flipV="1">
              <a:off x="7443928" y="2647950"/>
              <a:ext cx="80822" cy="643078"/>
            </a:xfrm>
            <a:prstGeom prst="line">
              <a:avLst/>
            </a:prstGeom>
          </p:spPr>
          <p:style>
            <a:lnRef idx="2">
              <a:schemeClr val="accent1"/>
            </a:lnRef>
            <a:fillRef idx="0">
              <a:schemeClr val="accent1"/>
            </a:fillRef>
            <a:effectRef idx="1">
              <a:schemeClr val="accent1"/>
            </a:effectRef>
            <a:fontRef idx="minor">
              <a:schemeClr val="tx1"/>
            </a:fontRef>
          </p:style>
        </p:cxnSp>
      </p:grpSp>
      <p:sp>
        <p:nvSpPr>
          <p:cNvPr id="314" name="TextBox 313"/>
          <p:cNvSpPr txBox="1"/>
          <p:nvPr/>
        </p:nvSpPr>
        <p:spPr>
          <a:xfrm>
            <a:off x="6958280" y="3710771"/>
            <a:ext cx="965329" cy="369332"/>
          </a:xfrm>
          <a:prstGeom prst="rect">
            <a:avLst/>
          </a:prstGeom>
          <a:noFill/>
        </p:spPr>
        <p:txBody>
          <a:bodyPr wrap="none" rtlCol="0">
            <a:spAutoFit/>
          </a:bodyPr>
          <a:lstStyle/>
          <a:p>
            <a:r>
              <a:rPr lang="en-US" altLang="zh-CN" dirty="0" smtClean="0">
                <a:solidFill>
                  <a:prstClr val="black"/>
                </a:solidFill>
                <a:latin typeface="Calibri"/>
                <a:ea typeface="宋体"/>
              </a:rPr>
              <a:t>Samples</a:t>
            </a:r>
            <a:endParaRPr lang="en-US" dirty="0">
              <a:solidFill>
                <a:prstClr val="black"/>
              </a:solidFill>
              <a:latin typeface="Calibri"/>
            </a:endParaRPr>
          </a:p>
        </p:txBody>
      </p:sp>
      <p:sp>
        <p:nvSpPr>
          <p:cNvPr id="317" name="Right Arrow 316"/>
          <p:cNvSpPr/>
          <p:nvPr/>
        </p:nvSpPr>
        <p:spPr>
          <a:xfrm>
            <a:off x="3792000" y="1958621"/>
            <a:ext cx="2324877" cy="1151459"/>
          </a:xfrm>
          <a:prstGeom prst="rightArrow">
            <a:avLst>
              <a:gd name="adj1" fmla="val 67970"/>
              <a:gd name="adj2" fmla="val 69773"/>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1600" b="1" dirty="0" smtClean="0">
                <a:solidFill>
                  <a:prstClr val="white"/>
                </a:solidFill>
                <a:latin typeface="Calibri"/>
                <a:ea typeface="宋体"/>
              </a:rPr>
              <a:t>Sampling</a:t>
            </a:r>
            <a:endParaRPr lang="en-US" altLang="zh-CN" sz="1600" dirty="0" smtClean="0">
              <a:solidFill>
                <a:prstClr val="white"/>
              </a:solidFill>
              <a:latin typeface="Calibri"/>
              <a:ea typeface="宋体"/>
            </a:endParaRPr>
          </a:p>
        </p:txBody>
      </p:sp>
      <p:sp>
        <p:nvSpPr>
          <p:cNvPr id="319" name="TextBox 318"/>
          <p:cNvSpPr txBox="1"/>
          <p:nvPr/>
        </p:nvSpPr>
        <p:spPr>
          <a:xfrm>
            <a:off x="901359" y="4310736"/>
            <a:ext cx="2197937" cy="338554"/>
          </a:xfrm>
          <a:prstGeom prst="rect">
            <a:avLst/>
          </a:prstGeom>
          <a:noFill/>
        </p:spPr>
        <p:txBody>
          <a:bodyPr wrap="none" rtlCol="0">
            <a:spAutoFit/>
          </a:bodyPr>
          <a:lstStyle/>
          <a:p>
            <a:r>
              <a:rPr lang="en-US" sz="1600" dirty="0" smtClean="0">
                <a:solidFill>
                  <a:prstClr val="black"/>
                </a:solidFill>
                <a:latin typeface="Calibri"/>
              </a:rPr>
              <a:t>We consider preserving:</a:t>
            </a:r>
            <a:endParaRPr lang="en-US" sz="1600" dirty="0">
              <a:solidFill>
                <a:prstClr val="black"/>
              </a:solidFill>
              <a:latin typeface="Calibri"/>
            </a:endParaRPr>
          </a:p>
        </p:txBody>
      </p:sp>
      <p:grpSp>
        <p:nvGrpSpPr>
          <p:cNvPr id="22" name="Group 332"/>
          <p:cNvGrpSpPr/>
          <p:nvPr/>
        </p:nvGrpSpPr>
        <p:grpSpPr>
          <a:xfrm>
            <a:off x="1053759" y="4615536"/>
            <a:ext cx="2244473" cy="1674159"/>
            <a:chOff x="609600" y="4419600"/>
            <a:chExt cx="2244473" cy="1674159"/>
          </a:xfrm>
        </p:grpSpPr>
        <p:grpSp>
          <p:nvGrpSpPr>
            <p:cNvPr id="24" name="Group 327"/>
            <p:cNvGrpSpPr/>
            <p:nvPr/>
          </p:nvGrpSpPr>
          <p:grpSpPr>
            <a:xfrm>
              <a:off x="609600" y="4419600"/>
              <a:ext cx="2244473" cy="1674159"/>
              <a:chOff x="1489327" y="4548840"/>
              <a:chExt cx="2244473" cy="1674159"/>
            </a:xfrm>
          </p:grpSpPr>
          <p:grpSp>
            <p:nvGrpSpPr>
              <p:cNvPr id="26" name="Group 326"/>
              <p:cNvGrpSpPr/>
              <p:nvPr/>
            </p:nvGrpSpPr>
            <p:grpSpPr>
              <a:xfrm rot="5400000">
                <a:off x="973263" y="5316664"/>
                <a:ext cx="1219201" cy="187073"/>
                <a:chOff x="838200" y="6019800"/>
                <a:chExt cx="1350169" cy="207169"/>
              </a:xfrm>
            </p:grpSpPr>
            <p:sp>
              <p:nvSpPr>
                <p:cNvPr id="321" name="Oval 320"/>
                <p:cNvSpPr/>
                <p:nvPr/>
              </p:nvSpPr>
              <p:spPr>
                <a:xfrm rot="10800000">
                  <a:off x="1219200" y="6019800"/>
                  <a:ext cx="207169" cy="207169"/>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sp>
              <p:nvSpPr>
                <p:cNvPr id="322" name="Oval 321"/>
                <p:cNvSpPr/>
                <p:nvPr/>
              </p:nvSpPr>
              <p:spPr>
                <a:xfrm rot="10800000">
                  <a:off x="838200" y="6019800"/>
                  <a:ext cx="207169" cy="20716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323" name="Oval 322"/>
                <p:cNvSpPr/>
                <p:nvPr/>
              </p:nvSpPr>
              <p:spPr>
                <a:xfrm rot="10800000">
                  <a:off x="1600200" y="6019800"/>
                  <a:ext cx="207169" cy="207169"/>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324" name="Oval 323"/>
                <p:cNvSpPr/>
                <p:nvPr/>
              </p:nvSpPr>
              <p:spPr>
                <a:xfrm rot="10800000">
                  <a:off x="1981200" y="6019800"/>
                  <a:ext cx="207169" cy="207169"/>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prstClr val="white"/>
                    </a:solidFill>
                    <a:latin typeface="Calibri"/>
                  </a:endParaRPr>
                </a:p>
              </p:txBody>
            </p:sp>
          </p:grpSp>
          <p:graphicFrame>
            <p:nvGraphicFramePr>
              <p:cNvPr id="326" name="Chart 325"/>
              <p:cNvGraphicFramePr/>
              <p:nvPr/>
            </p:nvGraphicFramePr>
            <p:xfrm>
              <a:off x="1676400" y="4548840"/>
              <a:ext cx="2057400" cy="1674159"/>
            </p:xfrm>
            <a:graphic>
              <a:graphicData uri="http://schemas.openxmlformats.org/drawingml/2006/chart">
                <c:chart xmlns:c="http://schemas.openxmlformats.org/drawingml/2006/chart" xmlns:r="http://schemas.openxmlformats.org/officeDocument/2006/relationships" r:id="rId2"/>
              </a:graphicData>
            </a:graphic>
          </p:graphicFrame>
        </p:grpSp>
        <p:cxnSp>
          <p:nvCxnSpPr>
            <p:cNvPr id="330" name="Straight Arrow Connector 329"/>
            <p:cNvCxnSpPr/>
            <p:nvPr/>
          </p:nvCxnSpPr>
          <p:spPr>
            <a:xfrm>
              <a:off x="862954" y="5943600"/>
              <a:ext cx="1828800" cy="1588"/>
            </a:xfrm>
            <a:prstGeom prst="straightConnector1">
              <a:avLst/>
            </a:prstGeom>
            <a:ln>
              <a:solidFill>
                <a:schemeClr val="bg1">
                  <a:lumMod val="50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32" name="Straight Arrow Connector 331"/>
            <p:cNvCxnSpPr/>
            <p:nvPr/>
          </p:nvCxnSpPr>
          <p:spPr>
            <a:xfrm rot="5400000" flipH="1" flipV="1">
              <a:off x="177154" y="5257800"/>
              <a:ext cx="1371600" cy="1588"/>
            </a:xfrm>
            <a:prstGeom prst="straightConnector1">
              <a:avLst/>
            </a:prstGeom>
            <a:ln>
              <a:solidFill>
                <a:schemeClr val="bg1">
                  <a:lumMod val="50000"/>
                </a:schemeClr>
              </a:solidFill>
              <a:tailEnd type="arrow"/>
            </a:ln>
            <a:effectLst/>
          </p:spPr>
          <p:style>
            <a:lnRef idx="2">
              <a:schemeClr val="accent1"/>
            </a:lnRef>
            <a:fillRef idx="0">
              <a:schemeClr val="accent1"/>
            </a:fillRef>
            <a:effectRef idx="1">
              <a:schemeClr val="accent1"/>
            </a:effectRef>
            <a:fontRef idx="minor">
              <a:schemeClr val="tx1"/>
            </a:fontRef>
          </p:style>
        </p:cxnSp>
      </p:grpSp>
      <p:sp>
        <p:nvSpPr>
          <p:cNvPr id="334" name="TextBox 333"/>
          <p:cNvSpPr txBox="1"/>
          <p:nvPr/>
        </p:nvSpPr>
        <p:spPr>
          <a:xfrm>
            <a:off x="1206159" y="6291936"/>
            <a:ext cx="2330895" cy="369332"/>
          </a:xfrm>
          <a:prstGeom prst="rect">
            <a:avLst/>
          </a:prstGeom>
          <a:noFill/>
        </p:spPr>
        <p:txBody>
          <a:bodyPr wrap="none" rtlCol="0">
            <a:spAutoFit/>
          </a:bodyPr>
          <a:lstStyle/>
          <a:p>
            <a:r>
              <a:rPr lang="en-US" dirty="0" smtClean="0">
                <a:solidFill>
                  <a:prstClr val="black"/>
                </a:solidFill>
                <a:latin typeface="Calibri"/>
              </a:rPr>
              <a:t>Node Type distribution</a:t>
            </a:r>
            <a:endParaRPr lang="en-US" dirty="0">
              <a:solidFill>
                <a:prstClr val="black"/>
              </a:solidFill>
              <a:latin typeface="Calibri"/>
            </a:endParaRPr>
          </a:p>
        </p:txBody>
      </p:sp>
      <p:sp>
        <p:nvSpPr>
          <p:cNvPr id="335" name="TextBox 334"/>
          <p:cNvSpPr txBox="1"/>
          <p:nvPr/>
        </p:nvSpPr>
        <p:spPr>
          <a:xfrm>
            <a:off x="3768651" y="5225136"/>
            <a:ext cx="342123" cy="369332"/>
          </a:xfrm>
          <a:prstGeom prst="rect">
            <a:avLst/>
          </a:prstGeom>
          <a:noFill/>
        </p:spPr>
        <p:txBody>
          <a:bodyPr wrap="none" rtlCol="0">
            <a:spAutoFit/>
          </a:bodyPr>
          <a:lstStyle/>
          <a:p>
            <a:r>
              <a:rPr lang="en-US" dirty="0" smtClean="0">
                <a:solidFill>
                  <a:prstClr val="black"/>
                </a:solidFill>
                <a:latin typeface="Calibri"/>
              </a:rPr>
              <a:t>&amp;</a:t>
            </a:r>
            <a:endParaRPr lang="en-US" dirty="0">
              <a:solidFill>
                <a:prstClr val="black"/>
              </a:solidFill>
              <a:latin typeface="Calibri"/>
            </a:endParaRPr>
          </a:p>
        </p:txBody>
      </p:sp>
      <p:sp>
        <p:nvSpPr>
          <p:cNvPr id="338" name="TextBox 337"/>
          <p:cNvSpPr txBox="1"/>
          <p:nvPr/>
        </p:nvSpPr>
        <p:spPr>
          <a:xfrm>
            <a:off x="4608350" y="5922604"/>
            <a:ext cx="1498540" cy="369332"/>
          </a:xfrm>
          <a:prstGeom prst="rect">
            <a:avLst/>
          </a:prstGeom>
          <a:noFill/>
        </p:spPr>
        <p:txBody>
          <a:bodyPr wrap="none" rtlCol="0">
            <a:spAutoFit/>
          </a:bodyPr>
          <a:lstStyle/>
          <a:p>
            <a:r>
              <a:rPr lang="en-US" dirty="0" smtClean="0">
                <a:solidFill>
                  <a:prstClr val="black"/>
                </a:solidFill>
                <a:latin typeface="Calibri"/>
              </a:rPr>
              <a:t>Intra-type link</a:t>
            </a:r>
            <a:endParaRPr lang="en-US" dirty="0">
              <a:solidFill>
                <a:prstClr val="black"/>
              </a:solidFill>
              <a:latin typeface="Calibri"/>
            </a:endParaRPr>
          </a:p>
        </p:txBody>
      </p:sp>
      <p:sp>
        <p:nvSpPr>
          <p:cNvPr id="340" name="TextBox 339"/>
          <p:cNvSpPr txBox="1"/>
          <p:nvPr/>
        </p:nvSpPr>
        <p:spPr>
          <a:xfrm>
            <a:off x="4532376" y="5148936"/>
            <a:ext cx="1498314" cy="369332"/>
          </a:xfrm>
          <a:prstGeom prst="rect">
            <a:avLst/>
          </a:prstGeom>
          <a:noFill/>
        </p:spPr>
        <p:txBody>
          <a:bodyPr wrap="none" rtlCol="0">
            <a:spAutoFit/>
          </a:bodyPr>
          <a:lstStyle/>
          <a:p>
            <a:r>
              <a:rPr lang="en-US" dirty="0" smtClean="0">
                <a:solidFill>
                  <a:prstClr val="black"/>
                </a:solidFill>
                <a:latin typeface="Calibri"/>
              </a:rPr>
              <a:t>Inter-type link</a:t>
            </a:r>
            <a:endParaRPr lang="en-US" dirty="0">
              <a:solidFill>
                <a:prstClr val="black"/>
              </a:solidFill>
              <a:latin typeface="Calibri"/>
            </a:endParaRPr>
          </a:p>
        </p:txBody>
      </p:sp>
      <p:grpSp>
        <p:nvGrpSpPr>
          <p:cNvPr id="28" name="Group 352"/>
          <p:cNvGrpSpPr/>
          <p:nvPr/>
        </p:nvGrpSpPr>
        <p:grpSpPr>
          <a:xfrm>
            <a:off x="4756721" y="5715435"/>
            <a:ext cx="1023938" cy="207169"/>
            <a:chOff x="4669631" y="5660231"/>
            <a:chExt cx="1023938" cy="207169"/>
          </a:xfrm>
        </p:grpSpPr>
        <p:cxnSp>
          <p:nvCxnSpPr>
            <p:cNvPr id="337" name="Straight Connector 336"/>
            <p:cNvCxnSpPr>
              <a:stCxn id="342" idx="6"/>
              <a:endCxn id="341" idx="2"/>
            </p:cNvCxnSpPr>
            <p:nvPr/>
          </p:nvCxnSpPr>
          <p:spPr>
            <a:xfrm>
              <a:off x="4876800" y="5763816"/>
              <a:ext cx="609600" cy="1588"/>
            </a:xfrm>
            <a:prstGeom prst="line">
              <a:avLst/>
            </a:prstGeom>
          </p:spPr>
          <p:style>
            <a:lnRef idx="2">
              <a:schemeClr val="accent1"/>
            </a:lnRef>
            <a:fillRef idx="0">
              <a:schemeClr val="accent1"/>
            </a:fillRef>
            <a:effectRef idx="1">
              <a:schemeClr val="accent1"/>
            </a:effectRef>
            <a:fontRef idx="minor">
              <a:schemeClr val="tx1"/>
            </a:fontRef>
          </p:style>
        </p:cxnSp>
        <p:sp>
          <p:nvSpPr>
            <p:cNvPr id="341" name="Oval 340"/>
            <p:cNvSpPr/>
            <p:nvPr/>
          </p:nvSpPr>
          <p:spPr>
            <a:xfrm>
              <a:off x="5486400" y="5660231"/>
              <a:ext cx="207169" cy="20716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
          <p:nvSpPr>
            <p:cNvPr id="342" name="Oval 341"/>
            <p:cNvSpPr/>
            <p:nvPr/>
          </p:nvSpPr>
          <p:spPr>
            <a:xfrm>
              <a:off x="4669631" y="5660231"/>
              <a:ext cx="207169" cy="207169"/>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Calibri"/>
              </a:endParaRPr>
            </a:p>
          </p:txBody>
        </p:sp>
      </p:grpSp>
      <p:grpSp>
        <p:nvGrpSpPr>
          <p:cNvPr id="30" name="Group 351"/>
          <p:cNvGrpSpPr/>
          <p:nvPr/>
        </p:nvGrpSpPr>
        <p:grpSpPr>
          <a:xfrm>
            <a:off x="4747270" y="4996536"/>
            <a:ext cx="1033389" cy="207169"/>
            <a:chOff x="4660180" y="5334000"/>
            <a:chExt cx="1033389" cy="207169"/>
          </a:xfrm>
        </p:grpSpPr>
        <p:cxnSp>
          <p:nvCxnSpPr>
            <p:cNvPr id="339" name="Straight Connector 338"/>
            <p:cNvCxnSpPr>
              <a:stCxn id="349" idx="6"/>
              <a:endCxn id="348" idx="2"/>
            </p:cNvCxnSpPr>
            <p:nvPr/>
          </p:nvCxnSpPr>
          <p:spPr>
            <a:xfrm>
              <a:off x="4867349" y="5437585"/>
              <a:ext cx="619051" cy="1588"/>
            </a:xfrm>
            <a:prstGeom prst="line">
              <a:avLst/>
            </a:prstGeom>
          </p:spPr>
          <p:style>
            <a:lnRef idx="2">
              <a:schemeClr val="accent1"/>
            </a:lnRef>
            <a:fillRef idx="0">
              <a:schemeClr val="accent1"/>
            </a:fillRef>
            <a:effectRef idx="1">
              <a:schemeClr val="accent1"/>
            </a:effectRef>
            <a:fontRef idx="minor">
              <a:schemeClr val="tx1"/>
            </a:fontRef>
          </p:style>
        </p:cxnSp>
        <p:sp>
          <p:nvSpPr>
            <p:cNvPr id="348" name="Oval 347"/>
            <p:cNvSpPr/>
            <p:nvPr/>
          </p:nvSpPr>
          <p:spPr>
            <a:xfrm>
              <a:off x="5486400" y="5334000"/>
              <a:ext cx="207169" cy="207169"/>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a:solidFill>
                  <a:prstClr val="white"/>
                </a:solidFill>
                <a:latin typeface="Calibri"/>
              </a:endParaRPr>
            </a:p>
          </p:txBody>
        </p:sp>
        <p:sp>
          <p:nvSpPr>
            <p:cNvPr id="349" name="Oval 348"/>
            <p:cNvSpPr/>
            <p:nvPr/>
          </p:nvSpPr>
          <p:spPr>
            <a:xfrm>
              <a:off x="4660180" y="5334000"/>
              <a:ext cx="207169" cy="207169"/>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prstClr val="white"/>
                </a:solidFill>
                <a:latin typeface="Calibri"/>
              </a:endParaRPr>
            </a:p>
          </p:txBody>
        </p:sp>
      </p:grpSp>
      <p:graphicFrame>
        <p:nvGraphicFramePr>
          <p:cNvPr id="355" name="Chart 354"/>
          <p:cNvGraphicFramePr/>
          <p:nvPr/>
        </p:nvGraphicFramePr>
        <p:xfrm>
          <a:off x="6183090" y="4767936"/>
          <a:ext cx="2057400" cy="1674159"/>
        </p:xfrm>
        <a:graphic>
          <a:graphicData uri="http://schemas.openxmlformats.org/drawingml/2006/chart">
            <c:chart xmlns:c="http://schemas.openxmlformats.org/drawingml/2006/chart" xmlns:r="http://schemas.openxmlformats.org/officeDocument/2006/relationships" r:id="rId3"/>
          </a:graphicData>
        </a:graphic>
      </p:graphicFrame>
      <p:cxnSp>
        <p:nvCxnSpPr>
          <p:cNvPr id="356" name="Straight Arrow Connector 355"/>
          <p:cNvCxnSpPr/>
          <p:nvPr/>
        </p:nvCxnSpPr>
        <p:spPr>
          <a:xfrm>
            <a:off x="6118870" y="6167014"/>
            <a:ext cx="1828800" cy="1588"/>
          </a:xfrm>
          <a:prstGeom prst="straightConnector1">
            <a:avLst/>
          </a:prstGeom>
          <a:ln>
            <a:solidFill>
              <a:schemeClr val="bg1">
                <a:lumMod val="50000"/>
              </a:schemeClr>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357" name="Straight Arrow Connector 356"/>
          <p:cNvCxnSpPr/>
          <p:nvPr/>
        </p:nvCxnSpPr>
        <p:spPr>
          <a:xfrm rot="5400000" flipH="1" flipV="1">
            <a:off x="5433070" y="5481214"/>
            <a:ext cx="1371600" cy="1588"/>
          </a:xfrm>
          <a:prstGeom prst="straightConnector1">
            <a:avLst/>
          </a:prstGeom>
          <a:ln>
            <a:solidFill>
              <a:schemeClr val="bg1">
                <a:lumMod val="50000"/>
              </a:schemeClr>
            </a:solidFill>
            <a:tailEnd type="arrow"/>
          </a:ln>
          <a:effectLst/>
        </p:spPr>
        <p:style>
          <a:lnRef idx="2">
            <a:schemeClr val="accent1"/>
          </a:lnRef>
          <a:fillRef idx="0">
            <a:schemeClr val="accent1"/>
          </a:fillRef>
          <a:effectRef idx="1">
            <a:schemeClr val="accent1"/>
          </a:effectRef>
          <a:fontRef idx="minor">
            <a:schemeClr val="tx1"/>
          </a:fontRef>
        </p:style>
      </p:cxnSp>
      <p:sp>
        <p:nvSpPr>
          <p:cNvPr id="358" name="TextBox 357"/>
          <p:cNvSpPr txBox="1"/>
          <p:nvPr/>
        </p:nvSpPr>
        <p:spPr>
          <a:xfrm>
            <a:off x="4811490" y="6291936"/>
            <a:ext cx="3141079" cy="369332"/>
          </a:xfrm>
          <a:prstGeom prst="rect">
            <a:avLst/>
          </a:prstGeom>
          <a:noFill/>
        </p:spPr>
        <p:txBody>
          <a:bodyPr wrap="none" rtlCol="0">
            <a:spAutoFit/>
          </a:bodyPr>
          <a:lstStyle/>
          <a:p>
            <a:r>
              <a:rPr lang="en-US" dirty="0" smtClean="0">
                <a:solidFill>
                  <a:prstClr val="black"/>
                </a:solidFill>
                <a:latin typeface="Calibri"/>
              </a:rPr>
              <a:t>Inter/intra-type link proportion</a:t>
            </a:r>
            <a:endParaRPr lang="en-US" dirty="0">
              <a:solidFill>
                <a:prstClr val="black"/>
              </a:solidFill>
              <a:latin typeface="Calibri"/>
            </a:endParaRPr>
          </a:p>
        </p:txBody>
      </p:sp>
      <p:sp>
        <p:nvSpPr>
          <p:cNvPr id="174" name="文字方塊 173"/>
          <p:cNvSpPr txBox="1"/>
          <p:nvPr/>
        </p:nvSpPr>
        <p:spPr>
          <a:xfrm>
            <a:off x="3047813" y="5987018"/>
            <a:ext cx="720838" cy="369332"/>
          </a:xfrm>
          <a:prstGeom prst="rect">
            <a:avLst/>
          </a:prstGeom>
          <a:noFill/>
        </p:spPr>
        <p:txBody>
          <a:bodyPr wrap="none" rtlCol="0">
            <a:spAutoFit/>
          </a:bodyPr>
          <a:lstStyle/>
          <a:p>
            <a:r>
              <a:rPr lang="en-US" altLang="zh-TW" dirty="0" smtClean="0">
                <a:solidFill>
                  <a:prstClr val="black"/>
                </a:solidFill>
                <a:latin typeface="Calibri"/>
                <a:ea typeface="新細明體"/>
              </a:rPr>
              <a:t>count</a:t>
            </a:r>
            <a:endParaRPr lang="zh-TW" altLang="en-US" dirty="0">
              <a:solidFill>
                <a:prstClr val="black"/>
              </a:solidFill>
              <a:latin typeface="Calibri"/>
              <a:ea typeface="新細明體"/>
            </a:endParaRPr>
          </a:p>
        </p:txBody>
      </p:sp>
      <p:sp>
        <p:nvSpPr>
          <p:cNvPr id="175" name="文字方塊 174"/>
          <p:cNvSpPr txBox="1"/>
          <p:nvPr/>
        </p:nvSpPr>
        <p:spPr>
          <a:xfrm>
            <a:off x="7880071" y="5987018"/>
            <a:ext cx="720838" cy="369332"/>
          </a:xfrm>
          <a:prstGeom prst="rect">
            <a:avLst/>
          </a:prstGeom>
          <a:noFill/>
        </p:spPr>
        <p:txBody>
          <a:bodyPr wrap="none" rtlCol="0">
            <a:spAutoFit/>
          </a:bodyPr>
          <a:lstStyle/>
          <a:p>
            <a:r>
              <a:rPr lang="en-US" altLang="zh-TW" dirty="0" smtClean="0">
                <a:solidFill>
                  <a:prstClr val="black"/>
                </a:solidFill>
                <a:latin typeface="Calibri"/>
                <a:ea typeface="新細明體"/>
              </a:rPr>
              <a:t>count</a:t>
            </a:r>
            <a:endParaRPr lang="zh-TW" altLang="en-US" dirty="0">
              <a:solidFill>
                <a:prstClr val="black"/>
              </a:solidFill>
              <a:latin typeface="Calibri"/>
              <a:ea typeface="新細明體"/>
            </a:endParaRPr>
          </a:p>
        </p:txBody>
      </p:sp>
      <p:sp>
        <p:nvSpPr>
          <p:cNvPr id="224" name="文字方塊 223"/>
          <p:cNvSpPr txBox="1"/>
          <p:nvPr/>
        </p:nvSpPr>
        <p:spPr>
          <a:xfrm>
            <a:off x="6396831" y="920234"/>
            <a:ext cx="2427505" cy="369332"/>
          </a:xfrm>
          <a:prstGeom prst="rect">
            <a:avLst/>
          </a:prstGeom>
          <a:noFill/>
        </p:spPr>
        <p:txBody>
          <a:bodyPr wrap="none" rtlCol="0">
            <a:spAutoFit/>
          </a:bodyPr>
          <a:lstStyle/>
          <a:p>
            <a:r>
              <a:rPr kumimoji="1" lang="en-US" altLang="zh-TW" dirty="0" smtClean="0"/>
              <a:t>Li and </a:t>
            </a:r>
            <a:r>
              <a:rPr kumimoji="1" lang="en-US" altLang="zh-TW" dirty="0" err="1" smtClean="0"/>
              <a:t>Yeh</a:t>
            </a:r>
            <a:r>
              <a:rPr kumimoji="1" lang="en-US" altLang="zh-TW" dirty="0" smtClean="0"/>
              <a:t>, </a:t>
            </a:r>
            <a:r>
              <a:rPr kumimoji="1" lang="en-US" altLang="zh-CN" dirty="0" smtClean="0"/>
              <a:t>PAKDD</a:t>
            </a:r>
            <a:r>
              <a:rPr kumimoji="1" lang="en-US" altLang="zh-TW" dirty="0" smtClean="0"/>
              <a:t> 2011</a:t>
            </a:r>
            <a:endParaRPr kumimoji="1" lang="zh-TW" altLang="en-US" dirty="0"/>
          </a:p>
        </p:txBody>
      </p:sp>
      <p:sp>
        <p:nvSpPr>
          <p:cNvPr id="227" name="矩形 226"/>
          <p:cNvSpPr/>
          <p:nvPr/>
        </p:nvSpPr>
        <p:spPr>
          <a:xfrm>
            <a:off x="3360269" y="3069795"/>
            <a:ext cx="3248672" cy="923330"/>
          </a:xfrm>
          <a:prstGeom prst="rect">
            <a:avLst/>
          </a:prstGeom>
        </p:spPr>
        <p:txBody>
          <a:bodyPr wrap="square">
            <a:spAutoFit/>
          </a:bodyPr>
          <a:lstStyle/>
          <a:p>
            <a:pPr marL="285750" indent="-285750">
              <a:buFont typeface="Arial"/>
              <a:buChar char="•"/>
            </a:pPr>
            <a:r>
              <a:rPr lang="en-US" altLang="zh-TW" dirty="0"/>
              <a:t>Random-based </a:t>
            </a:r>
            <a:r>
              <a:rPr lang="en-US" altLang="zh-TW" dirty="0" smtClean="0"/>
              <a:t>Sampling</a:t>
            </a:r>
            <a:endParaRPr lang="en-US" altLang="zh-TW" dirty="0"/>
          </a:p>
          <a:p>
            <a:pPr marL="285750" indent="-285750">
              <a:buFont typeface="Arial"/>
              <a:buChar char="•"/>
            </a:pPr>
            <a:r>
              <a:rPr lang="en-US" altLang="zh-TW" dirty="0"/>
              <a:t>Chain-Referral </a:t>
            </a:r>
            <a:r>
              <a:rPr lang="en-US" altLang="zh-TW" dirty="0" smtClean="0"/>
              <a:t>Sampling</a:t>
            </a:r>
            <a:endParaRPr lang="en-US" altLang="zh-TW" dirty="0"/>
          </a:p>
          <a:p>
            <a:pPr marL="285750" indent="-285750">
              <a:buFont typeface="Arial"/>
              <a:buChar char="•"/>
            </a:pPr>
            <a:r>
              <a:rPr lang="en-US" altLang="zh-TW" dirty="0"/>
              <a:t>Indirect Inference </a:t>
            </a:r>
            <a:r>
              <a:rPr lang="en-US" altLang="zh-TW" dirty="0" smtClean="0"/>
              <a:t>Sampling</a:t>
            </a:r>
            <a:endParaRPr lang="en-US" altLang="zh-TW" dirty="0"/>
          </a:p>
        </p:txBody>
      </p:sp>
      <p:sp>
        <p:nvSpPr>
          <p:cNvPr id="226" name="日期版面配置區 225"/>
          <p:cNvSpPr>
            <a:spLocks noGrp="1"/>
          </p:cNvSpPr>
          <p:nvPr>
            <p:ph type="dt" sz="half" idx="10"/>
          </p:nvPr>
        </p:nvSpPr>
        <p:spPr/>
        <p:txBody>
          <a:bodyPr/>
          <a:lstStyle/>
          <a:p>
            <a:r>
              <a:rPr kumimoji="1" lang="en-US" altLang="zh-TW" smtClean="0"/>
              <a:t>2014/11/21</a:t>
            </a:r>
            <a:endParaRPr kumimoji="1" lang="zh-TW" altLang="en-US"/>
          </a:p>
        </p:txBody>
      </p:sp>
      <p:sp>
        <p:nvSpPr>
          <p:cNvPr id="228" name="投影片編號版面配置區 227"/>
          <p:cNvSpPr>
            <a:spLocks noGrp="1"/>
          </p:cNvSpPr>
          <p:nvPr>
            <p:ph type="sldNum" sz="quarter" idx="12"/>
          </p:nvPr>
        </p:nvSpPr>
        <p:spPr/>
        <p:txBody>
          <a:bodyPr/>
          <a:lstStyle/>
          <a:p>
            <a:fld id="{3C3B7358-9095-3A40-B315-7654B24E3C18}" type="slidenum">
              <a:rPr kumimoji="1" lang="zh-TW" altLang="en-US" smtClean="0"/>
              <a:t>15</a:t>
            </a:fld>
            <a:endParaRPr kumimoji="1" lang="zh-TW" altLang="en-US"/>
          </a:p>
        </p:txBody>
      </p:sp>
    </p:spTree>
    <p:extLst>
      <p:ext uri="{BB962C8B-B14F-4D97-AF65-F5344CB8AC3E}">
        <p14:creationId xmlns:p14="http://schemas.microsoft.com/office/powerpoint/2010/main" val="1042249325"/>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Remarks</a:t>
            </a:r>
            <a:endParaRPr lang="en-US" dirty="0"/>
          </a:p>
        </p:txBody>
      </p:sp>
      <p:sp>
        <p:nvSpPr>
          <p:cNvPr id="3" name="內容版面配置區 2"/>
          <p:cNvSpPr>
            <a:spLocks noGrp="1"/>
          </p:cNvSpPr>
          <p:nvPr>
            <p:ph idx="1"/>
          </p:nvPr>
        </p:nvSpPr>
        <p:spPr/>
        <p:txBody>
          <a:bodyPr/>
          <a:lstStyle/>
          <a:p>
            <a:r>
              <a:rPr lang="en-US" dirty="0" smtClean="0"/>
              <a:t>We compared the effect of different sampling methods on preserving link and node type distributions.</a:t>
            </a:r>
          </a:p>
          <a:p>
            <a:r>
              <a:rPr lang="en-US" dirty="0" smtClean="0"/>
              <a:t>Future: devise new algorithms to preserve different properties of heterogeneous social networks.</a:t>
            </a:r>
            <a:endParaRPr 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16</a:t>
            </a:fld>
            <a:endParaRPr kumimoji="1" lang="zh-TW" altLang="en-US"/>
          </a:p>
        </p:txBody>
      </p:sp>
    </p:spTree>
    <p:extLst>
      <p:ext uri="{BB962C8B-B14F-4D97-AF65-F5344CB8AC3E}">
        <p14:creationId xmlns:p14="http://schemas.microsoft.com/office/powerpoint/2010/main" val="218515900"/>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dirty="0" smtClean="0"/>
              <a:t>Summarization for Social Networks</a:t>
            </a:r>
            <a:endParaRPr lang="en-US" dirty="0"/>
          </a:p>
        </p:txBody>
      </p:sp>
      <p:sp>
        <p:nvSpPr>
          <p:cNvPr id="3" name="內容版面配置區 2"/>
          <p:cNvSpPr>
            <a:spLocks noGrp="1"/>
          </p:cNvSpPr>
          <p:nvPr>
            <p:ph idx="1"/>
          </p:nvPr>
        </p:nvSpPr>
        <p:spPr/>
        <p:txBody>
          <a:bodyPr>
            <a:normAutofit fontScale="92500" lnSpcReduction="20000"/>
          </a:bodyPr>
          <a:lstStyle/>
          <a:p>
            <a:r>
              <a:rPr lang="en-US" dirty="0" smtClean="0">
                <a:solidFill>
                  <a:srgbClr val="F79646"/>
                </a:solidFill>
              </a:rPr>
              <a:t>Parameter</a:t>
            </a:r>
            <a:r>
              <a:rPr lang="en-US" dirty="0" smtClean="0"/>
              <a:t>-wise information</a:t>
            </a:r>
          </a:p>
          <a:p>
            <a:pPr lvl="1"/>
            <a:r>
              <a:rPr lang="en-US" altLang="zh-TW" dirty="0" smtClean="0"/>
              <a:t>“An </a:t>
            </a:r>
            <a:r>
              <a:rPr lang="en-US" altLang="zh-TW" dirty="0"/>
              <a:t>Efficient Approach to Updating Closeness Centrality </a:t>
            </a:r>
            <a:r>
              <a:rPr lang="en-US" altLang="zh-TW" dirty="0" smtClean="0"/>
              <a:t>and Average </a:t>
            </a:r>
            <a:r>
              <a:rPr lang="en-US" altLang="zh-TW" dirty="0"/>
              <a:t>Path Length in Dynamic </a:t>
            </a:r>
            <a:r>
              <a:rPr lang="en-US" altLang="zh-TW" dirty="0" smtClean="0"/>
              <a:t>Networks,” with C.-C. Yen and M.-S. Chen, IEEE ICDM 2013</a:t>
            </a:r>
            <a:endParaRPr lang="en-US" dirty="0" smtClean="0"/>
          </a:p>
          <a:p>
            <a:r>
              <a:rPr lang="en-US" dirty="0" smtClean="0">
                <a:solidFill>
                  <a:srgbClr val="F79646"/>
                </a:solidFill>
              </a:rPr>
              <a:t>Semantic</a:t>
            </a:r>
            <a:r>
              <a:rPr lang="en-US" dirty="0" smtClean="0"/>
              <a:t>-wise information</a:t>
            </a:r>
          </a:p>
          <a:p>
            <a:pPr lvl="1"/>
            <a:r>
              <a:rPr lang="en-US" dirty="0" smtClean="0"/>
              <a:t>“What Distinguish </a:t>
            </a:r>
            <a:r>
              <a:rPr lang="en-US" dirty="0"/>
              <a:t>one from its </a:t>
            </a:r>
            <a:r>
              <a:rPr lang="en-US" dirty="0" smtClean="0"/>
              <a:t>Peers </a:t>
            </a:r>
            <a:r>
              <a:rPr lang="en-US" dirty="0"/>
              <a:t>in </a:t>
            </a:r>
            <a:r>
              <a:rPr lang="en-US" dirty="0" smtClean="0"/>
              <a:t>Social Networks?” with Y.-C. Lo, J.-Y. Li, S.-D. Lin, and J. Pei, DMKD 2013. </a:t>
            </a:r>
          </a:p>
          <a:p>
            <a:r>
              <a:rPr lang="en-US" altLang="zh-TW" dirty="0">
                <a:solidFill>
                  <a:srgbClr val="F79646"/>
                </a:solidFill>
              </a:rPr>
              <a:t>Structure</a:t>
            </a:r>
            <a:r>
              <a:rPr lang="en-US" altLang="zh-TW" dirty="0"/>
              <a:t>-wise </a:t>
            </a:r>
            <a:r>
              <a:rPr lang="en-US" altLang="zh-TW" dirty="0" smtClean="0"/>
              <a:t>information</a:t>
            </a:r>
          </a:p>
          <a:p>
            <a:pPr lvl="1"/>
            <a:r>
              <a:rPr lang="en-US" altLang="zh-TW" dirty="0" smtClean="0"/>
              <a:t>In preparation for submission</a:t>
            </a:r>
            <a:endParaRPr lang="en-US" altLang="zh-TW" dirty="0"/>
          </a:p>
          <a:p>
            <a:endParaRPr 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17</a:t>
            </a:fld>
            <a:endParaRPr kumimoji="1" lang="zh-TW" altLang="en-US"/>
          </a:p>
        </p:txBody>
      </p:sp>
    </p:spTree>
    <p:extLst>
      <p:ext uri="{BB962C8B-B14F-4D97-AF65-F5344CB8AC3E}">
        <p14:creationId xmlns:p14="http://schemas.microsoft.com/office/powerpoint/2010/main" val="776498546"/>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Parameter-wise Summarization</a:t>
            </a:r>
            <a:endParaRPr lang="en-US" dirty="0"/>
          </a:p>
        </p:txBody>
      </p:sp>
      <p:sp>
        <p:nvSpPr>
          <p:cNvPr id="3" name="內容版面配置區 2"/>
          <p:cNvSpPr>
            <a:spLocks noGrp="1"/>
          </p:cNvSpPr>
          <p:nvPr>
            <p:ph idx="1"/>
          </p:nvPr>
        </p:nvSpPr>
        <p:spPr/>
        <p:txBody>
          <a:bodyPr/>
          <a:lstStyle/>
          <a:p>
            <a:r>
              <a:rPr lang="en-US" b="1" dirty="0" smtClean="0">
                <a:solidFill>
                  <a:schemeClr val="accent6"/>
                </a:solidFill>
              </a:rPr>
              <a:t>Closeness centrality </a:t>
            </a:r>
            <a:r>
              <a:rPr lang="en-US" i="1" dirty="0" smtClean="0">
                <a:latin typeface="Times New Roman"/>
                <a:cs typeface="Times New Roman"/>
              </a:rPr>
              <a:t>CC</a:t>
            </a:r>
            <a:r>
              <a:rPr lang="en-US" dirty="0" smtClean="0">
                <a:latin typeface="Times New Roman"/>
                <a:cs typeface="Times New Roman"/>
              </a:rPr>
              <a:t>(</a:t>
            </a:r>
            <a:r>
              <a:rPr lang="en-US" altLang="zh-TW" i="1" dirty="0">
                <a:latin typeface="Times New Roman"/>
                <a:cs typeface="Times New Roman"/>
              </a:rPr>
              <a:t>v</a:t>
            </a:r>
            <a:r>
              <a:rPr lang="en-US" dirty="0" smtClean="0">
                <a:latin typeface="Times New Roman"/>
                <a:cs typeface="Times New Roman"/>
              </a:rPr>
              <a:t>)</a:t>
            </a:r>
            <a:r>
              <a:rPr lang="en-US" b="1" dirty="0" smtClean="0">
                <a:solidFill>
                  <a:schemeClr val="accent6"/>
                </a:solidFill>
              </a:rPr>
              <a:t> </a:t>
            </a:r>
            <a:r>
              <a:rPr lang="en-US" dirty="0" smtClean="0"/>
              <a:t>of a node </a:t>
            </a:r>
            <a:r>
              <a:rPr lang="en-US" i="1" dirty="0" smtClean="0">
                <a:latin typeface="Times New Roman"/>
                <a:cs typeface="Times New Roman"/>
              </a:rPr>
              <a:t>v</a:t>
            </a:r>
            <a:r>
              <a:rPr lang="en-US" dirty="0" smtClean="0">
                <a:cs typeface="Times New Roman"/>
              </a:rPr>
              <a:t>: </a:t>
            </a:r>
          </a:p>
          <a:p>
            <a:pPr lvl="1"/>
            <a:r>
              <a:rPr lang="en-US" dirty="0" smtClean="0">
                <a:cs typeface="Times New Roman"/>
              </a:rPr>
              <a:t>the </a:t>
            </a:r>
            <a:r>
              <a:rPr lang="en-US" dirty="0">
                <a:solidFill>
                  <a:schemeClr val="accent4"/>
                </a:solidFill>
                <a:cs typeface="Times New Roman"/>
              </a:rPr>
              <a:t>inverse</a:t>
            </a:r>
            <a:r>
              <a:rPr lang="en-US" dirty="0">
                <a:cs typeface="Times New Roman"/>
              </a:rPr>
              <a:t> of </a:t>
            </a:r>
            <a:r>
              <a:rPr lang="en-US" dirty="0">
                <a:solidFill>
                  <a:srgbClr val="8064A2"/>
                </a:solidFill>
                <a:cs typeface="Times New Roman"/>
              </a:rPr>
              <a:t>the average shortest path </a:t>
            </a:r>
            <a:r>
              <a:rPr lang="en-US" dirty="0">
                <a:cs typeface="Times New Roman"/>
              </a:rPr>
              <a:t>distance from </a:t>
            </a:r>
            <a:r>
              <a:rPr lang="en-US" altLang="zh-TW" i="1" dirty="0">
                <a:latin typeface="Times New Roman"/>
                <a:cs typeface="Times New Roman"/>
              </a:rPr>
              <a:t>v</a:t>
            </a:r>
            <a:r>
              <a:rPr lang="en-US" dirty="0" smtClean="0">
                <a:cs typeface="Times New Roman"/>
              </a:rPr>
              <a:t> </a:t>
            </a:r>
            <a:r>
              <a:rPr lang="en-US" dirty="0">
                <a:cs typeface="Times New Roman"/>
              </a:rPr>
              <a:t>to other </a:t>
            </a:r>
            <a:r>
              <a:rPr lang="en-US" dirty="0" smtClean="0">
                <a:cs typeface="Times New Roman"/>
              </a:rPr>
              <a:t>nodes. </a:t>
            </a:r>
          </a:p>
          <a:p>
            <a:pPr lvl="1"/>
            <a:r>
              <a:rPr lang="en-US" altLang="zh-TW" dirty="0" smtClean="0"/>
              <a:t>measures </a:t>
            </a:r>
            <a:r>
              <a:rPr lang="en-US" altLang="zh-TW" dirty="0"/>
              <a:t>the </a:t>
            </a:r>
            <a:r>
              <a:rPr lang="en-US" altLang="zh-TW" dirty="0" smtClean="0"/>
              <a:t>communication efficiency </a:t>
            </a:r>
            <a:r>
              <a:rPr lang="en-US" altLang="zh-TW" dirty="0"/>
              <a:t>of </a:t>
            </a:r>
            <a:r>
              <a:rPr lang="en-US" altLang="zh-TW" i="1" dirty="0">
                <a:latin typeface="Times New Roman"/>
                <a:cs typeface="Times New Roman"/>
              </a:rPr>
              <a:t>v</a:t>
            </a:r>
            <a:r>
              <a:rPr lang="en-US" altLang="zh-TW" dirty="0" smtClean="0"/>
              <a:t> </a:t>
            </a:r>
            <a:r>
              <a:rPr lang="en-US" altLang="zh-TW" dirty="0"/>
              <a:t>within a </a:t>
            </a:r>
            <a:r>
              <a:rPr lang="en-US" altLang="zh-TW" dirty="0" smtClean="0"/>
              <a:t>network:</a:t>
            </a:r>
            <a:r>
              <a:rPr lang="en-US" altLang="zh-TW" dirty="0" smtClean="0">
                <a:solidFill>
                  <a:schemeClr val="accent3"/>
                </a:solidFill>
              </a:rPr>
              <a:t> higher </a:t>
            </a:r>
            <a:r>
              <a:rPr lang="en-US" altLang="zh-TW" i="1" dirty="0">
                <a:solidFill>
                  <a:schemeClr val="accent3"/>
                </a:solidFill>
                <a:latin typeface="Times New Roman"/>
                <a:cs typeface="Times New Roman"/>
              </a:rPr>
              <a:t>CC</a:t>
            </a:r>
            <a:r>
              <a:rPr lang="en-US" altLang="zh-TW" dirty="0">
                <a:solidFill>
                  <a:schemeClr val="accent3"/>
                </a:solidFill>
                <a:latin typeface="Times New Roman"/>
                <a:cs typeface="Times New Roman"/>
              </a:rPr>
              <a:t>(</a:t>
            </a:r>
            <a:r>
              <a:rPr lang="en-US" altLang="zh-TW" i="1" dirty="0">
                <a:solidFill>
                  <a:schemeClr val="accent3"/>
                </a:solidFill>
                <a:latin typeface="Times New Roman"/>
                <a:cs typeface="Times New Roman"/>
              </a:rPr>
              <a:t>v</a:t>
            </a:r>
            <a:r>
              <a:rPr lang="en-US" altLang="zh-TW" dirty="0">
                <a:solidFill>
                  <a:schemeClr val="accent3"/>
                </a:solidFill>
                <a:latin typeface="Times New Roman"/>
                <a:cs typeface="Times New Roman"/>
              </a:rPr>
              <a:t>)</a:t>
            </a:r>
            <a:r>
              <a:rPr lang="en-US" altLang="zh-TW" dirty="0" smtClean="0">
                <a:solidFill>
                  <a:schemeClr val="accent3"/>
                </a:solidFill>
              </a:rPr>
              <a:t>, </a:t>
            </a:r>
            <a:r>
              <a:rPr lang="en-US" altLang="zh-TW" i="1" dirty="0">
                <a:solidFill>
                  <a:schemeClr val="accent3"/>
                </a:solidFill>
                <a:latin typeface="Times New Roman"/>
                <a:cs typeface="Times New Roman"/>
              </a:rPr>
              <a:t>v</a:t>
            </a:r>
            <a:r>
              <a:rPr lang="en-US" altLang="zh-TW" dirty="0" smtClean="0">
                <a:solidFill>
                  <a:schemeClr val="accent3"/>
                </a:solidFill>
              </a:rPr>
              <a:t> is easily reachable to more people.</a:t>
            </a:r>
          </a:p>
          <a:p>
            <a:pPr lvl="1"/>
            <a:r>
              <a:rPr lang="en-US" dirty="0" smtClean="0">
                <a:cs typeface="Times New Roman"/>
              </a:rPr>
              <a:t>Example use: pick a person with high CC so that he can maximize the spread of some info.</a:t>
            </a:r>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18</a:t>
            </a:fld>
            <a:endParaRPr kumimoji="1" lang="zh-TW" altLang="en-US"/>
          </a:p>
        </p:txBody>
      </p:sp>
    </p:spTree>
    <p:extLst>
      <p:ext uri="{BB962C8B-B14F-4D97-AF65-F5344CB8AC3E}">
        <p14:creationId xmlns:p14="http://schemas.microsoft.com/office/powerpoint/2010/main" val="247209091"/>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i="1" dirty="0">
                <a:latin typeface="Times New Roman"/>
                <a:cs typeface="Times New Roman"/>
              </a:rPr>
              <a:t>CC</a:t>
            </a:r>
            <a:r>
              <a:rPr lang="en-US" altLang="zh-TW" dirty="0">
                <a:latin typeface="Times New Roman"/>
                <a:cs typeface="Times New Roman"/>
              </a:rPr>
              <a:t>(</a:t>
            </a:r>
            <a:r>
              <a:rPr lang="en-US" altLang="zh-TW" i="1" dirty="0">
                <a:latin typeface="Times New Roman"/>
                <a:cs typeface="Times New Roman"/>
              </a:rPr>
              <a:t>v</a:t>
            </a:r>
            <a:r>
              <a:rPr lang="en-US" altLang="zh-TW" dirty="0" smtClean="0">
                <a:latin typeface="Times New Roman"/>
                <a:cs typeface="Times New Roman"/>
              </a:rPr>
              <a:t>) to </a:t>
            </a:r>
            <a:r>
              <a:rPr lang="en-US" dirty="0" smtClean="0"/>
              <a:t>Dynamic Changes</a:t>
            </a:r>
            <a:endParaRPr lang="en-US" dirty="0"/>
          </a:p>
        </p:txBody>
      </p:sp>
      <p:sp>
        <p:nvSpPr>
          <p:cNvPr id="3" name="內容版面配置區 2"/>
          <p:cNvSpPr>
            <a:spLocks noGrp="1"/>
          </p:cNvSpPr>
          <p:nvPr>
            <p:ph idx="1"/>
          </p:nvPr>
        </p:nvSpPr>
        <p:spPr/>
        <p:txBody>
          <a:bodyPr>
            <a:normAutofit fontScale="92500" lnSpcReduction="20000"/>
          </a:bodyPr>
          <a:lstStyle/>
          <a:p>
            <a:r>
              <a:rPr lang="en-US" dirty="0" smtClean="0"/>
              <a:t>Frequent edge insertion/deletion in social networks</a:t>
            </a:r>
          </a:p>
          <a:p>
            <a:pPr lvl="1"/>
            <a:r>
              <a:rPr lang="en-US" dirty="0" smtClean="0">
                <a:solidFill>
                  <a:schemeClr val="accent6"/>
                </a:solidFill>
              </a:rPr>
              <a:t>Quick</a:t>
            </a:r>
            <a:r>
              <a:rPr lang="en-US" dirty="0" smtClean="0"/>
              <a:t> update of </a:t>
            </a:r>
            <a:r>
              <a:rPr lang="en-US" altLang="zh-TW" i="1" dirty="0">
                <a:latin typeface="Times New Roman"/>
                <a:cs typeface="Times New Roman"/>
              </a:rPr>
              <a:t>CC</a:t>
            </a:r>
            <a:r>
              <a:rPr lang="en-US" altLang="zh-TW" dirty="0">
                <a:latin typeface="Times New Roman"/>
                <a:cs typeface="Times New Roman"/>
              </a:rPr>
              <a:t>(</a:t>
            </a:r>
            <a:r>
              <a:rPr lang="en-US" altLang="zh-TW" i="1" dirty="0">
                <a:latin typeface="Times New Roman"/>
                <a:cs typeface="Times New Roman"/>
              </a:rPr>
              <a:t>v</a:t>
            </a:r>
            <a:r>
              <a:rPr lang="en-US" altLang="zh-TW" dirty="0">
                <a:latin typeface="Times New Roman"/>
                <a:cs typeface="Times New Roman"/>
              </a:rPr>
              <a:t>)</a:t>
            </a:r>
            <a:r>
              <a:rPr lang="en-US" dirty="0" smtClean="0"/>
              <a:t> in response to </a:t>
            </a:r>
            <a:r>
              <a:rPr lang="en-US" altLang="zh-CN" dirty="0" smtClean="0">
                <a:solidFill>
                  <a:srgbClr val="F79646"/>
                </a:solidFill>
              </a:rPr>
              <a:t>each</a:t>
            </a:r>
            <a:r>
              <a:rPr lang="en-US" dirty="0" smtClean="0"/>
              <a:t> edge change</a:t>
            </a:r>
          </a:p>
          <a:p>
            <a:r>
              <a:rPr lang="en-US" dirty="0" smtClean="0"/>
              <a:t>Naïve solutions:</a:t>
            </a:r>
          </a:p>
          <a:p>
            <a:pPr lvl="1"/>
            <a:r>
              <a:rPr lang="en-US" dirty="0" smtClean="0"/>
              <a:t>Update all-pair shortest paths at each edge insertion/deletion</a:t>
            </a:r>
          </a:p>
          <a:p>
            <a:pPr lvl="1"/>
            <a:r>
              <a:rPr lang="en-US" altLang="zh-TW" i="1" dirty="0" smtClean="0">
                <a:latin typeface="Times New Roman"/>
                <a:cs typeface="Times New Roman"/>
              </a:rPr>
              <a:t>O</a:t>
            </a:r>
            <a:r>
              <a:rPr lang="en-US" altLang="zh-TW" dirty="0">
                <a:latin typeface="Times New Roman"/>
                <a:cs typeface="Times New Roman"/>
              </a:rPr>
              <a:t>(</a:t>
            </a:r>
            <a:r>
              <a:rPr lang="en-US" altLang="zh-TW" i="1" dirty="0">
                <a:latin typeface="Times New Roman"/>
                <a:cs typeface="Times New Roman"/>
              </a:rPr>
              <a:t>n</a:t>
            </a:r>
            <a:r>
              <a:rPr lang="en-US" altLang="zh-TW" dirty="0">
                <a:latin typeface="Times New Roman"/>
                <a:cs typeface="Times New Roman"/>
              </a:rPr>
              <a:t>(</a:t>
            </a:r>
            <a:r>
              <a:rPr lang="en-US" altLang="zh-TW" i="1" dirty="0" err="1">
                <a:latin typeface="Times New Roman"/>
                <a:cs typeface="Times New Roman"/>
              </a:rPr>
              <a:t>m</a:t>
            </a:r>
            <a:r>
              <a:rPr lang="en-US" altLang="zh-TW" dirty="0" err="1">
                <a:latin typeface="Times New Roman"/>
                <a:cs typeface="Times New Roman"/>
              </a:rPr>
              <a:t>+</a:t>
            </a:r>
            <a:r>
              <a:rPr lang="en-US" altLang="zh-TW" i="1" dirty="0" err="1">
                <a:latin typeface="Times New Roman"/>
                <a:cs typeface="Times New Roman"/>
              </a:rPr>
              <a:t>n</a:t>
            </a:r>
            <a:r>
              <a:rPr lang="en-US" altLang="zh-TW" dirty="0">
                <a:latin typeface="Times New Roman"/>
                <a:cs typeface="Times New Roman"/>
              </a:rPr>
              <a:t>))</a:t>
            </a:r>
            <a:r>
              <a:rPr lang="en-US" altLang="zh-TW" dirty="0"/>
              <a:t> based on the breadth-first search (BFS) method for </a:t>
            </a:r>
            <a:r>
              <a:rPr lang="en-US" altLang="zh-TW" dirty="0" smtClean="0"/>
              <a:t>an undirected </a:t>
            </a:r>
            <a:r>
              <a:rPr lang="en-US" altLang="zh-TW" dirty="0"/>
              <a:t>graph, where </a:t>
            </a:r>
            <a:r>
              <a:rPr lang="en-US" altLang="zh-TW" i="1" dirty="0">
                <a:latin typeface="Times New Roman"/>
                <a:cs typeface="Times New Roman"/>
              </a:rPr>
              <a:t>n</a:t>
            </a:r>
            <a:r>
              <a:rPr lang="en-US" altLang="zh-TW" i="1" dirty="0"/>
              <a:t> </a:t>
            </a:r>
            <a:r>
              <a:rPr lang="en-US" altLang="zh-TW" dirty="0"/>
              <a:t>and </a:t>
            </a:r>
            <a:r>
              <a:rPr lang="en-US" altLang="zh-TW" i="1" dirty="0">
                <a:latin typeface="Times New Roman"/>
                <a:cs typeface="Times New Roman"/>
              </a:rPr>
              <a:t>m</a:t>
            </a:r>
            <a:r>
              <a:rPr lang="en-US" altLang="zh-TW" i="1" dirty="0"/>
              <a:t> </a:t>
            </a:r>
            <a:r>
              <a:rPr lang="en-US" altLang="zh-TW" dirty="0"/>
              <a:t>are the number of nodes and edges in the graph</a:t>
            </a:r>
            <a:r>
              <a:rPr lang="en-US" altLang="zh-TW" dirty="0" smtClean="0"/>
              <a:t>.</a:t>
            </a:r>
          </a:p>
          <a:p>
            <a:pPr lvl="1"/>
            <a:r>
              <a:rPr lang="en-US" altLang="zh-TW" dirty="0" smtClean="0"/>
              <a:t>Too costly </a:t>
            </a:r>
            <a:endParaRPr lang="en-US" altLang="zh-TW" dirty="0"/>
          </a:p>
          <a:p>
            <a:pPr lvl="1"/>
            <a:endParaRPr lang="en-US" dirty="0" smtClean="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19</a:t>
            </a:fld>
            <a:endParaRPr kumimoji="1" lang="zh-TW" altLang="en-US"/>
          </a:p>
        </p:txBody>
      </p:sp>
    </p:spTree>
    <p:extLst>
      <p:ext uri="{BB962C8B-B14F-4D97-AF65-F5344CB8AC3E}">
        <p14:creationId xmlns:p14="http://schemas.microsoft.com/office/powerpoint/2010/main" val="195104480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CN" dirty="0" smtClean="0"/>
              <a:t>Illustration</a:t>
            </a:r>
            <a:r>
              <a:rPr lang="zh-CN" altLang="en-US" dirty="0" smtClean="0"/>
              <a:t> </a:t>
            </a:r>
            <a:r>
              <a:rPr lang="en-US" altLang="zh-CN" dirty="0" smtClean="0"/>
              <a:t>of the Problem</a:t>
            </a:r>
            <a:endParaRPr lang="en-US" dirty="0"/>
          </a:p>
        </p:txBody>
      </p:sp>
      <p:sp>
        <p:nvSpPr>
          <p:cNvPr id="6" name="內容版面配置區 5"/>
          <p:cNvSpPr>
            <a:spLocks noGrp="1"/>
          </p:cNvSpPr>
          <p:nvPr>
            <p:ph idx="1"/>
          </p:nvPr>
        </p:nvSpPr>
        <p:spPr>
          <a:xfrm>
            <a:off x="457200" y="3525838"/>
            <a:ext cx="8229600" cy="2600325"/>
          </a:xfrm>
        </p:spPr>
        <p:txBody>
          <a:bodyPr>
            <a:normAutofit fontScale="77500" lnSpcReduction="20000"/>
          </a:bodyPr>
          <a:lstStyle/>
          <a:p>
            <a:r>
              <a:rPr lang="en-US" dirty="0"/>
              <a:t>e</a:t>
            </a:r>
            <a:r>
              <a:rPr lang="en-US" dirty="0" smtClean="0"/>
              <a:t>(</a:t>
            </a:r>
            <a:r>
              <a:rPr lang="en-US" dirty="0" err="1" smtClean="0"/>
              <a:t>a,b</a:t>
            </a:r>
            <a:r>
              <a:rPr lang="en-US" dirty="0" smtClean="0"/>
              <a:t>) is newly inserted, so d(</a:t>
            </a:r>
            <a:r>
              <a:rPr lang="en-US" dirty="0" err="1" smtClean="0"/>
              <a:t>a,b</a:t>
            </a:r>
            <a:r>
              <a:rPr lang="en-US" dirty="0" smtClean="0"/>
              <a:t>) changes.</a:t>
            </a:r>
          </a:p>
          <a:p>
            <a:r>
              <a:rPr lang="en-US" dirty="0" smtClean="0"/>
              <a:t>d(c </a:t>
            </a:r>
            <a:r>
              <a:rPr lang="en-US" sz="2400" dirty="0" smtClean="0">
                <a:solidFill>
                  <a:schemeClr val="bg1">
                    <a:lumMod val="65000"/>
                  </a:schemeClr>
                </a:solidFill>
              </a:rPr>
              <a:t>(neighbor of b)</a:t>
            </a:r>
            <a:r>
              <a:rPr lang="en-US" dirty="0" smtClean="0"/>
              <a:t>,x </a:t>
            </a:r>
            <a:r>
              <a:rPr lang="en-US" sz="2400" dirty="0" smtClean="0">
                <a:solidFill>
                  <a:srgbClr val="A6A6A6"/>
                </a:solidFill>
              </a:rPr>
              <a:t>(neighbor of a)</a:t>
            </a:r>
            <a:r>
              <a:rPr lang="en-US" dirty="0" smtClean="0"/>
              <a:t>) changes as well.</a:t>
            </a:r>
          </a:p>
          <a:p>
            <a:r>
              <a:rPr lang="en-US" dirty="0"/>
              <a:t>d</a:t>
            </a:r>
            <a:r>
              <a:rPr lang="en-US" dirty="0" smtClean="0"/>
              <a:t>(</a:t>
            </a:r>
            <a:r>
              <a:rPr lang="en-US" dirty="0" err="1" smtClean="0"/>
              <a:t>u,v</a:t>
            </a:r>
            <a:r>
              <a:rPr lang="en-US" dirty="0" smtClean="0"/>
              <a:t> </a:t>
            </a:r>
            <a:r>
              <a:rPr lang="en-US" altLang="zh-TW" sz="2400" dirty="0" smtClean="0">
                <a:solidFill>
                  <a:schemeClr val="bg1">
                    <a:lumMod val="65000"/>
                  </a:schemeClr>
                </a:solidFill>
              </a:rPr>
              <a:t>(both are not the neighbor </a:t>
            </a:r>
            <a:r>
              <a:rPr lang="en-US" altLang="zh-TW" sz="2400" dirty="0">
                <a:solidFill>
                  <a:schemeClr val="bg1">
                    <a:lumMod val="65000"/>
                  </a:schemeClr>
                </a:solidFill>
              </a:rPr>
              <a:t>of a</a:t>
            </a:r>
            <a:r>
              <a:rPr lang="en-US" altLang="zh-TW" sz="2400" dirty="0" smtClean="0">
                <a:solidFill>
                  <a:schemeClr val="bg1">
                    <a:lumMod val="65000"/>
                  </a:schemeClr>
                </a:solidFill>
              </a:rPr>
              <a:t> nor b)</a:t>
            </a:r>
            <a:r>
              <a:rPr lang="en-US" dirty="0" smtClean="0"/>
              <a:t>) changes as well.</a:t>
            </a:r>
          </a:p>
          <a:p>
            <a:r>
              <a:rPr lang="en-US" dirty="0" smtClean="0"/>
              <a:t>Paths of r to all other nodes do not change at all.</a:t>
            </a:r>
          </a:p>
          <a:p>
            <a:r>
              <a:rPr lang="en-US" dirty="0" smtClean="0"/>
              <a:t>How can we quickly detect the affected vertex pairs </a:t>
            </a:r>
            <a:r>
              <a:rPr lang="en-US" dirty="0" smtClean="0">
                <a:solidFill>
                  <a:schemeClr val="accent2"/>
                </a:solidFill>
              </a:rPr>
              <a:t>(unstable vertex pair) </a:t>
            </a:r>
            <a:r>
              <a:rPr lang="en-US" dirty="0" smtClean="0">
                <a:solidFill>
                  <a:srgbClr val="000000"/>
                </a:solidFill>
              </a:rPr>
              <a:t>and update their shortest distances only?</a:t>
            </a:r>
            <a:endParaRPr lang="en-US" dirty="0">
              <a:solidFill>
                <a:srgbClr val="000000"/>
              </a:solidFill>
            </a:endParaRPr>
          </a:p>
        </p:txBody>
      </p:sp>
      <p:pic>
        <p:nvPicPr>
          <p:cNvPr id="4" name="圖片 3"/>
          <p:cNvPicPr>
            <a:picLocks noChangeAspect="1"/>
          </p:cNvPicPr>
          <p:nvPr/>
        </p:nvPicPr>
        <p:blipFill>
          <a:blip r:embed="rId2"/>
          <a:stretch>
            <a:fillRect/>
          </a:stretch>
        </p:blipFill>
        <p:spPr>
          <a:xfrm>
            <a:off x="762000" y="1468438"/>
            <a:ext cx="7289800" cy="2057400"/>
          </a:xfrm>
          <a:prstGeom prst="rect">
            <a:avLst/>
          </a:prstGeom>
        </p:spPr>
      </p:pic>
      <p:sp>
        <p:nvSpPr>
          <p:cNvPr id="5" name="向左箭號 4"/>
          <p:cNvSpPr/>
          <p:nvPr/>
        </p:nvSpPr>
        <p:spPr>
          <a:xfrm rot="1828478">
            <a:off x="6104863" y="3130555"/>
            <a:ext cx="413466" cy="217193"/>
          </a:xfrm>
          <a:prstGeom prst="lef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8" name="橢圓 7"/>
          <p:cNvSpPr/>
          <p:nvPr/>
        </p:nvSpPr>
        <p:spPr>
          <a:xfrm>
            <a:off x="6438900" y="2108200"/>
            <a:ext cx="495300" cy="4953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橢圓 8"/>
          <p:cNvSpPr/>
          <p:nvPr/>
        </p:nvSpPr>
        <p:spPr>
          <a:xfrm>
            <a:off x="4940300" y="2616200"/>
            <a:ext cx="495300" cy="4953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橢圓 9"/>
          <p:cNvSpPr/>
          <p:nvPr/>
        </p:nvSpPr>
        <p:spPr>
          <a:xfrm>
            <a:off x="7035800" y="2146300"/>
            <a:ext cx="495300" cy="495300"/>
          </a:xfrm>
          <a:prstGeom prst="ellipse">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1" name="橢圓 10"/>
          <p:cNvSpPr/>
          <p:nvPr/>
        </p:nvSpPr>
        <p:spPr>
          <a:xfrm>
            <a:off x="4381500" y="2654300"/>
            <a:ext cx="495300" cy="495300"/>
          </a:xfrm>
          <a:prstGeom prst="ellipse">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grpSp>
        <p:nvGrpSpPr>
          <p:cNvPr id="37" name="群組 36"/>
          <p:cNvGrpSpPr/>
          <p:nvPr/>
        </p:nvGrpSpPr>
        <p:grpSpPr>
          <a:xfrm>
            <a:off x="1193800" y="1752600"/>
            <a:ext cx="2451100" cy="1003300"/>
            <a:chOff x="1193800" y="1752600"/>
            <a:chExt cx="2451100" cy="1003300"/>
          </a:xfrm>
        </p:grpSpPr>
        <p:cxnSp>
          <p:nvCxnSpPr>
            <p:cNvPr id="13" name="直線接點 12"/>
            <p:cNvCxnSpPr/>
            <p:nvPr/>
          </p:nvCxnSpPr>
          <p:spPr>
            <a:xfrm flipV="1">
              <a:off x="1193800" y="2476500"/>
              <a:ext cx="165100" cy="279400"/>
            </a:xfrm>
            <a:prstGeom prst="line">
              <a:avLst/>
            </a:prstGeom>
          </p:spPr>
          <p:style>
            <a:lnRef idx="3">
              <a:schemeClr val="accent4"/>
            </a:lnRef>
            <a:fillRef idx="0">
              <a:schemeClr val="accent4"/>
            </a:fillRef>
            <a:effectRef idx="2">
              <a:schemeClr val="accent4"/>
            </a:effectRef>
            <a:fontRef idx="minor">
              <a:schemeClr val="tx1"/>
            </a:fontRef>
          </p:style>
        </p:cxnSp>
        <p:cxnSp>
          <p:nvCxnSpPr>
            <p:cNvPr id="14" name="直線接點 13"/>
            <p:cNvCxnSpPr/>
            <p:nvPr/>
          </p:nvCxnSpPr>
          <p:spPr>
            <a:xfrm flipV="1">
              <a:off x="1511300" y="1854200"/>
              <a:ext cx="165100" cy="393700"/>
            </a:xfrm>
            <a:prstGeom prst="line">
              <a:avLst/>
            </a:prstGeom>
          </p:spPr>
          <p:style>
            <a:lnRef idx="3">
              <a:schemeClr val="accent4"/>
            </a:lnRef>
            <a:fillRef idx="0">
              <a:schemeClr val="accent4"/>
            </a:fillRef>
            <a:effectRef idx="2">
              <a:schemeClr val="accent4"/>
            </a:effectRef>
            <a:fontRef idx="minor">
              <a:schemeClr val="tx1"/>
            </a:fontRef>
          </p:style>
        </p:cxnSp>
        <p:cxnSp>
          <p:nvCxnSpPr>
            <p:cNvPr id="16" name="直線接點 15"/>
            <p:cNvCxnSpPr/>
            <p:nvPr/>
          </p:nvCxnSpPr>
          <p:spPr>
            <a:xfrm flipH="1" flipV="1">
              <a:off x="1828800" y="1911350"/>
              <a:ext cx="127000" cy="336550"/>
            </a:xfrm>
            <a:prstGeom prst="line">
              <a:avLst/>
            </a:prstGeom>
          </p:spPr>
          <p:style>
            <a:lnRef idx="3">
              <a:schemeClr val="accent4"/>
            </a:lnRef>
            <a:fillRef idx="0">
              <a:schemeClr val="accent4"/>
            </a:fillRef>
            <a:effectRef idx="2">
              <a:schemeClr val="accent4"/>
            </a:effectRef>
            <a:fontRef idx="minor">
              <a:schemeClr val="tx1"/>
            </a:fontRef>
          </p:style>
        </p:cxnSp>
        <p:cxnSp>
          <p:nvCxnSpPr>
            <p:cNvPr id="22" name="直線接點 21"/>
            <p:cNvCxnSpPr/>
            <p:nvPr/>
          </p:nvCxnSpPr>
          <p:spPr>
            <a:xfrm flipV="1">
              <a:off x="2108200" y="1911350"/>
              <a:ext cx="139700" cy="336550"/>
            </a:xfrm>
            <a:prstGeom prst="line">
              <a:avLst/>
            </a:prstGeom>
          </p:spPr>
          <p:style>
            <a:lnRef idx="3">
              <a:schemeClr val="accent4"/>
            </a:lnRef>
            <a:fillRef idx="0">
              <a:schemeClr val="accent4"/>
            </a:fillRef>
            <a:effectRef idx="2">
              <a:schemeClr val="accent4"/>
            </a:effectRef>
            <a:fontRef idx="minor">
              <a:schemeClr val="tx1"/>
            </a:fontRef>
          </p:style>
        </p:cxnSp>
        <p:cxnSp>
          <p:nvCxnSpPr>
            <p:cNvPr id="25" name="直線接點 24"/>
            <p:cNvCxnSpPr/>
            <p:nvPr/>
          </p:nvCxnSpPr>
          <p:spPr>
            <a:xfrm flipH="1">
              <a:off x="2400300" y="1752600"/>
              <a:ext cx="330200"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30" name="直線接點 29"/>
            <p:cNvCxnSpPr/>
            <p:nvPr/>
          </p:nvCxnSpPr>
          <p:spPr>
            <a:xfrm flipH="1" flipV="1">
              <a:off x="2984500" y="1905000"/>
              <a:ext cx="165100" cy="342900"/>
            </a:xfrm>
            <a:prstGeom prst="line">
              <a:avLst/>
            </a:prstGeom>
          </p:spPr>
          <p:style>
            <a:lnRef idx="3">
              <a:schemeClr val="accent4"/>
            </a:lnRef>
            <a:fillRef idx="0">
              <a:schemeClr val="accent4"/>
            </a:fillRef>
            <a:effectRef idx="2">
              <a:schemeClr val="accent4"/>
            </a:effectRef>
            <a:fontRef idx="minor">
              <a:schemeClr val="tx1"/>
            </a:fontRef>
          </p:style>
        </p:cxnSp>
        <p:cxnSp>
          <p:nvCxnSpPr>
            <p:cNvPr id="33" name="直線接點 32"/>
            <p:cNvCxnSpPr/>
            <p:nvPr/>
          </p:nvCxnSpPr>
          <p:spPr>
            <a:xfrm>
              <a:off x="3302000" y="2400300"/>
              <a:ext cx="342900" cy="0"/>
            </a:xfrm>
            <a:prstGeom prst="line">
              <a:avLst/>
            </a:prstGeom>
          </p:spPr>
          <p:style>
            <a:lnRef idx="3">
              <a:schemeClr val="accent4"/>
            </a:lnRef>
            <a:fillRef idx="0">
              <a:schemeClr val="accent4"/>
            </a:fillRef>
            <a:effectRef idx="2">
              <a:schemeClr val="accent4"/>
            </a:effectRef>
            <a:fontRef idx="minor">
              <a:schemeClr val="tx1"/>
            </a:fontRef>
          </p:style>
        </p:cxnSp>
      </p:grpSp>
      <p:sp>
        <p:nvSpPr>
          <p:cNvPr id="7" name="日期版面配置區 6"/>
          <p:cNvSpPr>
            <a:spLocks noGrp="1"/>
          </p:cNvSpPr>
          <p:nvPr>
            <p:ph type="dt" sz="half" idx="10"/>
          </p:nvPr>
        </p:nvSpPr>
        <p:spPr/>
        <p:txBody>
          <a:bodyPr/>
          <a:lstStyle/>
          <a:p>
            <a:r>
              <a:rPr kumimoji="1" lang="en-US" altLang="zh-TW" smtClean="0"/>
              <a:t>2014/11/21</a:t>
            </a:r>
            <a:endParaRPr kumimoji="1" lang="zh-TW" altLang="en-US"/>
          </a:p>
        </p:txBody>
      </p:sp>
      <p:sp>
        <p:nvSpPr>
          <p:cNvPr id="12" name="投影片編號版面配置區 11"/>
          <p:cNvSpPr>
            <a:spLocks noGrp="1"/>
          </p:cNvSpPr>
          <p:nvPr>
            <p:ph type="sldNum" sz="quarter" idx="12"/>
          </p:nvPr>
        </p:nvSpPr>
        <p:spPr/>
        <p:txBody>
          <a:bodyPr/>
          <a:lstStyle/>
          <a:p>
            <a:fld id="{3C3B7358-9095-3A40-B315-7654B24E3C18}" type="slidenum">
              <a:rPr kumimoji="1" lang="zh-TW" altLang="en-US" smtClean="0"/>
              <a:t>20</a:t>
            </a:fld>
            <a:endParaRPr kumimoji="1" lang="zh-TW" altLang="en-US"/>
          </a:p>
        </p:txBody>
      </p:sp>
    </p:spTree>
    <p:extLst>
      <p:ext uri="{BB962C8B-B14F-4D97-AF65-F5344CB8AC3E}">
        <p14:creationId xmlns:p14="http://schemas.microsoft.com/office/powerpoint/2010/main" val="363309797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dirty="0" smtClean="0"/>
              <a:t>Unstable Vertex Pair to Edge Change </a:t>
            </a:r>
            <a:endParaRPr lang="en-US" dirty="0"/>
          </a:p>
        </p:txBody>
      </p:sp>
      <p:sp>
        <p:nvSpPr>
          <p:cNvPr id="3" name="內容版面配置區 2"/>
          <p:cNvSpPr>
            <a:spLocks noGrp="1"/>
          </p:cNvSpPr>
          <p:nvPr>
            <p:ph idx="1"/>
          </p:nvPr>
        </p:nvSpPr>
        <p:spPr>
          <a:xfrm>
            <a:off x="457200" y="1600200"/>
            <a:ext cx="6007100" cy="4525963"/>
          </a:xfrm>
        </p:spPr>
        <p:txBody>
          <a:bodyPr>
            <a:normAutofit lnSpcReduction="10000"/>
          </a:bodyPr>
          <a:lstStyle/>
          <a:p>
            <a:r>
              <a:rPr lang="en-US" dirty="0" smtClean="0"/>
              <a:t>BFS of (a) original graph </a:t>
            </a:r>
            <a:r>
              <a:rPr lang="en-US" i="1" dirty="0" smtClean="0">
                <a:latin typeface="Times New Roman"/>
                <a:cs typeface="Times New Roman"/>
              </a:rPr>
              <a:t>G</a:t>
            </a:r>
            <a:r>
              <a:rPr lang="en-US" dirty="0" smtClean="0"/>
              <a:t> (b) </a:t>
            </a:r>
            <a:r>
              <a:rPr lang="en-US" altLang="zh-TW" i="1" dirty="0">
                <a:latin typeface="Times New Roman"/>
                <a:cs typeface="Times New Roman"/>
              </a:rPr>
              <a:t>G’</a:t>
            </a:r>
            <a:r>
              <a:rPr lang="en-US" altLang="zh-TW" dirty="0"/>
              <a:t> = </a:t>
            </a:r>
            <a:r>
              <a:rPr lang="en-US" altLang="zh-TW" i="1" dirty="0">
                <a:latin typeface="Times New Roman"/>
                <a:cs typeface="Times New Roman"/>
              </a:rPr>
              <a:t>G</a:t>
            </a:r>
            <a:r>
              <a:rPr lang="en-US" altLang="zh-TW" dirty="0">
                <a:latin typeface="Times New Roman"/>
                <a:cs typeface="Times New Roman"/>
              </a:rPr>
              <a:t> + </a:t>
            </a:r>
            <a:r>
              <a:rPr lang="en-US" altLang="zh-TW" i="1" dirty="0">
                <a:latin typeface="Times New Roman"/>
                <a:cs typeface="Times New Roman"/>
              </a:rPr>
              <a:t>e</a:t>
            </a:r>
            <a:r>
              <a:rPr lang="en-US" altLang="zh-TW" dirty="0">
                <a:latin typeface="Times New Roman"/>
                <a:cs typeface="Times New Roman"/>
              </a:rPr>
              <a:t>(</a:t>
            </a:r>
            <a:r>
              <a:rPr lang="en-US" altLang="zh-TW" i="1" dirty="0" err="1">
                <a:latin typeface="Times New Roman"/>
                <a:cs typeface="Times New Roman"/>
              </a:rPr>
              <a:t>a</a:t>
            </a:r>
            <a:r>
              <a:rPr lang="en-US" altLang="zh-TW" dirty="0" err="1">
                <a:latin typeface="Times New Roman"/>
                <a:cs typeface="Times New Roman"/>
              </a:rPr>
              <a:t>,</a:t>
            </a:r>
            <a:r>
              <a:rPr lang="en-US" altLang="zh-TW" i="1" dirty="0" err="1">
                <a:latin typeface="Times New Roman"/>
                <a:cs typeface="Times New Roman"/>
              </a:rPr>
              <a:t>b</a:t>
            </a:r>
            <a:r>
              <a:rPr lang="en-US" altLang="zh-TW" dirty="0" smtClean="0">
                <a:latin typeface="Times New Roman"/>
                <a:cs typeface="Times New Roman"/>
              </a:rPr>
              <a:t>)</a:t>
            </a:r>
            <a:r>
              <a:rPr lang="en-US" altLang="zh-TW" dirty="0" smtClean="0"/>
              <a:t> </a:t>
            </a:r>
            <a:r>
              <a:rPr lang="en-US" dirty="0" smtClean="0"/>
              <a:t>starting at node </a:t>
            </a:r>
            <a:r>
              <a:rPr lang="en-US" i="1" dirty="0" smtClean="0">
                <a:latin typeface="Times New Roman"/>
                <a:cs typeface="Times New Roman"/>
              </a:rPr>
              <a:t>u</a:t>
            </a:r>
            <a:r>
              <a:rPr lang="en-US" dirty="0" smtClean="0"/>
              <a:t>.</a:t>
            </a:r>
          </a:p>
          <a:p>
            <a:r>
              <a:rPr lang="en-US" dirty="0" smtClean="0"/>
              <a:t>We see that only paths of </a:t>
            </a:r>
            <a:r>
              <a:rPr lang="en-US" dirty="0" smtClean="0">
                <a:latin typeface="Times New Roman"/>
                <a:cs typeface="Times New Roman"/>
              </a:rPr>
              <a:t>(</a:t>
            </a:r>
            <a:r>
              <a:rPr lang="en-US" i="1" dirty="0" err="1" smtClean="0">
                <a:latin typeface="Times New Roman"/>
                <a:cs typeface="Times New Roman"/>
              </a:rPr>
              <a:t>u,b</a:t>
            </a:r>
            <a:r>
              <a:rPr lang="en-US" dirty="0" smtClean="0">
                <a:latin typeface="Times New Roman"/>
                <a:cs typeface="Times New Roman"/>
              </a:rPr>
              <a:t>)</a:t>
            </a:r>
            <a:r>
              <a:rPr lang="en-US" altLang="zh-TW" dirty="0"/>
              <a:t> ,</a:t>
            </a:r>
            <a:r>
              <a:rPr lang="en-US" dirty="0" smtClean="0">
                <a:latin typeface="Times New Roman"/>
                <a:cs typeface="Times New Roman"/>
              </a:rPr>
              <a:t> (</a:t>
            </a:r>
            <a:r>
              <a:rPr lang="en-US" i="1" dirty="0" err="1" smtClean="0">
                <a:latin typeface="Times New Roman"/>
                <a:cs typeface="Times New Roman"/>
              </a:rPr>
              <a:t>u,c</a:t>
            </a:r>
            <a:r>
              <a:rPr lang="en-US" dirty="0" smtClean="0">
                <a:latin typeface="Times New Roman"/>
                <a:cs typeface="Times New Roman"/>
              </a:rPr>
              <a:t>)</a:t>
            </a:r>
            <a:r>
              <a:rPr lang="en-US" altLang="zh-TW" dirty="0" smtClean="0"/>
              <a:t>,</a:t>
            </a:r>
            <a:r>
              <a:rPr lang="en-US" dirty="0" smtClean="0">
                <a:latin typeface="Times New Roman"/>
                <a:cs typeface="Times New Roman"/>
              </a:rPr>
              <a:t> (</a:t>
            </a:r>
            <a:r>
              <a:rPr lang="en-US" i="1" dirty="0" err="1" smtClean="0">
                <a:latin typeface="Times New Roman"/>
                <a:cs typeface="Times New Roman"/>
              </a:rPr>
              <a:t>u,h</a:t>
            </a:r>
            <a:r>
              <a:rPr lang="en-US" dirty="0" smtClean="0">
                <a:latin typeface="Times New Roman"/>
                <a:cs typeface="Times New Roman"/>
              </a:rPr>
              <a:t>)</a:t>
            </a:r>
            <a:r>
              <a:rPr lang="en-US" dirty="0" smtClean="0">
                <a:cs typeface="Times New Roman"/>
              </a:rPr>
              <a:t>,</a:t>
            </a:r>
            <a:r>
              <a:rPr lang="en-US" dirty="0" smtClean="0">
                <a:latin typeface="Times New Roman"/>
                <a:cs typeface="Times New Roman"/>
              </a:rPr>
              <a:t> (</a:t>
            </a:r>
            <a:r>
              <a:rPr lang="en-US" i="1" dirty="0" err="1" smtClean="0">
                <a:latin typeface="Times New Roman"/>
                <a:cs typeface="Times New Roman"/>
              </a:rPr>
              <a:t>u,v</a:t>
            </a:r>
            <a:r>
              <a:rPr lang="en-US" dirty="0" smtClean="0">
                <a:latin typeface="Times New Roman"/>
                <a:cs typeface="Times New Roman"/>
              </a:rPr>
              <a:t>)</a:t>
            </a:r>
            <a:r>
              <a:rPr lang="en-US" dirty="0" smtClean="0"/>
              <a:t>, and </a:t>
            </a:r>
            <a:r>
              <a:rPr lang="en-US" dirty="0" smtClean="0">
                <a:latin typeface="Times New Roman"/>
                <a:cs typeface="Times New Roman"/>
              </a:rPr>
              <a:t>(</a:t>
            </a:r>
            <a:r>
              <a:rPr lang="en-US" i="1" dirty="0" err="1" smtClean="0">
                <a:latin typeface="Times New Roman"/>
                <a:cs typeface="Times New Roman"/>
              </a:rPr>
              <a:t>u,t</a:t>
            </a:r>
            <a:r>
              <a:rPr lang="en-US" dirty="0" smtClean="0">
                <a:latin typeface="Times New Roman"/>
                <a:cs typeface="Times New Roman"/>
              </a:rPr>
              <a:t>)</a:t>
            </a:r>
            <a:r>
              <a:rPr lang="en-US" dirty="0" smtClean="0"/>
              <a:t> change.</a:t>
            </a:r>
          </a:p>
          <a:p>
            <a:r>
              <a:rPr lang="en-US" dirty="0" smtClean="0"/>
              <a:t>These are called </a:t>
            </a:r>
            <a:r>
              <a:rPr lang="en-US" dirty="0" smtClean="0">
                <a:solidFill>
                  <a:schemeClr val="accent2"/>
                </a:solidFill>
              </a:rPr>
              <a:t>unstable vertex pairs</a:t>
            </a:r>
            <a:r>
              <a:rPr lang="en-US" dirty="0" smtClean="0"/>
              <a:t>.</a:t>
            </a:r>
          </a:p>
          <a:p>
            <a:r>
              <a:rPr lang="en-US" i="1" dirty="0" err="1" smtClean="0">
                <a:latin typeface="Times New Roman"/>
                <a:cs typeface="Times New Roman"/>
              </a:rPr>
              <a:t>V’</a:t>
            </a:r>
            <a:r>
              <a:rPr lang="en-US" i="1" baseline="-25000" dirty="0" err="1" smtClean="0">
                <a:latin typeface="Times New Roman"/>
                <a:cs typeface="Times New Roman"/>
              </a:rPr>
              <a:t>u</a:t>
            </a:r>
            <a:r>
              <a:rPr lang="en-US" dirty="0" smtClean="0"/>
              <a:t>=(</a:t>
            </a:r>
            <a:r>
              <a:rPr lang="en-US" i="1" dirty="0" err="1" smtClean="0">
                <a:latin typeface="Times New Roman"/>
                <a:cs typeface="Times New Roman"/>
              </a:rPr>
              <a:t>b,c,h,v,t</a:t>
            </a:r>
            <a:r>
              <a:rPr lang="en-US" dirty="0" smtClean="0"/>
              <a:t>): the set of nodes whose level change!</a:t>
            </a:r>
          </a:p>
        </p:txBody>
      </p:sp>
      <p:grpSp>
        <p:nvGrpSpPr>
          <p:cNvPr id="8" name="群組 7"/>
          <p:cNvGrpSpPr/>
          <p:nvPr/>
        </p:nvGrpSpPr>
        <p:grpSpPr>
          <a:xfrm>
            <a:off x="6411672" y="1193860"/>
            <a:ext cx="2948228" cy="5664140"/>
            <a:chOff x="6411672" y="1193860"/>
            <a:chExt cx="2948228" cy="5664140"/>
          </a:xfrm>
        </p:grpSpPr>
        <p:pic>
          <p:nvPicPr>
            <p:cNvPr id="6" name="圖片 5" descr="isomorphic_graph.jp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411672" y="1193860"/>
              <a:ext cx="2732328" cy="5664140"/>
            </a:xfrm>
            <a:prstGeom prst="rect">
              <a:avLst/>
            </a:prstGeom>
          </p:spPr>
        </p:pic>
        <p:sp>
          <p:nvSpPr>
            <p:cNvPr id="7" name="矩形 6"/>
            <p:cNvSpPr/>
            <p:nvPr/>
          </p:nvSpPr>
          <p:spPr>
            <a:xfrm>
              <a:off x="8928100" y="2463800"/>
              <a:ext cx="431800" cy="64770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9" name="投影片編號版面配置區 8"/>
          <p:cNvSpPr>
            <a:spLocks noGrp="1"/>
          </p:cNvSpPr>
          <p:nvPr>
            <p:ph type="sldNum" sz="quarter" idx="12"/>
          </p:nvPr>
        </p:nvSpPr>
        <p:spPr/>
        <p:txBody>
          <a:bodyPr/>
          <a:lstStyle/>
          <a:p>
            <a:fld id="{3C3B7358-9095-3A40-B315-7654B24E3C18}" type="slidenum">
              <a:rPr kumimoji="1" lang="zh-TW" altLang="en-US" smtClean="0"/>
              <a:t>21</a:t>
            </a:fld>
            <a:endParaRPr kumimoji="1" lang="zh-TW" altLang="en-US"/>
          </a:p>
        </p:txBody>
      </p:sp>
    </p:spTree>
    <p:extLst>
      <p:ext uri="{BB962C8B-B14F-4D97-AF65-F5344CB8AC3E}">
        <p14:creationId xmlns:p14="http://schemas.microsoft.com/office/powerpoint/2010/main" val="1829310985"/>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Main Algorithm: CENDY</a:t>
            </a:r>
            <a:endParaRPr lang="en-US" dirty="0"/>
          </a:p>
        </p:txBody>
      </p:sp>
      <p:sp>
        <p:nvSpPr>
          <p:cNvPr id="3" name="內容版面配置區 2"/>
          <p:cNvSpPr>
            <a:spLocks noGrp="1"/>
          </p:cNvSpPr>
          <p:nvPr>
            <p:ph idx="1"/>
          </p:nvPr>
        </p:nvSpPr>
        <p:spPr/>
        <p:txBody>
          <a:bodyPr/>
          <a:lstStyle/>
          <a:p>
            <a:r>
              <a:rPr lang="en-US" altLang="zh-TW" dirty="0" smtClean="0"/>
              <a:t>After the addition of edge (</a:t>
            </a:r>
            <a:r>
              <a:rPr lang="en-US" altLang="zh-TW" i="1" dirty="0" err="1" smtClean="0">
                <a:latin typeface="Times New Roman"/>
                <a:cs typeface="Times New Roman"/>
              </a:rPr>
              <a:t>a,b</a:t>
            </a:r>
            <a:r>
              <a:rPr lang="en-US" altLang="zh-TW" dirty="0" smtClean="0"/>
              <a:t>), we compute </a:t>
            </a:r>
            <a:r>
              <a:rPr lang="en-US" altLang="zh-TW" i="1" dirty="0" err="1" smtClean="0">
                <a:latin typeface="Times New Roman"/>
                <a:cs typeface="Times New Roman"/>
              </a:rPr>
              <a:t>V’</a:t>
            </a:r>
            <a:r>
              <a:rPr lang="en-US" altLang="zh-TW" i="1" baseline="-25000" dirty="0" err="1" smtClean="0">
                <a:latin typeface="Times New Roman"/>
                <a:cs typeface="Times New Roman"/>
              </a:rPr>
              <a:t>a</a:t>
            </a:r>
            <a:r>
              <a:rPr lang="en-US" altLang="zh-TW" dirty="0" smtClean="0"/>
              <a:t> and </a:t>
            </a:r>
            <a:r>
              <a:rPr lang="en-US" altLang="zh-TW" i="1" dirty="0" err="1">
                <a:latin typeface="Times New Roman"/>
                <a:cs typeface="Times New Roman"/>
              </a:rPr>
              <a:t>V’</a:t>
            </a:r>
            <a:r>
              <a:rPr lang="en-US" altLang="zh-TW" i="1" baseline="-25000" dirty="0" err="1">
                <a:latin typeface="Times New Roman"/>
                <a:cs typeface="Times New Roman"/>
              </a:rPr>
              <a:t>b</a:t>
            </a:r>
            <a:r>
              <a:rPr lang="en-US" altLang="zh-TW" dirty="0"/>
              <a:t>.</a:t>
            </a:r>
            <a:endParaRPr lang="en-US" altLang="zh-TW" dirty="0" smtClean="0"/>
          </a:p>
        </p:txBody>
      </p:sp>
      <p:sp>
        <p:nvSpPr>
          <p:cNvPr id="4" name="橢圓 3"/>
          <p:cNvSpPr/>
          <p:nvPr/>
        </p:nvSpPr>
        <p:spPr>
          <a:xfrm>
            <a:off x="2129281" y="3678509"/>
            <a:ext cx="343647" cy="34364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橢圓 4"/>
          <p:cNvSpPr/>
          <p:nvPr/>
        </p:nvSpPr>
        <p:spPr>
          <a:xfrm>
            <a:off x="1785634" y="4297070"/>
            <a:ext cx="343647" cy="34364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橢圓 5"/>
          <p:cNvSpPr/>
          <p:nvPr/>
        </p:nvSpPr>
        <p:spPr>
          <a:xfrm>
            <a:off x="2640269" y="4060999"/>
            <a:ext cx="343647" cy="34364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橢圓 6"/>
          <p:cNvSpPr/>
          <p:nvPr/>
        </p:nvSpPr>
        <p:spPr>
          <a:xfrm>
            <a:off x="2296622" y="4279136"/>
            <a:ext cx="343647" cy="34364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 name="橢圓 7"/>
          <p:cNvSpPr/>
          <p:nvPr/>
        </p:nvSpPr>
        <p:spPr>
          <a:xfrm>
            <a:off x="2129281" y="4721386"/>
            <a:ext cx="343647" cy="34364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橢圓 8"/>
          <p:cNvSpPr/>
          <p:nvPr/>
        </p:nvSpPr>
        <p:spPr>
          <a:xfrm>
            <a:off x="2640269" y="4640717"/>
            <a:ext cx="343647" cy="343647"/>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橢圓 9"/>
          <p:cNvSpPr/>
          <p:nvPr/>
        </p:nvSpPr>
        <p:spPr>
          <a:xfrm>
            <a:off x="6388844" y="3609788"/>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1" name="橢圓 10"/>
          <p:cNvSpPr/>
          <p:nvPr/>
        </p:nvSpPr>
        <p:spPr>
          <a:xfrm>
            <a:off x="6045197" y="4228349"/>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2" name="橢圓 11"/>
          <p:cNvSpPr/>
          <p:nvPr/>
        </p:nvSpPr>
        <p:spPr>
          <a:xfrm>
            <a:off x="6899832" y="3801035"/>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3" name="橢圓 12"/>
          <p:cNvSpPr/>
          <p:nvPr/>
        </p:nvSpPr>
        <p:spPr>
          <a:xfrm>
            <a:off x="6556185" y="4210415"/>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4" name="橢圓 13"/>
          <p:cNvSpPr/>
          <p:nvPr/>
        </p:nvSpPr>
        <p:spPr>
          <a:xfrm>
            <a:off x="6388844" y="4652665"/>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5" name="橢圓 14"/>
          <p:cNvSpPr/>
          <p:nvPr/>
        </p:nvSpPr>
        <p:spPr>
          <a:xfrm>
            <a:off x="6899832" y="4571996"/>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6" name="橢圓 15"/>
          <p:cNvSpPr/>
          <p:nvPr/>
        </p:nvSpPr>
        <p:spPr>
          <a:xfrm>
            <a:off x="6045197" y="3778615"/>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7" name="橢圓 16"/>
          <p:cNvSpPr/>
          <p:nvPr/>
        </p:nvSpPr>
        <p:spPr>
          <a:xfrm>
            <a:off x="7071655" y="4155132"/>
            <a:ext cx="343647" cy="343647"/>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18" name="矩形 17"/>
          <p:cNvSpPr/>
          <p:nvPr/>
        </p:nvSpPr>
        <p:spPr>
          <a:xfrm>
            <a:off x="2301105" y="3034263"/>
            <a:ext cx="615156" cy="461665"/>
          </a:xfrm>
          <a:prstGeom prst="rect">
            <a:avLst/>
          </a:prstGeom>
        </p:spPr>
        <p:txBody>
          <a:bodyPr wrap="none">
            <a:spAutoFit/>
          </a:bodyPr>
          <a:lstStyle/>
          <a:p>
            <a:r>
              <a:rPr lang="en-US" altLang="zh-TW" sz="2400" i="1" dirty="0" err="1">
                <a:latin typeface="Times New Roman"/>
                <a:cs typeface="Times New Roman"/>
              </a:rPr>
              <a:t>V’</a:t>
            </a:r>
            <a:r>
              <a:rPr lang="en-US" altLang="zh-TW" sz="2400" i="1" baseline="-25000" dirty="0" err="1">
                <a:latin typeface="Times New Roman"/>
                <a:cs typeface="Times New Roman"/>
              </a:rPr>
              <a:t>a</a:t>
            </a:r>
            <a:r>
              <a:rPr lang="en-US" altLang="zh-TW" sz="2400" dirty="0"/>
              <a:t> </a:t>
            </a:r>
            <a:endParaRPr lang="en-US" sz="2400" dirty="0"/>
          </a:p>
        </p:txBody>
      </p:sp>
      <p:sp>
        <p:nvSpPr>
          <p:cNvPr id="19" name="矩形 18"/>
          <p:cNvSpPr/>
          <p:nvPr/>
        </p:nvSpPr>
        <p:spPr>
          <a:xfrm>
            <a:off x="6424914" y="3034263"/>
            <a:ext cx="615156" cy="461665"/>
          </a:xfrm>
          <a:prstGeom prst="rect">
            <a:avLst/>
          </a:prstGeom>
        </p:spPr>
        <p:txBody>
          <a:bodyPr wrap="none">
            <a:spAutoFit/>
          </a:bodyPr>
          <a:lstStyle/>
          <a:p>
            <a:r>
              <a:rPr lang="en-US" altLang="zh-TW" sz="2400" i="1" dirty="0" err="1" smtClean="0">
                <a:latin typeface="Times New Roman"/>
                <a:cs typeface="Times New Roman"/>
              </a:rPr>
              <a:t>V’</a:t>
            </a:r>
            <a:r>
              <a:rPr lang="en-US" altLang="zh-TW" sz="2400" i="1" baseline="-25000" dirty="0" err="1" smtClean="0">
                <a:latin typeface="Times New Roman"/>
                <a:cs typeface="Times New Roman"/>
              </a:rPr>
              <a:t>b</a:t>
            </a:r>
            <a:endParaRPr lang="en-US" sz="2400" dirty="0"/>
          </a:p>
        </p:txBody>
      </p:sp>
      <p:cxnSp>
        <p:nvCxnSpPr>
          <p:cNvPr id="21" name="曲線接點 20"/>
          <p:cNvCxnSpPr/>
          <p:nvPr/>
        </p:nvCxnSpPr>
        <p:spPr>
          <a:xfrm flipV="1">
            <a:off x="3302000" y="3887687"/>
            <a:ext cx="2540000" cy="274915"/>
          </a:xfrm>
          <a:prstGeom prst="curvedConnector3">
            <a:avLst>
              <a:gd name="adj1" fmla="val 50000"/>
            </a:avLst>
          </a:prstGeom>
        </p:spPr>
        <p:style>
          <a:lnRef idx="2">
            <a:schemeClr val="dk1"/>
          </a:lnRef>
          <a:fillRef idx="0">
            <a:schemeClr val="dk1"/>
          </a:fillRef>
          <a:effectRef idx="1">
            <a:schemeClr val="dk1"/>
          </a:effectRef>
          <a:fontRef idx="minor">
            <a:schemeClr val="tx1"/>
          </a:fontRef>
        </p:style>
      </p:cxnSp>
      <p:cxnSp>
        <p:nvCxnSpPr>
          <p:cNvPr id="24" name="曲線接點 23"/>
          <p:cNvCxnSpPr/>
          <p:nvPr/>
        </p:nvCxnSpPr>
        <p:spPr>
          <a:xfrm flipV="1">
            <a:off x="3302000" y="4114781"/>
            <a:ext cx="2540000" cy="274915"/>
          </a:xfrm>
          <a:prstGeom prst="curvedConnector3">
            <a:avLst>
              <a:gd name="adj1" fmla="val 50000"/>
            </a:avLst>
          </a:prstGeom>
        </p:spPr>
        <p:style>
          <a:lnRef idx="2">
            <a:schemeClr val="dk1"/>
          </a:lnRef>
          <a:fillRef idx="0">
            <a:schemeClr val="dk1"/>
          </a:fillRef>
          <a:effectRef idx="1">
            <a:schemeClr val="dk1"/>
          </a:effectRef>
          <a:fontRef idx="minor">
            <a:schemeClr val="tx1"/>
          </a:fontRef>
        </p:style>
      </p:cxnSp>
      <p:cxnSp>
        <p:nvCxnSpPr>
          <p:cNvPr id="25" name="曲線接點 24"/>
          <p:cNvCxnSpPr/>
          <p:nvPr/>
        </p:nvCxnSpPr>
        <p:spPr>
          <a:xfrm flipV="1">
            <a:off x="3302000" y="4518196"/>
            <a:ext cx="2540000" cy="274915"/>
          </a:xfrm>
          <a:prstGeom prst="curvedConnector3">
            <a:avLst>
              <a:gd name="adj1" fmla="val 50000"/>
            </a:avLst>
          </a:prstGeom>
        </p:spPr>
        <p:style>
          <a:lnRef idx="2">
            <a:schemeClr val="dk1"/>
          </a:lnRef>
          <a:fillRef idx="0">
            <a:schemeClr val="dk1"/>
          </a:fillRef>
          <a:effectRef idx="1">
            <a:schemeClr val="dk1"/>
          </a:effectRef>
          <a:fontRef idx="minor">
            <a:schemeClr val="tx1"/>
          </a:fontRef>
        </p:style>
      </p:cxnSp>
      <p:sp>
        <p:nvSpPr>
          <p:cNvPr id="26" name="向上箭號 25"/>
          <p:cNvSpPr/>
          <p:nvPr/>
        </p:nvSpPr>
        <p:spPr>
          <a:xfrm>
            <a:off x="4542118" y="4915643"/>
            <a:ext cx="298823" cy="567769"/>
          </a:xfrm>
          <a:prstGeom prst="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7" name="文字方塊 26"/>
          <p:cNvSpPr txBox="1"/>
          <p:nvPr/>
        </p:nvSpPr>
        <p:spPr>
          <a:xfrm>
            <a:off x="1056824" y="5487890"/>
            <a:ext cx="7418824" cy="830997"/>
          </a:xfrm>
          <a:prstGeom prst="rect">
            <a:avLst/>
          </a:prstGeom>
          <a:noFill/>
        </p:spPr>
        <p:txBody>
          <a:bodyPr wrap="square" rtlCol="0">
            <a:spAutoFit/>
          </a:bodyPr>
          <a:lstStyle/>
          <a:p>
            <a:pPr algn="ctr"/>
            <a:r>
              <a:rPr lang="en-US" sz="2400" dirty="0" smtClean="0">
                <a:solidFill>
                  <a:schemeClr val="accent1"/>
                </a:solidFill>
              </a:rPr>
              <a:t>Only the shortest paths between nodes from </a:t>
            </a:r>
            <a:r>
              <a:rPr lang="en-US" altLang="zh-TW" sz="2400" i="1" dirty="0" err="1">
                <a:solidFill>
                  <a:schemeClr val="accent1"/>
                </a:solidFill>
                <a:latin typeface="Times New Roman"/>
                <a:cs typeface="Times New Roman"/>
              </a:rPr>
              <a:t>V’</a:t>
            </a:r>
            <a:r>
              <a:rPr lang="en-US" altLang="zh-TW" sz="2400" i="1" baseline="-25000" dirty="0" err="1">
                <a:solidFill>
                  <a:schemeClr val="accent1"/>
                </a:solidFill>
                <a:latin typeface="Times New Roman"/>
                <a:cs typeface="Times New Roman"/>
              </a:rPr>
              <a:t>a</a:t>
            </a:r>
            <a:r>
              <a:rPr lang="en-US" altLang="zh-TW" sz="2400" dirty="0">
                <a:solidFill>
                  <a:schemeClr val="accent1"/>
                </a:solidFill>
              </a:rPr>
              <a:t> and </a:t>
            </a:r>
            <a:r>
              <a:rPr lang="en-US" altLang="zh-TW" sz="2400" i="1" dirty="0" err="1">
                <a:solidFill>
                  <a:schemeClr val="accent1"/>
                </a:solidFill>
                <a:latin typeface="Times New Roman"/>
                <a:cs typeface="Times New Roman"/>
              </a:rPr>
              <a:t>V’</a:t>
            </a:r>
            <a:r>
              <a:rPr lang="en-US" altLang="zh-TW" sz="2400" i="1" baseline="-25000" dirty="0" err="1">
                <a:solidFill>
                  <a:schemeClr val="accent1"/>
                </a:solidFill>
                <a:latin typeface="Times New Roman"/>
                <a:cs typeface="Times New Roman"/>
              </a:rPr>
              <a:t>b</a:t>
            </a:r>
            <a:r>
              <a:rPr lang="en-US" sz="2400" dirty="0" smtClean="0">
                <a:solidFill>
                  <a:schemeClr val="accent1"/>
                </a:solidFill>
              </a:rPr>
              <a:t> are possibly change and need to be updated.</a:t>
            </a:r>
            <a:endParaRPr lang="en-US" sz="2400" dirty="0">
              <a:solidFill>
                <a:schemeClr val="accent1"/>
              </a:solidFill>
            </a:endParaRPr>
          </a:p>
        </p:txBody>
      </p:sp>
      <p:sp>
        <p:nvSpPr>
          <p:cNvPr id="22" name="日期版面配置區 21"/>
          <p:cNvSpPr>
            <a:spLocks noGrp="1"/>
          </p:cNvSpPr>
          <p:nvPr>
            <p:ph type="dt" sz="half" idx="10"/>
          </p:nvPr>
        </p:nvSpPr>
        <p:spPr/>
        <p:txBody>
          <a:bodyPr/>
          <a:lstStyle/>
          <a:p>
            <a:r>
              <a:rPr kumimoji="1" lang="en-US" altLang="zh-TW" smtClean="0"/>
              <a:t>2014/11/21</a:t>
            </a:r>
            <a:endParaRPr kumimoji="1" lang="zh-TW" altLang="en-US"/>
          </a:p>
        </p:txBody>
      </p:sp>
      <p:sp>
        <p:nvSpPr>
          <p:cNvPr id="23" name="投影片編號版面配置區 22"/>
          <p:cNvSpPr>
            <a:spLocks noGrp="1"/>
          </p:cNvSpPr>
          <p:nvPr>
            <p:ph type="sldNum" sz="quarter" idx="12"/>
          </p:nvPr>
        </p:nvSpPr>
        <p:spPr/>
        <p:txBody>
          <a:bodyPr/>
          <a:lstStyle/>
          <a:p>
            <a:fld id="{3C3B7358-9095-3A40-B315-7654B24E3C18}" type="slidenum">
              <a:rPr kumimoji="1" lang="zh-TW" altLang="en-US" smtClean="0"/>
              <a:t>22</a:t>
            </a:fld>
            <a:endParaRPr kumimoji="1" lang="zh-TW" altLang="en-US"/>
          </a:p>
        </p:txBody>
      </p:sp>
    </p:spTree>
    <p:extLst>
      <p:ext uri="{BB962C8B-B14F-4D97-AF65-F5344CB8AC3E}">
        <p14:creationId xmlns:p14="http://schemas.microsoft.com/office/powerpoint/2010/main" val="4221507707"/>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dirty="0" smtClean="0"/>
              <a:t>Experiments</a:t>
            </a:r>
            <a:endParaRPr lang="en-US" dirty="0"/>
          </a:p>
        </p:txBody>
      </p:sp>
      <p:sp>
        <p:nvSpPr>
          <p:cNvPr id="6" name="內容版面配置區 5"/>
          <p:cNvSpPr>
            <a:spLocks noGrp="1"/>
          </p:cNvSpPr>
          <p:nvPr>
            <p:ph idx="1"/>
          </p:nvPr>
        </p:nvSpPr>
        <p:spPr/>
        <p:txBody>
          <a:bodyPr/>
          <a:lstStyle/>
          <a:p>
            <a:r>
              <a:rPr lang="en-US" dirty="0" smtClean="0"/>
              <a:t>We did experiments on 6 real-world data sets.</a:t>
            </a:r>
          </a:p>
          <a:p>
            <a:r>
              <a:rPr lang="en-US" dirty="0" smtClean="0"/>
              <a:t>Only the results of edge insertion are shown here. (results of edge deletion are similar)</a:t>
            </a:r>
          </a:p>
          <a:p>
            <a:endParaRPr lang="en-US" dirty="0"/>
          </a:p>
        </p:txBody>
      </p:sp>
      <p:pic>
        <p:nvPicPr>
          <p:cNvPr id="5" name="圖片 4"/>
          <p:cNvPicPr>
            <a:picLocks noChangeAspect="1"/>
          </p:cNvPicPr>
          <p:nvPr/>
        </p:nvPicPr>
        <p:blipFill>
          <a:blip r:embed="rId2"/>
          <a:stretch>
            <a:fillRect/>
          </a:stretch>
        </p:blipFill>
        <p:spPr>
          <a:xfrm>
            <a:off x="0" y="3602891"/>
            <a:ext cx="9144000" cy="1940286"/>
          </a:xfrm>
          <a:prstGeom prst="rect">
            <a:avLst/>
          </a:prstGeom>
        </p:spPr>
      </p:pic>
      <p:sp>
        <p:nvSpPr>
          <p:cNvPr id="3" name="日期版面配置區 2"/>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23</a:t>
            </a:fld>
            <a:endParaRPr kumimoji="1" lang="zh-TW" altLang="en-US"/>
          </a:p>
        </p:txBody>
      </p:sp>
    </p:spTree>
    <p:extLst>
      <p:ext uri="{BB962C8B-B14F-4D97-AF65-F5344CB8AC3E}">
        <p14:creationId xmlns:p14="http://schemas.microsoft.com/office/powerpoint/2010/main" val="3088770157"/>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Experiments</a:t>
            </a:r>
            <a:endParaRPr lang="en-US" dirty="0"/>
          </a:p>
        </p:txBody>
      </p:sp>
      <p:sp>
        <p:nvSpPr>
          <p:cNvPr id="3" name="內容版面配置區 2"/>
          <p:cNvSpPr>
            <a:spLocks noGrp="1"/>
          </p:cNvSpPr>
          <p:nvPr>
            <p:ph idx="1"/>
          </p:nvPr>
        </p:nvSpPr>
        <p:spPr>
          <a:xfrm>
            <a:off x="457200" y="1600200"/>
            <a:ext cx="8229600" cy="2702859"/>
          </a:xfrm>
        </p:spPr>
        <p:txBody>
          <a:bodyPr>
            <a:normAutofit fontScale="85000" lnSpcReduction="20000"/>
          </a:bodyPr>
          <a:lstStyle/>
          <a:p>
            <a:r>
              <a:rPr lang="en-US" altLang="zh-TW" dirty="0" smtClean="0"/>
              <a:t>We </a:t>
            </a:r>
            <a:r>
              <a:rPr lang="en-US" altLang="zh-TW" dirty="0"/>
              <a:t>can see that the closeness centralities of all vertices </a:t>
            </a:r>
            <a:r>
              <a:rPr lang="en-US" altLang="zh-TW" dirty="0" smtClean="0"/>
              <a:t>can </a:t>
            </a:r>
            <a:r>
              <a:rPr lang="en-US" altLang="zh-TW" dirty="0"/>
              <a:t>be updated only by a few of BFS processes. </a:t>
            </a:r>
          </a:p>
          <a:p>
            <a:r>
              <a:rPr lang="en-US" altLang="zh-TW" dirty="0" smtClean="0"/>
              <a:t>E.g</a:t>
            </a:r>
            <a:r>
              <a:rPr lang="en-US" altLang="zh-TW" dirty="0"/>
              <a:t>., DBLP contains 460,413 nodes. The naïve way requires to perform 460K BFS processes to update closeness </a:t>
            </a:r>
            <a:r>
              <a:rPr lang="en-US" altLang="zh-TW" dirty="0" smtClean="0"/>
              <a:t>centrality. </a:t>
            </a:r>
            <a:r>
              <a:rPr lang="en-US" altLang="zh-TW" dirty="0"/>
              <a:t>However, CENDY only requires 4K BFS </a:t>
            </a:r>
            <a:r>
              <a:rPr lang="en-US" altLang="zh-TW" dirty="0" smtClean="0"/>
              <a:t>processes. </a:t>
            </a:r>
            <a:endParaRPr lang="en-US" dirty="0"/>
          </a:p>
        </p:txBody>
      </p:sp>
      <p:pic>
        <p:nvPicPr>
          <p:cNvPr id="6" name="圖片 5"/>
          <p:cNvPicPr>
            <a:picLocks noChangeAspect="1"/>
          </p:cNvPicPr>
          <p:nvPr/>
        </p:nvPicPr>
        <p:blipFill>
          <a:blip r:embed="rId2"/>
          <a:stretch>
            <a:fillRect/>
          </a:stretch>
        </p:blipFill>
        <p:spPr>
          <a:xfrm>
            <a:off x="2169663" y="4274673"/>
            <a:ext cx="4807866" cy="2389094"/>
          </a:xfrm>
          <a:prstGeom prst="rect">
            <a:avLst/>
          </a:prstGeom>
        </p:spPr>
      </p:pic>
      <p:sp>
        <p:nvSpPr>
          <p:cNvPr id="7" name="矩形 6"/>
          <p:cNvSpPr/>
          <p:nvPr/>
        </p:nvSpPr>
        <p:spPr>
          <a:xfrm>
            <a:off x="4228353" y="6170706"/>
            <a:ext cx="1120588" cy="433297"/>
          </a:xfrm>
          <a:prstGeom prst="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8" name="投影片編號版面配置區 7"/>
          <p:cNvSpPr>
            <a:spLocks noGrp="1"/>
          </p:cNvSpPr>
          <p:nvPr>
            <p:ph type="sldNum" sz="quarter" idx="12"/>
          </p:nvPr>
        </p:nvSpPr>
        <p:spPr/>
        <p:txBody>
          <a:bodyPr/>
          <a:lstStyle/>
          <a:p>
            <a:fld id="{3C3B7358-9095-3A40-B315-7654B24E3C18}" type="slidenum">
              <a:rPr kumimoji="1" lang="zh-TW" altLang="en-US" smtClean="0"/>
              <a:t>24</a:t>
            </a:fld>
            <a:endParaRPr kumimoji="1" lang="zh-TW" altLang="en-US"/>
          </a:p>
        </p:txBody>
      </p:sp>
    </p:spTree>
    <p:extLst>
      <p:ext uri="{BB962C8B-B14F-4D97-AF65-F5344CB8AC3E}">
        <p14:creationId xmlns:p14="http://schemas.microsoft.com/office/powerpoint/2010/main" val="2807015331"/>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Remarks</a:t>
            </a:r>
            <a:endParaRPr lang="en-US" dirty="0"/>
          </a:p>
        </p:txBody>
      </p:sp>
      <p:sp>
        <p:nvSpPr>
          <p:cNvPr id="3" name="內容版面配置區 2"/>
          <p:cNvSpPr>
            <a:spLocks noGrp="1"/>
          </p:cNvSpPr>
          <p:nvPr>
            <p:ph idx="1"/>
          </p:nvPr>
        </p:nvSpPr>
        <p:spPr/>
        <p:txBody>
          <a:bodyPr>
            <a:normAutofit lnSpcReduction="10000"/>
          </a:bodyPr>
          <a:lstStyle/>
          <a:p>
            <a:r>
              <a:rPr lang="en-US" dirty="0" smtClean="0"/>
              <a:t>As our first step, we devise </a:t>
            </a:r>
            <a:r>
              <a:rPr lang="en-US" altLang="zh-TW" dirty="0" smtClean="0"/>
              <a:t>CENDY to </a:t>
            </a:r>
            <a:r>
              <a:rPr lang="en-US" altLang="zh-TW" dirty="0"/>
              <a:t>efficiently update the closeness centrality of each node in the social </a:t>
            </a:r>
            <a:r>
              <a:rPr lang="en-US" altLang="zh-TW" dirty="0" smtClean="0"/>
              <a:t>network in response to fast edge change.</a:t>
            </a:r>
          </a:p>
          <a:p>
            <a:r>
              <a:rPr lang="en-US" altLang="zh-TW" dirty="0" smtClean="0"/>
              <a:t>CENDY can quickly capture the dynamics of the average path length of a network as well. </a:t>
            </a:r>
            <a:endParaRPr lang="en-US" altLang="zh-TW" dirty="0"/>
          </a:p>
          <a:p>
            <a:r>
              <a:rPr lang="en-US" altLang="zh-TW" dirty="0" smtClean="0"/>
              <a:t>Future: devise </a:t>
            </a:r>
            <a:r>
              <a:rPr lang="en-US" altLang="zh-TW" dirty="0"/>
              <a:t>n</a:t>
            </a:r>
            <a:r>
              <a:rPr lang="en-US" altLang="zh-TW" dirty="0" smtClean="0"/>
              <a:t>ew algorithms to quickly obtain more key parameters in </a:t>
            </a:r>
            <a:r>
              <a:rPr lang="en-US" altLang="zh-TW" dirty="0"/>
              <a:t>the fast changing social </a:t>
            </a:r>
            <a:r>
              <a:rPr lang="en-US" altLang="zh-TW" dirty="0" smtClean="0"/>
              <a:t>network.</a:t>
            </a:r>
            <a:endParaRPr lang="en-US" altLang="zh-TW"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25</a:t>
            </a:fld>
            <a:endParaRPr kumimoji="1" lang="zh-TW" altLang="en-US"/>
          </a:p>
        </p:txBody>
      </p:sp>
    </p:spTree>
    <p:extLst>
      <p:ext uri="{BB962C8B-B14F-4D97-AF65-F5344CB8AC3E}">
        <p14:creationId xmlns:p14="http://schemas.microsoft.com/office/powerpoint/2010/main" val="3896864724"/>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Semantic-wise Summarization</a:t>
            </a:r>
            <a:endParaRPr lang="en-US" dirty="0"/>
          </a:p>
        </p:txBody>
      </p:sp>
      <p:sp>
        <p:nvSpPr>
          <p:cNvPr id="3" name="內容版面配置區 2"/>
          <p:cNvSpPr>
            <a:spLocks noGrp="1"/>
          </p:cNvSpPr>
          <p:nvPr>
            <p:ph idx="1"/>
          </p:nvPr>
        </p:nvSpPr>
        <p:spPr/>
        <p:txBody>
          <a:bodyPr>
            <a:normAutofit lnSpcReduction="10000"/>
          </a:bodyPr>
          <a:lstStyle/>
          <a:p>
            <a:r>
              <a:rPr lang="en-US" dirty="0" smtClean="0"/>
              <a:t>In a heterogeneous social network, what are the differences between nodes of the same type?</a:t>
            </a:r>
          </a:p>
          <a:p>
            <a:pPr lvl="1"/>
            <a:r>
              <a:rPr lang="en-US" dirty="0" smtClean="0"/>
              <a:t>For example, given a movie network containing directors, actors, movies, and so on. What makes </a:t>
            </a:r>
            <a:r>
              <a:rPr lang="en-US" dirty="0"/>
              <a:t>Julia Roberts and </a:t>
            </a:r>
            <a:r>
              <a:rPr lang="en-US" dirty="0" smtClean="0"/>
              <a:t>Angelina Jolie, both are famous actresses, different?</a:t>
            </a:r>
          </a:p>
          <a:p>
            <a:r>
              <a:rPr lang="en-US" dirty="0" smtClean="0"/>
              <a:t>Ego-centric abstraction: utilize the neighbor information to describe the </a:t>
            </a:r>
            <a:r>
              <a:rPr lang="en-US" dirty="0" smtClean="0">
                <a:solidFill>
                  <a:srgbClr val="F79646"/>
                </a:solidFill>
              </a:rPr>
              <a:t>uniqueness </a:t>
            </a:r>
            <a:r>
              <a:rPr lang="en-US" dirty="0" smtClean="0"/>
              <a:t>of an ego.</a:t>
            </a:r>
            <a:endParaRPr 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26</a:t>
            </a:fld>
            <a:endParaRPr kumimoji="1" lang="zh-TW" altLang="en-US"/>
          </a:p>
        </p:txBody>
      </p:sp>
    </p:spTree>
    <p:extLst>
      <p:ext uri="{BB962C8B-B14F-4D97-AF65-F5344CB8AC3E}">
        <p14:creationId xmlns:p14="http://schemas.microsoft.com/office/powerpoint/2010/main" val="44462207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Problem definition with Example</a:t>
            </a:r>
            <a:endParaRPr lang="en-US" dirty="0"/>
          </a:p>
        </p:txBody>
      </p:sp>
      <p:sp>
        <p:nvSpPr>
          <p:cNvPr id="3" name="內容版面配置區 2"/>
          <p:cNvSpPr>
            <a:spLocks noGrp="1"/>
          </p:cNvSpPr>
          <p:nvPr>
            <p:ph idx="1"/>
          </p:nvPr>
        </p:nvSpPr>
        <p:spPr>
          <a:xfrm>
            <a:off x="457200" y="1600200"/>
            <a:ext cx="5011478" cy="4525963"/>
          </a:xfrm>
        </p:spPr>
        <p:txBody>
          <a:bodyPr>
            <a:normAutofit fontScale="62500" lnSpcReduction="20000"/>
          </a:bodyPr>
          <a:lstStyle/>
          <a:p>
            <a:r>
              <a:rPr lang="en-US" altLang="zh-TW" dirty="0"/>
              <a:t>What’s the difference between Alice and other experts?</a:t>
            </a:r>
          </a:p>
          <a:p>
            <a:pPr marL="971550" lvl="1" indent="-514350">
              <a:buFont typeface="+mj-lt"/>
              <a:buAutoNum type="arabicPeriod"/>
            </a:pPr>
            <a:r>
              <a:rPr lang="en-US" altLang="zh-TW" dirty="0"/>
              <a:t>Alice is the only one </a:t>
            </a:r>
            <a:br>
              <a:rPr lang="en-US" altLang="zh-TW" dirty="0"/>
            </a:br>
            <a:r>
              <a:rPr lang="en-US" altLang="zh-TW" dirty="0"/>
              <a:t>masters {Prolog}.</a:t>
            </a:r>
          </a:p>
          <a:p>
            <a:pPr marL="971550" lvl="1" indent="-514350">
              <a:buFont typeface="+mj-lt"/>
              <a:buAutoNum type="arabicPeriod"/>
            </a:pPr>
            <a:r>
              <a:rPr lang="en-US" altLang="zh-TW" dirty="0"/>
              <a:t>Other than John, Tim, and Mary, </a:t>
            </a:r>
            <a:br>
              <a:rPr lang="en-US" altLang="zh-TW" dirty="0"/>
            </a:br>
            <a:r>
              <a:rPr lang="en-US" altLang="zh-TW" dirty="0"/>
              <a:t>Alice is the only one masters C++. </a:t>
            </a:r>
          </a:p>
          <a:p>
            <a:pPr marL="971550" lvl="1" indent="-514350">
              <a:buFont typeface="+mj-lt"/>
              <a:buAutoNum type="arabicPeriod"/>
            </a:pPr>
            <a:r>
              <a:rPr lang="en-US" altLang="zh-TW" dirty="0"/>
              <a:t>Other than Mary, Alice is the </a:t>
            </a:r>
            <a:br>
              <a:rPr lang="en-US" altLang="zh-TW" dirty="0"/>
            </a:br>
            <a:r>
              <a:rPr lang="en-US" altLang="zh-TW" dirty="0"/>
              <a:t>only one masters {C++, Java</a:t>
            </a:r>
            <a:r>
              <a:rPr lang="en-US" altLang="zh-TW" dirty="0" smtClean="0"/>
              <a:t>}</a:t>
            </a:r>
          </a:p>
          <a:p>
            <a:r>
              <a:rPr lang="en-US" altLang="zh-TW" dirty="0"/>
              <a:t>Working definition</a:t>
            </a:r>
          </a:p>
          <a:p>
            <a:pPr lvl="1"/>
            <a:r>
              <a:rPr lang="en-US" altLang="zh-TW" dirty="0"/>
              <a:t>Given a node, find a </a:t>
            </a:r>
            <a:r>
              <a:rPr lang="en-US" altLang="zh-TW" b="1" dirty="0"/>
              <a:t>unique </a:t>
            </a:r>
            <a:br>
              <a:rPr lang="en-US" altLang="zh-TW" b="1" dirty="0"/>
            </a:br>
            <a:r>
              <a:rPr lang="en-US" altLang="zh-TW" b="1" dirty="0"/>
              <a:t>identification group</a:t>
            </a:r>
            <a:r>
              <a:rPr lang="en-US" altLang="zh-TW" dirty="0"/>
              <a:t>(UID) to </a:t>
            </a:r>
            <a:br>
              <a:rPr lang="en-US" altLang="zh-TW" dirty="0"/>
            </a:br>
            <a:r>
              <a:rPr lang="en-US" altLang="zh-TW" dirty="0"/>
              <a:t>make it unique 	</a:t>
            </a:r>
          </a:p>
          <a:p>
            <a:pPr lvl="1"/>
            <a:r>
              <a:rPr lang="en-US" altLang="zh-TW" dirty="0"/>
              <a:t>UID is the combination of </a:t>
            </a:r>
            <a:br>
              <a:rPr lang="en-US" altLang="zh-TW" dirty="0"/>
            </a:br>
            <a:r>
              <a:rPr lang="en-US" altLang="zh-TW" b="1" dirty="0">
                <a:solidFill>
                  <a:srgbClr val="00B050"/>
                </a:solidFill>
              </a:rPr>
              <a:t>identifier set </a:t>
            </a:r>
            <a:r>
              <a:rPr lang="en-US" altLang="zh-TW" dirty="0"/>
              <a:t>and </a:t>
            </a:r>
            <a:r>
              <a:rPr lang="en-US" altLang="zh-TW" b="1" dirty="0">
                <a:solidFill>
                  <a:srgbClr val="FF0000"/>
                </a:solidFill>
              </a:rPr>
              <a:t>peer set</a:t>
            </a:r>
          </a:p>
          <a:p>
            <a:pPr lvl="1"/>
            <a:r>
              <a:rPr lang="en-US" altLang="zh-TW" dirty="0"/>
              <a:t>For 1, the UID is {</a:t>
            </a:r>
            <a:r>
              <a:rPr lang="en-US" altLang="zh-TW" dirty="0">
                <a:solidFill>
                  <a:srgbClr val="00B050"/>
                </a:solidFill>
              </a:rPr>
              <a:t>Prolog</a:t>
            </a:r>
            <a:r>
              <a:rPr lang="en-US" altLang="zh-TW" dirty="0"/>
              <a:t>}</a:t>
            </a:r>
          </a:p>
          <a:p>
            <a:pPr lvl="1"/>
            <a:r>
              <a:rPr lang="en-US" altLang="zh-TW" dirty="0"/>
              <a:t>For 2, the UID is {</a:t>
            </a:r>
            <a:r>
              <a:rPr lang="en-US" altLang="zh-TW" dirty="0">
                <a:solidFill>
                  <a:srgbClr val="00B050"/>
                </a:solidFill>
              </a:rPr>
              <a:t>C++</a:t>
            </a:r>
            <a:r>
              <a:rPr lang="en-US" altLang="zh-TW" dirty="0"/>
              <a:t>, </a:t>
            </a:r>
            <a:r>
              <a:rPr lang="en-US" altLang="zh-TW" dirty="0">
                <a:solidFill>
                  <a:srgbClr val="FF0000"/>
                </a:solidFill>
              </a:rPr>
              <a:t>John, Tim, Mary</a:t>
            </a:r>
            <a:r>
              <a:rPr lang="en-US" altLang="zh-TW" dirty="0"/>
              <a:t>} </a:t>
            </a:r>
          </a:p>
          <a:p>
            <a:pPr lvl="1"/>
            <a:r>
              <a:rPr lang="en-US" altLang="zh-TW" dirty="0"/>
              <a:t>For 3, the UID is {</a:t>
            </a:r>
            <a:r>
              <a:rPr lang="en-US" altLang="zh-TW" dirty="0">
                <a:solidFill>
                  <a:srgbClr val="00B050"/>
                </a:solidFill>
              </a:rPr>
              <a:t>C++, Java</a:t>
            </a:r>
            <a:r>
              <a:rPr lang="en-US" altLang="zh-TW" dirty="0"/>
              <a:t>, </a:t>
            </a:r>
            <a:r>
              <a:rPr lang="en-US" altLang="zh-TW" dirty="0">
                <a:solidFill>
                  <a:srgbClr val="FF0000"/>
                </a:solidFill>
              </a:rPr>
              <a:t>Mary</a:t>
            </a:r>
            <a:r>
              <a:rPr lang="en-US" altLang="zh-TW" dirty="0"/>
              <a:t>}</a:t>
            </a:r>
          </a:p>
          <a:p>
            <a:endParaRPr lang="en-US" dirty="0"/>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68677" y="1462461"/>
            <a:ext cx="3427300" cy="3427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日期版面配置區 5"/>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27</a:t>
            </a:fld>
            <a:endParaRPr kumimoji="1" lang="zh-TW" altLang="en-US"/>
          </a:p>
        </p:txBody>
      </p:sp>
    </p:spTree>
    <p:extLst>
      <p:ext uri="{BB962C8B-B14F-4D97-AF65-F5344CB8AC3E}">
        <p14:creationId xmlns:p14="http://schemas.microsoft.com/office/powerpoint/2010/main" val="3416877073"/>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sz="3600" dirty="0" smtClean="0"/>
              <a:t>Why to Identify the Uniqueness of an Ego? Potential Applications </a:t>
            </a:r>
            <a:endParaRPr lang="zh-TW" altLang="en-US" sz="3600" dirty="0"/>
          </a:p>
        </p:txBody>
      </p:sp>
      <p:sp>
        <p:nvSpPr>
          <p:cNvPr id="3" name="內容版面配置區 2"/>
          <p:cNvSpPr>
            <a:spLocks noGrp="1"/>
          </p:cNvSpPr>
          <p:nvPr>
            <p:ph idx="1"/>
          </p:nvPr>
        </p:nvSpPr>
        <p:spPr>
          <a:xfrm>
            <a:off x="457201" y="1600200"/>
            <a:ext cx="5847976" cy="4525963"/>
          </a:xfrm>
        </p:spPr>
        <p:txBody>
          <a:bodyPr>
            <a:normAutofit fontScale="85000" lnSpcReduction="20000"/>
          </a:bodyPr>
          <a:lstStyle/>
          <a:p>
            <a:pPr marL="514350" indent="-457200"/>
            <a:r>
              <a:rPr lang="en-US" altLang="zh-TW" dirty="0" smtClean="0"/>
              <a:t>Social </a:t>
            </a:r>
            <a:r>
              <a:rPr lang="en-US" altLang="zh-TW" dirty="0"/>
              <a:t>entity search </a:t>
            </a:r>
            <a:r>
              <a:rPr lang="en-US" altLang="zh-TW" dirty="0" smtClean="0"/>
              <a:t>engines: summarizing important information of entities</a:t>
            </a:r>
          </a:p>
          <a:p>
            <a:pPr lvl="1"/>
            <a:r>
              <a:rPr lang="en-US" altLang="zh-TW" dirty="0" smtClean="0"/>
              <a:t>Alice is the only one masters {Prolog}.</a:t>
            </a:r>
          </a:p>
          <a:p>
            <a:pPr lvl="1"/>
            <a:r>
              <a:rPr lang="en-US" altLang="zh-TW" dirty="0" smtClean="0"/>
              <a:t>Mary is the only one masters {C, C++, Java}.</a:t>
            </a:r>
          </a:p>
          <a:p>
            <a:pPr lvl="1"/>
            <a:endParaRPr lang="en-US" altLang="zh-TW" dirty="0" smtClean="0"/>
          </a:p>
          <a:p>
            <a:pPr marL="571500" indent="-514350"/>
            <a:r>
              <a:rPr lang="en-US" altLang="zh-TW" dirty="0" smtClean="0"/>
              <a:t>Substitution </a:t>
            </a:r>
            <a:r>
              <a:rPr lang="en-US" altLang="zh-TW" dirty="0"/>
              <a:t>recommendation systems Finding </a:t>
            </a:r>
            <a:r>
              <a:rPr lang="en-US" altLang="zh-TW" dirty="0" smtClean="0"/>
              <a:t>alternatives given </a:t>
            </a:r>
            <a:br>
              <a:rPr lang="en-US" altLang="zh-TW" dirty="0" smtClean="0"/>
            </a:br>
            <a:r>
              <a:rPr lang="en-US" altLang="zh-TW" dirty="0" smtClean="0"/>
              <a:t>interests</a:t>
            </a:r>
          </a:p>
          <a:p>
            <a:pPr marL="971550" lvl="1" indent="-514350"/>
            <a:r>
              <a:rPr lang="en-US" altLang="zh-TW" dirty="0"/>
              <a:t>Other than John, Tim, Mary, </a:t>
            </a:r>
            <a:r>
              <a:rPr lang="en-US" altLang="zh-TW" dirty="0" smtClean="0"/>
              <a:t>Alice </a:t>
            </a:r>
            <a:r>
              <a:rPr lang="en-US" altLang="zh-TW" dirty="0"/>
              <a:t>is the only one masters </a:t>
            </a:r>
            <a:r>
              <a:rPr lang="en-US" altLang="zh-TW" dirty="0" smtClean="0"/>
              <a:t>C++.</a:t>
            </a:r>
          </a:p>
        </p:txBody>
      </p:sp>
      <p:pic>
        <p:nvPicPr>
          <p:cNvPr id="5" name="Picture 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281475" y="1600199"/>
            <a:ext cx="2777565" cy="27775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日期版面配置區 5"/>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28</a:t>
            </a:fld>
            <a:endParaRPr kumimoji="1" lang="zh-TW" altLang="en-US"/>
          </a:p>
        </p:txBody>
      </p:sp>
    </p:spTree>
    <p:extLst>
      <p:ext uri="{BB962C8B-B14F-4D97-AF65-F5344CB8AC3E}">
        <p14:creationId xmlns:p14="http://schemas.microsoft.com/office/powerpoint/2010/main" val="3135863271"/>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Unique Identification Groups(UID)</a:t>
            </a:r>
            <a:endParaRPr lang="zh-TW" altLang="en-US" dirty="0"/>
          </a:p>
        </p:txBody>
      </p:sp>
      <p:sp>
        <p:nvSpPr>
          <p:cNvPr id="3" name="內容版面配置區 2"/>
          <p:cNvSpPr>
            <a:spLocks noGrp="1"/>
          </p:cNvSpPr>
          <p:nvPr>
            <p:ph idx="1"/>
          </p:nvPr>
        </p:nvSpPr>
        <p:spPr>
          <a:xfrm>
            <a:off x="457200" y="1600201"/>
            <a:ext cx="8229600" cy="1731682"/>
          </a:xfrm>
        </p:spPr>
        <p:txBody>
          <a:bodyPr>
            <a:normAutofit fontScale="77500" lnSpcReduction="20000"/>
          </a:bodyPr>
          <a:lstStyle/>
          <a:p>
            <a:r>
              <a:rPr lang="en-US" altLang="zh-TW" sz="2800" dirty="0"/>
              <a:t>Ego is the interested entity</a:t>
            </a:r>
            <a:r>
              <a:rPr lang="en-US" altLang="zh-TW" sz="2800" dirty="0" smtClean="0"/>
              <a:t>.</a:t>
            </a:r>
          </a:p>
          <a:p>
            <a:r>
              <a:rPr lang="en-US" altLang="zh-TW" sz="2800" dirty="0" smtClean="0"/>
              <a:t>UID = </a:t>
            </a:r>
            <a:r>
              <a:rPr lang="en-US" altLang="zh-TW" sz="2800" dirty="0" smtClean="0">
                <a:solidFill>
                  <a:srgbClr val="00B050"/>
                </a:solidFill>
              </a:rPr>
              <a:t>Identifier set</a:t>
            </a:r>
            <a:r>
              <a:rPr lang="en-US" altLang="zh-TW" sz="2800" dirty="0" smtClean="0"/>
              <a:t> + </a:t>
            </a:r>
            <a:r>
              <a:rPr lang="en-US" altLang="zh-TW" sz="2800" dirty="0" smtClean="0">
                <a:solidFill>
                  <a:srgbClr val="FF0000"/>
                </a:solidFill>
              </a:rPr>
              <a:t>peer set</a:t>
            </a:r>
          </a:p>
          <a:p>
            <a:r>
              <a:rPr lang="en-US" altLang="zh-TW" sz="2800" dirty="0" smtClean="0">
                <a:solidFill>
                  <a:srgbClr val="00B050"/>
                </a:solidFill>
              </a:rPr>
              <a:t>Identifier set </a:t>
            </a:r>
            <a:r>
              <a:rPr lang="en-US" altLang="zh-TW" sz="2800" dirty="0"/>
              <a:t>is a subset of neighbors of the ego, represented as </a:t>
            </a:r>
            <a:r>
              <a:rPr lang="en-US" altLang="zh-TW" sz="2800" dirty="0" smtClean="0"/>
              <a:t>M</a:t>
            </a:r>
          </a:p>
          <a:p>
            <a:r>
              <a:rPr lang="en-US" altLang="zh-TW" sz="2800" dirty="0" smtClean="0"/>
              <a:t>Given M, a</a:t>
            </a:r>
            <a:r>
              <a:rPr lang="en-US" altLang="zh-TW" sz="2800" dirty="0" smtClean="0">
                <a:solidFill>
                  <a:srgbClr val="FF0000"/>
                </a:solidFill>
              </a:rPr>
              <a:t> peer set </a:t>
            </a:r>
            <a:r>
              <a:rPr lang="en-US" altLang="zh-TW" sz="2800" dirty="0" smtClean="0"/>
              <a:t>is</a:t>
            </a:r>
            <a:r>
              <a:rPr lang="en-US" altLang="zh-TW" sz="2800" dirty="0" smtClean="0">
                <a:solidFill>
                  <a:srgbClr val="FF0000"/>
                </a:solidFill>
              </a:rPr>
              <a:t> </a:t>
            </a:r>
            <a:r>
              <a:rPr lang="en-US" altLang="zh-TW" sz="2800" dirty="0" smtClean="0"/>
              <a:t>of the </a:t>
            </a:r>
            <a:r>
              <a:rPr lang="en-US" altLang="zh-TW" sz="2800" dirty="0" smtClean="0">
                <a:solidFill>
                  <a:srgbClr val="FF0000"/>
                </a:solidFill>
              </a:rPr>
              <a:t>same type as the ego, </a:t>
            </a:r>
            <a:r>
              <a:rPr lang="en-US" altLang="zh-TW" sz="2800" dirty="0" smtClean="0"/>
              <a:t>and is </a:t>
            </a:r>
            <a:r>
              <a:rPr lang="en-US" altLang="zh-TW" sz="2800" dirty="0" smtClean="0">
                <a:solidFill>
                  <a:srgbClr val="FF0000"/>
                </a:solidFill>
              </a:rPr>
              <a:t>structure equivalent </a:t>
            </a:r>
            <a:r>
              <a:rPr lang="en-US" altLang="zh-TW" sz="2800" dirty="0" smtClean="0"/>
              <a:t>to the ego, represented as SE(ego, M)</a:t>
            </a:r>
          </a:p>
        </p:txBody>
      </p:sp>
      <p:sp>
        <p:nvSpPr>
          <p:cNvPr id="8" name="文字方塊 7"/>
          <p:cNvSpPr txBox="1"/>
          <p:nvPr/>
        </p:nvSpPr>
        <p:spPr>
          <a:xfrm>
            <a:off x="2927669" y="4638348"/>
            <a:ext cx="736811" cy="461665"/>
          </a:xfrm>
          <a:prstGeom prst="rect">
            <a:avLst/>
          </a:prstGeom>
          <a:noFill/>
        </p:spPr>
        <p:txBody>
          <a:bodyPr wrap="square" rtlCol="0">
            <a:spAutoFit/>
          </a:bodyPr>
          <a:lstStyle/>
          <a:p>
            <a:r>
              <a:rPr kumimoji="1" lang="en-US" altLang="zh-TW" sz="2400" i="1" dirty="0" smtClean="0">
                <a:latin typeface="+mj-lt"/>
                <a:ea typeface="Arial Unicode MS" pitchFamily="34" charset="-120"/>
                <a:cs typeface="Arial Unicode MS" pitchFamily="34" charset="-120"/>
              </a:rPr>
              <a:t>ego</a:t>
            </a:r>
            <a:endParaRPr kumimoji="1" lang="zh-TW" altLang="en-US" sz="2400" dirty="0">
              <a:latin typeface="+mj-lt"/>
              <a:ea typeface="Arial Unicode MS" pitchFamily="34" charset="-120"/>
              <a:cs typeface="Arial Unicode MS" pitchFamily="34" charset="-120"/>
            </a:endParaRPr>
          </a:p>
        </p:txBody>
      </p:sp>
      <p:sp>
        <p:nvSpPr>
          <p:cNvPr id="10" name="橢圓 9"/>
          <p:cNvSpPr/>
          <p:nvPr/>
        </p:nvSpPr>
        <p:spPr>
          <a:xfrm>
            <a:off x="4368220" y="4782000"/>
            <a:ext cx="595564" cy="5559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11" name="文字方塊 10"/>
          <p:cNvSpPr txBox="1"/>
          <p:nvPr/>
        </p:nvSpPr>
        <p:spPr>
          <a:xfrm>
            <a:off x="4296212" y="4814720"/>
            <a:ext cx="753747" cy="523220"/>
          </a:xfrm>
          <a:prstGeom prst="rect">
            <a:avLst/>
          </a:prstGeom>
          <a:noFill/>
        </p:spPr>
        <p:txBody>
          <a:bodyPr wrap="square" rtlCol="0">
            <a:spAutoFit/>
          </a:bodyPr>
          <a:lstStyle/>
          <a:p>
            <a:r>
              <a:rPr lang="en-US" altLang="zh-TW" sz="2800" i="1" dirty="0" smtClean="0"/>
              <a:t>C++</a:t>
            </a:r>
            <a:endParaRPr lang="zh-TW" altLang="en-US" sz="2800" i="1" baseline="-25000" dirty="0"/>
          </a:p>
        </p:txBody>
      </p:sp>
      <p:sp>
        <p:nvSpPr>
          <p:cNvPr id="12" name="橢圓 11"/>
          <p:cNvSpPr/>
          <p:nvPr/>
        </p:nvSpPr>
        <p:spPr>
          <a:xfrm>
            <a:off x="2899919" y="5135375"/>
            <a:ext cx="571936" cy="548513"/>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13" name="橢圓 12"/>
          <p:cNvSpPr/>
          <p:nvPr/>
        </p:nvSpPr>
        <p:spPr>
          <a:xfrm>
            <a:off x="6419148" y="5434860"/>
            <a:ext cx="606527" cy="548914"/>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sp>
        <p:nvSpPr>
          <p:cNvPr id="14" name="橢圓 13"/>
          <p:cNvSpPr/>
          <p:nvPr/>
        </p:nvSpPr>
        <p:spPr>
          <a:xfrm>
            <a:off x="6419147" y="4163267"/>
            <a:ext cx="556723" cy="573879"/>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cxnSp>
        <p:nvCxnSpPr>
          <p:cNvPr id="15" name="直線接點 14"/>
          <p:cNvCxnSpPr>
            <a:stCxn id="21" idx="6"/>
            <a:endCxn id="14" idx="2"/>
          </p:cNvCxnSpPr>
          <p:nvPr/>
        </p:nvCxnSpPr>
        <p:spPr>
          <a:xfrm>
            <a:off x="4998660" y="4413886"/>
            <a:ext cx="1420487" cy="36321"/>
          </a:xfrm>
          <a:prstGeom prst="line">
            <a:avLst/>
          </a:prstGeom>
        </p:spPr>
        <p:style>
          <a:lnRef idx="1">
            <a:schemeClr val="dk1"/>
          </a:lnRef>
          <a:fillRef idx="0">
            <a:schemeClr val="dk1"/>
          </a:fillRef>
          <a:effectRef idx="0">
            <a:schemeClr val="dk1"/>
          </a:effectRef>
          <a:fontRef idx="minor">
            <a:schemeClr val="tx1"/>
          </a:fontRef>
        </p:style>
      </p:cxnSp>
      <p:cxnSp>
        <p:nvCxnSpPr>
          <p:cNvPr id="16" name="直線接點 15"/>
          <p:cNvCxnSpPr>
            <a:stCxn id="21" idx="6"/>
            <a:endCxn id="30" idx="2"/>
          </p:cNvCxnSpPr>
          <p:nvPr/>
        </p:nvCxnSpPr>
        <p:spPr>
          <a:xfrm>
            <a:off x="4998660" y="4413886"/>
            <a:ext cx="1420488" cy="1925961"/>
          </a:xfrm>
          <a:prstGeom prst="line">
            <a:avLst/>
          </a:prstGeom>
        </p:spPr>
        <p:style>
          <a:lnRef idx="1">
            <a:schemeClr val="dk1"/>
          </a:lnRef>
          <a:fillRef idx="0">
            <a:schemeClr val="dk1"/>
          </a:fillRef>
          <a:effectRef idx="0">
            <a:schemeClr val="dk1"/>
          </a:effectRef>
          <a:fontRef idx="minor">
            <a:schemeClr val="tx1"/>
          </a:fontRef>
        </p:style>
      </p:cxnSp>
      <p:cxnSp>
        <p:nvCxnSpPr>
          <p:cNvPr id="17" name="直線接點 16"/>
          <p:cNvCxnSpPr>
            <a:stCxn id="10" idx="6"/>
            <a:endCxn id="13" idx="2"/>
          </p:cNvCxnSpPr>
          <p:nvPr/>
        </p:nvCxnSpPr>
        <p:spPr>
          <a:xfrm>
            <a:off x="4963784" y="5059970"/>
            <a:ext cx="1455364" cy="649347"/>
          </a:xfrm>
          <a:prstGeom prst="line">
            <a:avLst/>
          </a:prstGeom>
        </p:spPr>
        <p:style>
          <a:lnRef idx="1">
            <a:schemeClr val="dk1"/>
          </a:lnRef>
          <a:fillRef idx="0">
            <a:schemeClr val="dk1"/>
          </a:fillRef>
          <a:effectRef idx="0">
            <a:schemeClr val="dk1"/>
          </a:effectRef>
          <a:fontRef idx="minor">
            <a:schemeClr val="tx1"/>
          </a:fontRef>
        </p:style>
      </p:cxnSp>
      <p:cxnSp>
        <p:nvCxnSpPr>
          <p:cNvPr id="18" name="直線接點 17"/>
          <p:cNvCxnSpPr>
            <a:stCxn id="12" idx="6"/>
            <a:endCxn id="21" idx="2"/>
          </p:cNvCxnSpPr>
          <p:nvPr/>
        </p:nvCxnSpPr>
        <p:spPr>
          <a:xfrm flipV="1">
            <a:off x="3471855" y="4413886"/>
            <a:ext cx="913612" cy="995746"/>
          </a:xfrm>
          <a:prstGeom prst="line">
            <a:avLst/>
          </a:prstGeom>
        </p:spPr>
        <p:style>
          <a:lnRef idx="1">
            <a:schemeClr val="dk1"/>
          </a:lnRef>
          <a:fillRef idx="0">
            <a:schemeClr val="dk1"/>
          </a:fillRef>
          <a:effectRef idx="0">
            <a:schemeClr val="dk1"/>
          </a:effectRef>
          <a:fontRef idx="minor">
            <a:schemeClr val="tx1"/>
          </a:fontRef>
        </p:style>
      </p:cxnSp>
      <p:cxnSp>
        <p:nvCxnSpPr>
          <p:cNvPr id="19" name="直線接點 18"/>
          <p:cNvCxnSpPr>
            <a:stCxn id="12" idx="6"/>
            <a:endCxn id="10" idx="2"/>
          </p:cNvCxnSpPr>
          <p:nvPr/>
        </p:nvCxnSpPr>
        <p:spPr>
          <a:xfrm flipV="1">
            <a:off x="3471855" y="5059970"/>
            <a:ext cx="896365" cy="349662"/>
          </a:xfrm>
          <a:prstGeom prst="line">
            <a:avLst/>
          </a:prstGeom>
        </p:spPr>
        <p:style>
          <a:lnRef idx="1">
            <a:schemeClr val="dk1"/>
          </a:lnRef>
          <a:fillRef idx="0">
            <a:schemeClr val="dk1"/>
          </a:fillRef>
          <a:effectRef idx="0">
            <a:schemeClr val="dk1"/>
          </a:effectRef>
          <a:fontRef idx="minor">
            <a:schemeClr val="tx1"/>
          </a:fontRef>
        </p:style>
      </p:cxnSp>
      <p:grpSp>
        <p:nvGrpSpPr>
          <p:cNvPr id="20" name="群組 19"/>
          <p:cNvGrpSpPr/>
          <p:nvPr/>
        </p:nvGrpSpPr>
        <p:grpSpPr>
          <a:xfrm>
            <a:off x="4385467" y="4113804"/>
            <a:ext cx="613194" cy="600164"/>
            <a:chOff x="4076641" y="2888786"/>
            <a:chExt cx="613194" cy="600164"/>
          </a:xfrm>
        </p:grpSpPr>
        <p:sp>
          <p:nvSpPr>
            <p:cNvPr id="21" name="橢圓 20"/>
            <p:cNvSpPr/>
            <p:nvPr/>
          </p:nvSpPr>
          <p:spPr>
            <a:xfrm>
              <a:off x="4076641" y="2888786"/>
              <a:ext cx="613193" cy="6001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2" name="文字方塊 21"/>
            <p:cNvSpPr txBox="1"/>
            <p:nvPr/>
          </p:nvSpPr>
          <p:spPr>
            <a:xfrm>
              <a:off x="4094271" y="2924535"/>
              <a:ext cx="595564" cy="523220"/>
            </a:xfrm>
            <a:prstGeom prst="rect">
              <a:avLst/>
            </a:prstGeom>
            <a:noFill/>
          </p:spPr>
          <p:txBody>
            <a:bodyPr wrap="square" rtlCol="0">
              <a:spAutoFit/>
            </a:bodyPr>
            <a:lstStyle/>
            <a:p>
              <a:r>
                <a:rPr lang="en-US" altLang="zh-TW" sz="2800" i="1" dirty="0"/>
                <a:t>C</a:t>
              </a:r>
              <a:endParaRPr lang="zh-TW" altLang="en-US" sz="2800" i="1" baseline="-25000" dirty="0"/>
            </a:p>
          </p:txBody>
        </p:sp>
      </p:grpSp>
      <p:sp>
        <p:nvSpPr>
          <p:cNvPr id="23" name="文字方塊 22"/>
          <p:cNvSpPr txBox="1"/>
          <p:nvPr/>
        </p:nvSpPr>
        <p:spPr>
          <a:xfrm>
            <a:off x="6419148" y="5460554"/>
            <a:ext cx="772617" cy="461665"/>
          </a:xfrm>
          <a:prstGeom prst="rect">
            <a:avLst/>
          </a:prstGeom>
          <a:noFill/>
        </p:spPr>
        <p:txBody>
          <a:bodyPr wrap="square" rtlCol="0">
            <a:spAutoFit/>
          </a:bodyPr>
          <a:lstStyle/>
          <a:p>
            <a:r>
              <a:rPr lang="en-US" altLang="zh-TW" sz="2400" dirty="0" smtClean="0"/>
              <a:t>Tim</a:t>
            </a:r>
            <a:endParaRPr lang="zh-TW" altLang="en-US" sz="2800" baseline="-25000" dirty="0"/>
          </a:p>
        </p:txBody>
      </p:sp>
      <p:sp>
        <p:nvSpPr>
          <p:cNvPr id="24" name="橢圓 23"/>
          <p:cNvSpPr/>
          <p:nvPr/>
        </p:nvSpPr>
        <p:spPr>
          <a:xfrm>
            <a:off x="6419148" y="4798158"/>
            <a:ext cx="606527" cy="61237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cxnSp>
        <p:nvCxnSpPr>
          <p:cNvPr id="25" name="直線接點 24"/>
          <p:cNvCxnSpPr>
            <a:stCxn id="10" idx="6"/>
            <a:endCxn id="24" idx="2"/>
          </p:cNvCxnSpPr>
          <p:nvPr/>
        </p:nvCxnSpPr>
        <p:spPr>
          <a:xfrm>
            <a:off x="4963784" y="5059970"/>
            <a:ext cx="1455364" cy="44377"/>
          </a:xfrm>
          <a:prstGeom prst="line">
            <a:avLst/>
          </a:prstGeom>
        </p:spPr>
        <p:style>
          <a:lnRef idx="1">
            <a:schemeClr val="dk1"/>
          </a:lnRef>
          <a:fillRef idx="0">
            <a:schemeClr val="dk1"/>
          </a:fillRef>
          <a:effectRef idx="0">
            <a:schemeClr val="dk1"/>
          </a:effectRef>
          <a:fontRef idx="minor">
            <a:schemeClr val="tx1"/>
          </a:fontRef>
        </p:style>
      </p:cxnSp>
      <p:grpSp>
        <p:nvGrpSpPr>
          <p:cNvPr id="26" name="群組 25"/>
          <p:cNvGrpSpPr/>
          <p:nvPr/>
        </p:nvGrpSpPr>
        <p:grpSpPr>
          <a:xfrm>
            <a:off x="4332893" y="5410536"/>
            <a:ext cx="853186" cy="573238"/>
            <a:chOff x="3997985" y="3068669"/>
            <a:chExt cx="853186" cy="573238"/>
          </a:xfrm>
        </p:grpSpPr>
        <p:sp>
          <p:nvSpPr>
            <p:cNvPr id="27" name="橢圓 26"/>
            <p:cNvSpPr/>
            <p:nvPr/>
          </p:nvSpPr>
          <p:spPr>
            <a:xfrm>
              <a:off x="4050559" y="3068669"/>
              <a:ext cx="613195" cy="573238"/>
            </a:xfrm>
            <a:prstGeom prst="ellipse">
              <a:avLst/>
            </a:prstGeom>
            <a:solidFill>
              <a:schemeClr val="accent6">
                <a:lumMod val="60000"/>
                <a:lumOff val="40000"/>
              </a:schemeClr>
            </a:solidFill>
            <a:ln>
              <a:prstDash val="dashDot"/>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8" name="文字方塊 27"/>
            <p:cNvSpPr txBox="1"/>
            <p:nvPr/>
          </p:nvSpPr>
          <p:spPr>
            <a:xfrm>
              <a:off x="3997985" y="3080412"/>
              <a:ext cx="853186" cy="461665"/>
            </a:xfrm>
            <a:prstGeom prst="rect">
              <a:avLst/>
            </a:prstGeom>
            <a:noFill/>
          </p:spPr>
          <p:txBody>
            <a:bodyPr wrap="square" rtlCol="0">
              <a:spAutoFit/>
            </a:bodyPr>
            <a:lstStyle/>
            <a:p>
              <a:r>
                <a:rPr lang="en-US" altLang="zh-TW" sz="2400" i="1" dirty="0" smtClean="0"/>
                <a:t>Java</a:t>
              </a:r>
              <a:endParaRPr lang="zh-TW" altLang="en-US" sz="2400" i="1" baseline="-25000" dirty="0"/>
            </a:p>
          </p:txBody>
        </p:sp>
      </p:grpSp>
      <p:cxnSp>
        <p:nvCxnSpPr>
          <p:cNvPr id="29" name="直線接點 28"/>
          <p:cNvCxnSpPr>
            <a:stCxn id="27" idx="6"/>
            <a:endCxn id="24" idx="2"/>
          </p:cNvCxnSpPr>
          <p:nvPr/>
        </p:nvCxnSpPr>
        <p:spPr>
          <a:xfrm flipV="1">
            <a:off x="4998662" y="5104347"/>
            <a:ext cx="1420486" cy="592808"/>
          </a:xfrm>
          <a:prstGeom prst="line">
            <a:avLst/>
          </a:prstGeom>
        </p:spPr>
        <p:style>
          <a:lnRef idx="1">
            <a:schemeClr val="dk1"/>
          </a:lnRef>
          <a:fillRef idx="0">
            <a:schemeClr val="dk1"/>
          </a:fillRef>
          <a:effectRef idx="0">
            <a:schemeClr val="dk1"/>
          </a:effectRef>
          <a:fontRef idx="minor">
            <a:schemeClr val="tx1"/>
          </a:fontRef>
        </p:style>
      </p:cxnSp>
      <p:sp>
        <p:nvSpPr>
          <p:cNvPr id="30" name="橢圓 29"/>
          <p:cNvSpPr/>
          <p:nvPr/>
        </p:nvSpPr>
        <p:spPr>
          <a:xfrm>
            <a:off x="6419148" y="6045873"/>
            <a:ext cx="594771" cy="58794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cxnSp>
        <p:nvCxnSpPr>
          <p:cNvPr id="31" name="直線接點 30"/>
          <p:cNvCxnSpPr>
            <a:stCxn id="27" idx="6"/>
            <a:endCxn id="30" idx="2"/>
          </p:cNvCxnSpPr>
          <p:nvPr/>
        </p:nvCxnSpPr>
        <p:spPr>
          <a:xfrm>
            <a:off x="4998662" y="5697155"/>
            <a:ext cx="1420486" cy="642692"/>
          </a:xfrm>
          <a:prstGeom prst="line">
            <a:avLst/>
          </a:prstGeom>
        </p:spPr>
        <p:style>
          <a:lnRef idx="1">
            <a:schemeClr val="dk1"/>
          </a:lnRef>
          <a:fillRef idx="0">
            <a:schemeClr val="dk1"/>
          </a:fillRef>
          <a:effectRef idx="0">
            <a:schemeClr val="dk1"/>
          </a:effectRef>
          <a:fontRef idx="minor">
            <a:schemeClr val="tx1"/>
          </a:fontRef>
        </p:style>
      </p:cxnSp>
      <p:cxnSp>
        <p:nvCxnSpPr>
          <p:cNvPr id="32" name="直線接點 31"/>
          <p:cNvCxnSpPr>
            <a:stCxn id="10" idx="6"/>
            <a:endCxn id="30" idx="2"/>
          </p:cNvCxnSpPr>
          <p:nvPr/>
        </p:nvCxnSpPr>
        <p:spPr>
          <a:xfrm>
            <a:off x="4963784" y="5059970"/>
            <a:ext cx="1455364" cy="1279877"/>
          </a:xfrm>
          <a:prstGeom prst="line">
            <a:avLst/>
          </a:prstGeom>
        </p:spPr>
        <p:style>
          <a:lnRef idx="1">
            <a:schemeClr val="dk1"/>
          </a:lnRef>
          <a:fillRef idx="0">
            <a:schemeClr val="dk1"/>
          </a:fillRef>
          <a:effectRef idx="0">
            <a:schemeClr val="dk1"/>
          </a:effectRef>
          <a:fontRef idx="minor">
            <a:schemeClr val="tx1"/>
          </a:fontRef>
        </p:style>
      </p:cxnSp>
      <p:sp>
        <p:nvSpPr>
          <p:cNvPr id="33" name="橢圓 32"/>
          <p:cNvSpPr/>
          <p:nvPr/>
        </p:nvSpPr>
        <p:spPr>
          <a:xfrm>
            <a:off x="4382882" y="6018501"/>
            <a:ext cx="633409" cy="61532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34" name="文字方塊 33"/>
          <p:cNvSpPr txBox="1"/>
          <p:nvPr/>
        </p:nvSpPr>
        <p:spPr>
          <a:xfrm>
            <a:off x="4282456" y="6089958"/>
            <a:ext cx="1093876" cy="400110"/>
          </a:xfrm>
          <a:prstGeom prst="rect">
            <a:avLst/>
          </a:prstGeom>
          <a:noFill/>
        </p:spPr>
        <p:txBody>
          <a:bodyPr wrap="square" rtlCol="0">
            <a:spAutoFit/>
          </a:bodyPr>
          <a:lstStyle/>
          <a:p>
            <a:r>
              <a:rPr lang="en-US" altLang="zh-TW" sz="2000" i="1" dirty="0" smtClean="0"/>
              <a:t>Prolog</a:t>
            </a:r>
            <a:endParaRPr lang="zh-TW" altLang="en-US" sz="2400" i="1" baseline="-25000" dirty="0"/>
          </a:p>
        </p:txBody>
      </p:sp>
      <p:cxnSp>
        <p:nvCxnSpPr>
          <p:cNvPr id="35" name="直線接點 34"/>
          <p:cNvCxnSpPr>
            <a:stCxn id="12" idx="6"/>
            <a:endCxn id="33" idx="2"/>
          </p:cNvCxnSpPr>
          <p:nvPr/>
        </p:nvCxnSpPr>
        <p:spPr>
          <a:xfrm>
            <a:off x="3471855" y="5409632"/>
            <a:ext cx="911027" cy="916529"/>
          </a:xfrm>
          <a:prstGeom prst="line">
            <a:avLst/>
          </a:prstGeom>
        </p:spPr>
        <p:style>
          <a:lnRef idx="1">
            <a:schemeClr val="dk1"/>
          </a:lnRef>
          <a:fillRef idx="0">
            <a:schemeClr val="dk1"/>
          </a:fillRef>
          <a:effectRef idx="0">
            <a:schemeClr val="dk1"/>
          </a:effectRef>
          <a:fontRef idx="minor">
            <a:schemeClr val="tx1"/>
          </a:fontRef>
        </p:style>
      </p:cxnSp>
      <p:sp>
        <p:nvSpPr>
          <p:cNvPr id="36" name="文字方塊 35"/>
          <p:cNvSpPr txBox="1"/>
          <p:nvPr/>
        </p:nvSpPr>
        <p:spPr>
          <a:xfrm>
            <a:off x="2818438" y="5164307"/>
            <a:ext cx="901710" cy="461665"/>
          </a:xfrm>
          <a:prstGeom prst="rect">
            <a:avLst/>
          </a:prstGeom>
          <a:noFill/>
        </p:spPr>
        <p:txBody>
          <a:bodyPr wrap="square" rtlCol="0">
            <a:spAutoFit/>
          </a:bodyPr>
          <a:lstStyle/>
          <a:p>
            <a:r>
              <a:rPr lang="en-US" altLang="zh-TW" sz="2400" dirty="0" smtClean="0"/>
              <a:t>Alice</a:t>
            </a:r>
            <a:endParaRPr lang="zh-TW" altLang="en-US" sz="2800" baseline="-25000" dirty="0"/>
          </a:p>
        </p:txBody>
      </p:sp>
      <p:sp>
        <p:nvSpPr>
          <p:cNvPr id="37" name="文字方塊 36"/>
          <p:cNvSpPr txBox="1"/>
          <p:nvPr/>
        </p:nvSpPr>
        <p:spPr>
          <a:xfrm>
            <a:off x="6391191" y="4233583"/>
            <a:ext cx="800574" cy="461665"/>
          </a:xfrm>
          <a:prstGeom prst="rect">
            <a:avLst/>
          </a:prstGeom>
          <a:noFill/>
        </p:spPr>
        <p:txBody>
          <a:bodyPr wrap="square" rtlCol="0">
            <a:spAutoFit/>
          </a:bodyPr>
          <a:lstStyle/>
          <a:p>
            <a:r>
              <a:rPr lang="en-US" altLang="zh-TW" sz="2400" dirty="0" smtClean="0"/>
              <a:t>Bob</a:t>
            </a:r>
            <a:endParaRPr lang="zh-TW" altLang="en-US" sz="3200" baseline="-25000" dirty="0"/>
          </a:p>
        </p:txBody>
      </p:sp>
      <p:sp>
        <p:nvSpPr>
          <p:cNvPr id="38" name="文字方塊 37"/>
          <p:cNvSpPr txBox="1"/>
          <p:nvPr/>
        </p:nvSpPr>
        <p:spPr>
          <a:xfrm>
            <a:off x="6345248" y="4876275"/>
            <a:ext cx="903292" cy="461665"/>
          </a:xfrm>
          <a:prstGeom prst="rect">
            <a:avLst/>
          </a:prstGeom>
          <a:noFill/>
        </p:spPr>
        <p:txBody>
          <a:bodyPr wrap="square" rtlCol="0">
            <a:spAutoFit/>
          </a:bodyPr>
          <a:lstStyle/>
          <a:p>
            <a:r>
              <a:rPr lang="en-US" altLang="zh-TW" sz="2400" dirty="0" smtClean="0"/>
              <a:t>John</a:t>
            </a:r>
            <a:endParaRPr lang="zh-TW" altLang="en-US" sz="2800" baseline="-25000" dirty="0"/>
          </a:p>
        </p:txBody>
      </p:sp>
      <p:sp>
        <p:nvSpPr>
          <p:cNvPr id="39" name="文字方塊 38"/>
          <p:cNvSpPr txBox="1"/>
          <p:nvPr/>
        </p:nvSpPr>
        <p:spPr>
          <a:xfrm>
            <a:off x="6348747" y="6124243"/>
            <a:ext cx="987581" cy="400110"/>
          </a:xfrm>
          <a:prstGeom prst="rect">
            <a:avLst/>
          </a:prstGeom>
          <a:noFill/>
        </p:spPr>
        <p:txBody>
          <a:bodyPr wrap="square" rtlCol="0">
            <a:spAutoFit/>
          </a:bodyPr>
          <a:lstStyle/>
          <a:p>
            <a:r>
              <a:rPr lang="en-US" altLang="zh-TW" sz="2000" dirty="0" smtClean="0"/>
              <a:t>Mary</a:t>
            </a:r>
            <a:endParaRPr lang="zh-TW" altLang="en-US" sz="2400" baseline="-25000" dirty="0"/>
          </a:p>
        </p:txBody>
      </p:sp>
      <p:cxnSp>
        <p:nvCxnSpPr>
          <p:cNvPr id="41" name="直線接點 40"/>
          <p:cNvCxnSpPr>
            <a:stCxn id="27" idx="6"/>
            <a:endCxn id="13" idx="2"/>
          </p:cNvCxnSpPr>
          <p:nvPr/>
        </p:nvCxnSpPr>
        <p:spPr>
          <a:xfrm>
            <a:off x="4998662" y="5697155"/>
            <a:ext cx="1420486" cy="12162"/>
          </a:xfrm>
          <a:prstGeom prst="line">
            <a:avLst/>
          </a:prstGeom>
        </p:spPr>
        <p:style>
          <a:lnRef idx="1">
            <a:schemeClr val="dk1"/>
          </a:lnRef>
          <a:fillRef idx="0">
            <a:schemeClr val="dk1"/>
          </a:fillRef>
          <a:effectRef idx="0">
            <a:schemeClr val="dk1"/>
          </a:effectRef>
          <a:fontRef idx="minor">
            <a:schemeClr val="tx1"/>
          </a:fontRef>
        </p:style>
      </p:cxnSp>
      <p:sp>
        <p:nvSpPr>
          <p:cNvPr id="42" name="圓角矩形 41"/>
          <p:cNvSpPr/>
          <p:nvPr/>
        </p:nvSpPr>
        <p:spPr>
          <a:xfrm>
            <a:off x="6384444" y="4798158"/>
            <a:ext cx="760269" cy="1979942"/>
          </a:xfrm>
          <a:prstGeom prst="roundRect">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43" name="文字方塊 42"/>
          <p:cNvSpPr txBox="1"/>
          <p:nvPr/>
        </p:nvSpPr>
        <p:spPr>
          <a:xfrm>
            <a:off x="7336328" y="4079379"/>
            <a:ext cx="1747908" cy="1200329"/>
          </a:xfrm>
          <a:prstGeom prst="rect">
            <a:avLst/>
          </a:prstGeom>
          <a:noFill/>
        </p:spPr>
        <p:txBody>
          <a:bodyPr wrap="square" rtlCol="0">
            <a:spAutoFit/>
          </a:bodyPr>
          <a:lstStyle/>
          <a:p>
            <a:r>
              <a:rPr lang="en-US" altLang="zh-TW" sz="2400" i="1" dirty="0" smtClean="0">
                <a:solidFill>
                  <a:srgbClr val="FF0000"/>
                </a:solidFill>
              </a:rPr>
              <a:t>SE</a:t>
            </a:r>
            <a:r>
              <a:rPr lang="en-US" altLang="zh-TW" sz="2400" dirty="0" smtClean="0">
                <a:solidFill>
                  <a:srgbClr val="FF0000"/>
                </a:solidFill>
              </a:rPr>
              <a:t>(</a:t>
            </a:r>
            <a:r>
              <a:rPr lang="en-US" altLang="zh-TW" sz="2400" i="1" dirty="0" smtClean="0">
                <a:solidFill>
                  <a:srgbClr val="FF0000"/>
                </a:solidFill>
              </a:rPr>
              <a:t>ego</a:t>
            </a:r>
            <a:r>
              <a:rPr lang="en-US" altLang="zh-TW" sz="2400" dirty="0" smtClean="0">
                <a:solidFill>
                  <a:srgbClr val="FF0000"/>
                </a:solidFill>
              </a:rPr>
              <a:t>, </a:t>
            </a:r>
            <a:r>
              <a:rPr lang="en-US" altLang="zh-TW" sz="2400" i="1" dirty="0">
                <a:solidFill>
                  <a:srgbClr val="FF0000"/>
                </a:solidFill>
              </a:rPr>
              <a:t>M</a:t>
            </a:r>
            <a:r>
              <a:rPr lang="en-US" altLang="zh-TW" sz="2400" dirty="0" smtClean="0">
                <a:solidFill>
                  <a:srgbClr val="FF0000"/>
                </a:solidFill>
              </a:rPr>
              <a:t>)</a:t>
            </a:r>
            <a:br>
              <a:rPr lang="en-US" altLang="zh-TW" sz="2400" dirty="0" smtClean="0">
                <a:solidFill>
                  <a:srgbClr val="FF0000"/>
                </a:solidFill>
              </a:rPr>
            </a:br>
            <a:r>
              <a:rPr lang="en-US" altLang="zh-TW" sz="2400" dirty="0" smtClean="0">
                <a:solidFill>
                  <a:srgbClr val="FF0000"/>
                </a:solidFill>
              </a:rPr>
              <a:t>={John, Tim, </a:t>
            </a:r>
            <a:br>
              <a:rPr lang="en-US" altLang="zh-TW" sz="2400" dirty="0" smtClean="0">
                <a:solidFill>
                  <a:srgbClr val="FF0000"/>
                </a:solidFill>
              </a:rPr>
            </a:br>
            <a:r>
              <a:rPr lang="en-US" altLang="zh-TW" sz="2400" dirty="0" smtClean="0">
                <a:solidFill>
                  <a:srgbClr val="FF0000"/>
                </a:solidFill>
              </a:rPr>
              <a:t>   Mary}</a:t>
            </a:r>
            <a:endParaRPr lang="zh-TW" altLang="en-US" sz="2400" i="1" dirty="0">
              <a:solidFill>
                <a:srgbClr val="FF0000"/>
              </a:solidFill>
            </a:endParaRPr>
          </a:p>
        </p:txBody>
      </p:sp>
      <p:sp>
        <p:nvSpPr>
          <p:cNvPr id="44" name="圓角矩形 43"/>
          <p:cNvSpPr/>
          <p:nvPr/>
        </p:nvSpPr>
        <p:spPr>
          <a:xfrm>
            <a:off x="4324005" y="4745666"/>
            <a:ext cx="753747" cy="672984"/>
          </a:xfrm>
          <a:prstGeom prst="roundRect">
            <a:avLst/>
          </a:prstGeom>
          <a:noFill/>
          <a:ln>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45" name="文字方塊 44"/>
          <p:cNvSpPr txBox="1"/>
          <p:nvPr/>
        </p:nvSpPr>
        <p:spPr>
          <a:xfrm>
            <a:off x="2888416" y="3591048"/>
            <a:ext cx="1377707" cy="461665"/>
          </a:xfrm>
          <a:prstGeom prst="rect">
            <a:avLst/>
          </a:prstGeom>
          <a:noFill/>
        </p:spPr>
        <p:txBody>
          <a:bodyPr wrap="square" rtlCol="0">
            <a:spAutoFit/>
          </a:bodyPr>
          <a:lstStyle/>
          <a:p>
            <a:r>
              <a:rPr lang="en-US" altLang="zh-TW" sz="2400" i="1" dirty="0" smtClean="0">
                <a:solidFill>
                  <a:srgbClr val="00B050"/>
                </a:solidFill>
              </a:rPr>
              <a:t>M=</a:t>
            </a:r>
            <a:r>
              <a:rPr lang="en-US" altLang="zh-TW" sz="2400" dirty="0" smtClean="0">
                <a:solidFill>
                  <a:srgbClr val="00B050"/>
                </a:solidFill>
              </a:rPr>
              <a:t>{C++}</a:t>
            </a:r>
            <a:endParaRPr lang="zh-TW" altLang="en-US" sz="2400" dirty="0">
              <a:solidFill>
                <a:srgbClr val="00B050"/>
              </a:solidFill>
            </a:endParaRPr>
          </a:p>
        </p:txBody>
      </p:sp>
      <p:sp>
        <p:nvSpPr>
          <p:cNvPr id="209" name="橢圓 208"/>
          <p:cNvSpPr/>
          <p:nvPr/>
        </p:nvSpPr>
        <p:spPr>
          <a:xfrm>
            <a:off x="686388" y="4511841"/>
            <a:ext cx="386737" cy="362699"/>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210" name="文字方塊 209"/>
          <p:cNvSpPr txBox="1"/>
          <p:nvPr/>
        </p:nvSpPr>
        <p:spPr>
          <a:xfrm>
            <a:off x="1132324" y="4502950"/>
            <a:ext cx="859531" cy="400110"/>
          </a:xfrm>
          <a:prstGeom prst="rect">
            <a:avLst/>
          </a:prstGeom>
          <a:noFill/>
        </p:spPr>
        <p:txBody>
          <a:bodyPr wrap="none" rtlCol="0">
            <a:spAutoFit/>
          </a:bodyPr>
          <a:lstStyle/>
          <a:p>
            <a:r>
              <a:rPr kumimoji="1" lang="en-US" altLang="zh-CN" sz="2000" dirty="0" smtClean="0">
                <a:latin typeface="+mj-lt"/>
              </a:rPr>
              <a:t>Expert</a:t>
            </a:r>
            <a:endParaRPr kumimoji="1" lang="zh-TW" altLang="en-US" sz="2000" dirty="0">
              <a:latin typeface="+mj-lt"/>
            </a:endParaRPr>
          </a:p>
        </p:txBody>
      </p:sp>
      <p:sp>
        <p:nvSpPr>
          <p:cNvPr id="211" name="橢圓 210"/>
          <p:cNvSpPr/>
          <p:nvPr/>
        </p:nvSpPr>
        <p:spPr>
          <a:xfrm>
            <a:off x="696829" y="5061149"/>
            <a:ext cx="366552" cy="38110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12" name="文字方塊 211"/>
          <p:cNvSpPr txBox="1"/>
          <p:nvPr/>
        </p:nvSpPr>
        <p:spPr>
          <a:xfrm>
            <a:off x="1132324" y="5058890"/>
            <a:ext cx="1148071" cy="400110"/>
          </a:xfrm>
          <a:prstGeom prst="rect">
            <a:avLst/>
          </a:prstGeom>
          <a:noFill/>
        </p:spPr>
        <p:txBody>
          <a:bodyPr wrap="none" rtlCol="0">
            <a:spAutoFit/>
          </a:bodyPr>
          <a:lstStyle/>
          <a:p>
            <a:r>
              <a:rPr kumimoji="1" lang="en-US" altLang="zh-CN" sz="2000" dirty="0" smtClean="0">
                <a:latin typeface="+mj-lt"/>
              </a:rPr>
              <a:t>Expertise</a:t>
            </a:r>
            <a:endParaRPr kumimoji="1" lang="zh-TW" altLang="en-US" sz="2000" dirty="0">
              <a:latin typeface="+mj-lt"/>
            </a:endParaRPr>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29</a:t>
            </a:fld>
            <a:endParaRPr kumimoji="1" lang="zh-TW" altLang="en-US"/>
          </a:p>
        </p:txBody>
      </p:sp>
    </p:spTree>
    <p:extLst>
      <p:ext uri="{BB962C8B-B14F-4D97-AF65-F5344CB8AC3E}">
        <p14:creationId xmlns:p14="http://schemas.microsoft.com/office/powerpoint/2010/main" val="796485562"/>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橢圓 210"/>
          <p:cNvSpPr/>
          <p:nvPr/>
        </p:nvSpPr>
        <p:spPr>
          <a:xfrm>
            <a:off x="2124038" y="6225165"/>
            <a:ext cx="594771" cy="58794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2" name="標題 1"/>
          <p:cNvSpPr>
            <a:spLocks noGrp="1"/>
          </p:cNvSpPr>
          <p:nvPr>
            <p:ph type="title"/>
          </p:nvPr>
        </p:nvSpPr>
        <p:spPr/>
        <p:txBody>
          <a:bodyPr>
            <a:normAutofit/>
          </a:bodyPr>
          <a:lstStyle/>
          <a:p>
            <a:r>
              <a:rPr lang="en-US" altLang="zh-TW" dirty="0" smtClean="0"/>
              <a:t>Quality of UIDs</a:t>
            </a:r>
            <a:endParaRPr lang="zh-TW" altLang="en-US" dirty="0"/>
          </a:p>
        </p:txBody>
      </p:sp>
      <p:sp>
        <p:nvSpPr>
          <p:cNvPr id="3" name="內容版面配置區 2"/>
          <p:cNvSpPr>
            <a:spLocks noGrp="1"/>
          </p:cNvSpPr>
          <p:nvPr>
            <p:ph idx="1"/>
          </p:nvPr>
        </p:nvSpPr>
        <p:spPr>
          <a:xfrm>
            <a:off x="457200" y="1600200"/>
            <a:ext cx="8229600" cy="1799183"/>
          </a:xfrm>
          <a:ln>
            <a:noFill/>
          </a:ln>
        </p:spPr>
        <p:txBody>
          <a:bodyPr>
            <a:normAutofit fontScale="85000" lnSpcReduction="20000"/>
          </a:bodyPr>
          <a:lstStyle/>
          <a:p>
            <a:pPr marL="0" indent="0">
              <a:buNone/>
            </a:pPr>
            <a:r>
              <a:rPr lang="en-US" altLang="zh-TW" sz="2800" dirty="0" smtClean="0">
                <a:solidFill>
                  <a:srgbClr val="FF0000"/>
                </a:solidFill>
              </a:rPr>
              <a:t>1</a:t>
            </a:r>
            <a:r>
              <a:rPr lang="en-US" altLang="zh-TW" sz="2800" baseline="30000" dirty="0" smtClean="0">
                <a:solidFill>
                  <a:srgbClr val="FF0000"/>
                </a:solidFill>
              </a:rPr>
              <a:t>st</a:t>
            </a:r>
            <a:r>
              <a:rPr lang="en-US" altLang="zh-TW" sz="2800" dirty="0" smtClean="0">
                <a:solidFill>
                  <a:srgbClr val="FF0000"/>
                </a:solidFill>
              </a:rPr>
              <a:t> priority</a:t>
            </a:r>
            <a:r>
              <a:rPr lang="en-US" altLang="zh-TW" sz="2800" dirty="0" smtClean="0"/>
              <a:t>: </a:t>
            </a:r>
            <a:r>
              <a:rPr lang="en-US" altLang="zh-TW" sz="2800" dirty="0" smtClean="0">
                <a:solidFill>
                  <a:srgbClr val="FF0000"/>
                </a:solidFill>
              </a:rPr>
              <a:t>Smaller peer set: </a:t>
            </a:r>
            <a:r>
              <a:rPr lang="en-US" altLang="zh-TW" sz="2800" i="1" dirty="0" smtClean="0">
                <a:solidFill>
                  <a:srgbClr val="FF0000"/>
                </a:solidFill>
              </a:rPr>
              <a:t>SE(ego, M) </a:t>
            </a:r>
            <a:r>
              <a:rPr lang="en-US" altLang="zh-TW" sz="2800" dirty="0" smtClean="0">
                <a:solidFill>
                  <a:srgbClr val="FF0000"/>
                </a:solidFill>
              </a:rPr>
              <a:t> </a:t>
            </a:r>
            <a:r>
              <a:rPr lang="en-US" altLang="zh-TW" sz="2800" dirty="0"/>
              <a:t>means </a:t>
            </a:r>
            <a:r>
              <a:rPr lang="en-US" altLang="zh-TW" sz="2800" i="1" dirty="0" smtClean="0"/>
              <a:t>ego </a:t>
            </a:r>
            <a:r>
              <a:rPr lang="en-US" altLang="zh-TW" sz="2800" dirty="0"/>
              <a:t>is </a:t>
            </a:r>
            <a:r>
              <a:rPr lang="en-US" altLang="zh-TW" sz="2800" dirty="0" smtClean="0"/>
              <a:t>more unique given </a:t>
            </a:r>
            <a:r>
              <a:rPr lang="en-US" altLang="zh-TW" sz="2800" i="1" dirty="0" smtClean="0"/>
              <a:t>M</a:t>
            </a:r>
          </a:p>
          <a:p>
            <a:pPr marL="0" indent="0">
              <a:buNone/>
            </a:pPr>
            <a:r>
              <a:rPr lang="en-US" altLang="zh-TW" sz="2800" dirty="0" smtClean="0">
                <a:solidFill>
                  <a:srgbClr val="00B050"/>
                </a:solidFill>
              </a:rPr>
              <a:t>2</a:t>
            </a:r>
            <a:r>
              <a:rPr lang="en-US" altLang="zh-TW" sz="2800" baseline="30000" dirty="0" smtClean="0">
                <a:solidFill>
                  <a:srgbClr val="00B050"/>
                </a:solidFill>
              </a:rPr>
              <a:t>nd</a:t>
            </a:r>
            <a:r>
              <a:rPr lang="en-US" altLang="zh-TW" sz="2800" dirty="0" smtClean="0">
                <a:solidFill>
                  <a:srgbClr val="00B050"/>
                </a:solidFill>
              </a:rPr>
              <a:t> priority</a:t>
            </a:r>
            <a:r>
              <a:rPr lang="en-US" altLang="zh-TW" sz="2800" dirty="0" smtClean="0"/>
              <a:t>: With the same </a:t>
            </a:r>
            <a:r>
              <a:rPr lang="en-US" altLang="zh-TW" sz="2800" i="1" dirty="0" smtClean="0"/>
              <a:t>SE</a:t>
            </a:r>
            <a:r>
              <a:rPr lang="en-US" altLang="zh-TW" sz="2800" dirty="0" smtClean="0"/>
              <a:t> size, </a:t>
            </a:r>
            <a:r>
              <a:rPr lang="en-US" altLang="zh-TW" sz="2800" dirty="0" smtClean="0">
                <a:solidFill>
                  <a:srgbClr val="00B050"/>
                </a:solidFill>
              </a:rPr>
              <a:t>smaller </a:t>
            </a:r>
            <a:r>
              <a:rPr lang="en-US" altLang="zh-TW" sz="2800" i="1" dirty="0" smtClean="0">
                <a:solidFill>
                  <a:srgbClr val="00B050"/>
                </a:solidFill>
              </a:rPr>
              <a:t>M</a:t>
            </a:r>
            <a:r>
              <a:rPr lang="en-US" altLang="zh-TW" sz="2800" dirty="0" smtClean="0">
                <a:solidFill>
                  <a:srgbClr val="00B050"/>
                </a:solidFill>
              </a:rPr>
              <a:t> </a:t>
            </a:r>
            <a:r>
              <a:rPr lang="en-US" altLang="zh-TW" sz="2800" dirty="0" smtClean="0"/>
              <a:t>includes           		less information to make </a:t>
            </a:r>
            <a:r>
              <a:rPr lang="en-US" altLang="zh-TW" sz="2800" i="1" dirty="0" smtClean="0"/>
              <a:t>ego</a:t>
            </a:r>
            <a:r>
              <a:rPr lang="en-US" altLang="zh-TW" sz="2800" dirty="0" smtClean="0"/>
              <a:t> unique</a:t>
            </a:r>
            <a:endParaRPr lang="en-US" altLang="zh-TW" sz="2800" dirty="0"/>
          </a:p>
          <a:p>
            <a:pPr marL="514350" indent="-457200"/>
            <a:r>
              <a:rPr lang="en-US" altLang="zh-TW" sz="2800" dirty="0" smtClean="0"/>
              <a:t>Quality: (c) &gt; (b) &gt; (a)</a:t>
            </a:r>
            <a:endParaRPr lang="zh-TW" altLang="en-US" sz="2800" dirty="0"/>
          </a:p>
        </p:txBody>
      </p:sp>
      <p:sp>
        <p:nvSpPr>
          <p:cNvPr id="43" name="文字方塊 42"/>
          <p:cNvSpPr txBox="1"/>
          <p:nvPr/>
        </p:nvSpPr>
        <p:spPr>
          <a:xfrm>
            <a:off x="4814612" y="3502373"/>
            <a:ext cx="1534394" cy="830997"/>
          </a:xfrm>
          <a:prstGeom prst="rect">
            <a:avLst/>
          </a:prstGeom>
          <a:noFill/>
        </p:spPr>
        <p:txBody>
          <a:bodyPr wrap="none" rtlCol="0">
            <a:spAutoFit/>
          </a:bodyPr>
          <a:lstStyle/>
          <a:p>
            <a:r>
              <a:rPr lang="en-US" altLang="zh-TW" sz="2400" i="1" dirty="0" smtClean="0">
                <a:solidFill>
                  <a:srgbClr val="FF0000"/>
                </a:solidFill>
              </a:rPr>
              <a:t>SE</a:t>
            </a:r>
            <a:r>
              <a:rPr lang="en-US" altLang="zh-TW" sz="2400" dirty="0" smtClean="0">
                <a:solidFill>
                  <a:srgbClr val="FF0000"/>
                </a:solidFill>
              </a:rPr>
              <a:t>(</a:t>
            </a:r>
            <a:r>
              <a:rPr lang="en-US" altLang="zh-TW" sz="2400" i="1" dirty="0" smtClean="0">
                <a:solidFill>
                  <a:srgbClr val="FF0000"/>
                </a:solidFill>
              </a:rPr>
              <a:t>ego</a:t>
            </a:r>
            <a:r>
              <a:rPr lang="en-US" altLang="zh-TW" sz="2400" dirty="0" smtClean="0">
                <a:solidFill>
                  <a:srgbClr val="FF0000"/>
                </a:solidFill>
              </a:rPr>
              <a:t>, </a:t>
            </a:r>
            <a:r>
              <a:rPr lang="en-US" altLang="zh-TW" sz="2400" i="1" dirty="0">
                <a:solidFill>
                  <a:srgbClr val="FF0000"/>
                </a:solidFill>
              </a:rPr>
              <a:t>M</a:t>
            </a:r>
            <a:r>
              <a:rPr lang="en-US" altLang="zh-TW" sz="2400" dirty="0" smtClean="0">
                <a:solidFill>
                  <a:srgbClr val="FF0000"/>
                </a:solidFill>
              </a:rPr>
              <a:t>)</a:t>
            </a:r>
            <a:br>
              <a:rPr lang="en-US" altLang="zh-TW" sz="2400" dirty="0" smtClean="0">
                <a:solidFill>
                  <a:srgbClr val="FF0000"/>
                </a:solidFill>
              </a:rPr>
            </a:br>
            <a:r>
              <a:rPr lang="en-US" altLang="zh-TW" sz="2400" dirty="0" smtClean="0">
                <a:solidFill>
                  <a:srgbClr val="FF0000"/>
                </a:solidFill>
              </a:rPr>
              <a:t>={Mary}</a:t>
            </a:r>
            <a:endParaRPr lang="zh-TW" altLang="en-US" sz="2400" i="1" dirty="0">
              <a:solidFill>
                <a:srgbClr val="FF0000"/>
              </a:solidFill>
            </a:endParaRPr>
          </a:p>
        </p:txBody>
      </p:sp>
      <p:sp>
        <p:nvSpPr>
          <p:cNvPr id="45" name="文字方塊 44"/>
          <p:cNvSpPr txBox="1"/>
          <p:nvPr/>
        </p:nvSpPr>
        <p:spPr>
          <a:xfrm>
            <a:off x="3556258" y="3514641"/>
            <a:ext cx="1377707" cy="830997"/>
          </a:xfrm>
          <a:prstGeom prst="rect">
            <a:avLst/>
          </a:prstGeom>
          <a:noFill/>
        </p:spPr>
        <p:txBody>
          <a:bodyPr wrap="square" rtlCol="0">
            <a:spAutoFit/>
          </a:bodyPr>
          <a:lstStyle/>
          <a:p>
            <a:r>
              <a:rPr lang="en-US" altLang="zh-TW" sz="2400" i="1" dirty="0" smtClean="0">
                <a:solidFill>
                  <a:srgbClr val="00B050"/>
                </a:solidFill>
              </a:rPr>
              <a:t>M</a:t>
            </a:r>
            <a:br>
              <a:rPr lang="en-US" altLang="zh-TW" sz="2400" i="1" dirty="0" smtClean="0">
                <a:solidFill>
                  <a:srgbClr val="00B050"/>
                </a:solidFill>
              </a:rPr>
            </a:br>
            <a:r>
              <a:rPr lang="en-US" altLang="zh-TW" sz="2400" i="1" dirty="0" smtClean="0">
                <a:solidFill>
                  <a:srgbClr val="00B050"/>
                </a:solidFill>
              </a:rPr>
              <a:t>=</a:t>
            </a:r>
            <a:r>
              <a:rPr lang="en-US" altLang="zh-TW" sz="2400" dirty="0" smtClean="0">
                <a:solidFill>
                  <a:srgbClr val="00B050"/>
                </a:solidFill>
              </a:rPr>
              <a:t>{C, C++}</a:t>
            </a:r>
            <a:endParaRPr lang="zh-TW" altLang="en-US" sz="2400" dirty="0">
              <a:solidFill>
                <a:srgbClr val="00B050"/>
              </a:solidFill>
            </a:endParaRPr>
          </a:p>
        </p:txBody>
      </p:sp>
      <p:sp>
        <p:nvSpPr>
          <p:cNvPr id="95" name="文字方塊 94"/>
          <p:cNvSpPr txBox="1"/>
          <p:nvPr/>
        </p:nvSpPr>
        <p:spPr>
          <a:xfrm>
            <a:off x="7641939" y="3491115"/>
            <a:ext cx="1534394" cy="830997"/>
          </a:xfrm>
          <a:prstGeom prst="rect">
            <a:avLst/>
          </a:prstGeom>
          <a:noFill/>
        </p:spPr>
        <p:txBody>
          <a:bodyPr wrap="none" rtlCol="0">
            <a:spAutoFit/>
          </a:bodyPr>
          <a:lstStyle/>
          <a:p>
            <a:r>
              <a:rPr lang="en-US" altLang="zh-TW" sz="2400" i="1" dirty="0" smtClean="0">
                <a:solidFill>
                  <a:srgbClr val="FF0000"/>
                </a:solidFill>
              </a:rPr>
              <a:t>SE</a:t>
            </a:r>
            <a:r>
              <a:rPr lang="en-US" altLang="zh-TW" sz="2400" dirty="0" smtClean="0">
                <a:solidFill>
                  <a:srgbClr val="FF0000"/>
                </a:solidFill>
              </a:rPr>
              <a:t>(</a:t>
            </a:r>
            <a:r>
              <a:rPr lang="en-US" altLang="zh-TW" sz="2400" i="1" dirty="0" smtClean="0">
                <a:solidFill>
                  <a:srgbClr val="FF0000"/>
                </a:solidFill>
              </a:rPr>
              <a:t>ego</a:t>
            </a:r>
            <a:r>
              <a:rPr lang="en-US" altLang="zh-TW" sz="2400" dirty="0" smtClean="0">
                <a:solidFill>
                  <a:srgbClr val="FF0000"/>
                </a:solidFill>
              </a:rPr>
              <a:t>, </a:t>
            </a:r>
            <a:r>
              <a:rPr lang="en-US" altLang="zh-TW" sz="2400" i="1" dirty="0">
                <a:solidFill>
                  <a:srgbClr val="FF0000"/>
                </a:solidFill>
              </a:rPr>
              <a:t>M</a:t>
            </a:r>
            <a:r>
              <a:rPr lang="en-US" altLang="zh-TW" sz="2400" dirty="0" smtClean="0">
                <a:solidFill>
                  <a:srgbClr val="FF0000"/>
                </a:solidFill>
              </a:rPr>
              <a:t>)</a:t>
            </a:r>
            <a:br>
              <a:rPr lang="en-US" altLang="zh-TW" sz="2400" dirty="0" smtClean="0">
                <a:solidFill>
                  <a:srgbClr val="FF0000"/>
                </a:solidFill>
              </a:rPr>
            </a:br>
            <a:r>
              <a:rPr lang="ja-JP" altLang="en-US" sz="2400" dirty="0" smtClean="0">
                <a:solidFill>
                  <a:srgbClr val="FF0000"/>
                </a:solidFill>
              </a:rPr>
              <a:t>　         </a:t>
            </a:r>
            <a:r>
              <a:rPr lang="en-US" altLang="zh-TW" sz="2400" dirty="0" smtClean="0">
                <a:solidFill>
                  <a:srgbClr val="FF0000"/>
                </a:solidFill>
              </a:rPr>
              <a:t>=</a:t>
            </a:r>
            <a:r>
              <a:rPr lang="el-GR" altLang="zh-TW" sz="2400" dirty="0" smtClean="0">
                <a:solidFill>
                  <a:srgbClr val="FF0000"/>
                </a:solidFill>
              </a:rPr>
              <a:t>φ</a:t>
            </a:r>
            <a:endParaRPr lang="zh-TW" altLang="en-US" sz="2400" i="1" dirty="0">
              <a:solidFill>
                <a:srgbClr val="FF0000"/>
              </a:solidFill>
            </a:endParaRPr>
          </a:p>
        </p:txBody>
      </p:sp>
      <p:sp>
        <p:nvSpPr>
          <p:cNvPr id="97" name="文字方塊 96"/>
          <p:cNvSpPr txBox="1"/>
          <p:nvPr/>
        </p:nvSpPr>
        <p:spPr>
          <a:xfrm>
            <a:off x="6555449" y="3506369"/>
            <a:ext cx="1377707" cy="830997"/>
          </a:xfrm>
          <a:prstGeom prst="rect">
            <a:avLst/>
          </a:prstGeom>
          <a:noFill/>
        </p:spPr>
        <p:txBody>
          <a:bodyPr wrap="square" rtlCol="0">
            <a:spAutoFit/>
          </a:bodyPr>
          <a:lstStyle/>
          <a:p>
            <a:r>
              <a:rPr lang="en-US" altLang="zh-TW" sz="2400" i="1" dirty="0" smtClean="0">
                <a:solidFill>
                  <a:srgbClr val="00B050"/>
                </a:solidFill>
              </a:rPr>
              <a:t>  M</a:t>
            </a:r>
            <a:br>
              <a:rPr lang="en-US" altLang="zh-TW" sz="2400" i="1" dirty="0" smtClean="0">
                <a:solidFill>
                  <a:srgbClr val="00B050"/>
                </a:solidFill>
              </a:rPr>
            </a:br>
            <a:r>
              <a:rPr lang="en-US" altLang="zh-TW" sz="2400" i="1" dirty="0" smtClean="0">
                <a:solidFill>
                  <a:srgbClr val="00B050"/>
                </a:solidFill>
              </a:rPr>
              <a:t>=</a:t>
            </a:r>
            <a:r>
              <a:rPr lang="en-US" altLang="zh-TW" sz="2400" dirty="0" smtClean="0">
                <a:solidFill>
                  <a:srgbClr val="00B050"/>
                </a:solidFill>
              </a:rPr>
              <a:t>{Prolog}</a:t>
            </a:r>
            <a:endParaRPr lang="zh-TW" altLang="en-US" sz="2400" dirty="0">
              <a:solidFill>
                <a:srgbClr val="00B050"/>
              </a:solidFill>
            </a:endParaRPr>
          </a:p>
        </p:txBody>
      </p:sp>
      <p:sp>
        <p:nvSpPr>
          <p:cNvPr id="165" name="文字方塊 164"/>
          <p:cNvSpPr txBox="1"/>
          <p:nvPr/>
        </p:nvSpPr>
        <p:spPr>
          <a:xfrm>
            <a:off x="2056133" y="6283627"/>
            <a:ext cx="987581" cy="400110"/>
          </a:xfrm>
          <a:prstGeom prst="rect">
            <a:avLst/>
          </a:prstGeom>
          <a:noFill/>
        </p:spPr>
        <p:txBody>
          <a:bodyPr wrap="square" rtlCol="0">
            <a:spAutoFit/>
          </a:bodyPr>
          <a:lstStyle/>
          <a:p>
            <a:r>
              <a:rPr lang="en-US" altLang="zh-TW" sz="2000" dirty="0" smtClean="0"/>
              <a:t>Mary</a:t>
            </a:r>
            <a:endParaRPr lang="zh-TW" altLang="en-US" sz="2000" baseline="-25000" dirty="0"/>
          </a:p>
        </p:txBody>
      </p:sp>
      <p:sp>
        <p:nvSpPr>
          <p:cNvPr id="168" name="文字方塊 167"/>
          <p:cNvSpPr txBox="1"/>
          <p:nvPr/>
        </p:nvSpPr>
        <p:spPr>
          <a:xfrm>
            <a:off x="1432839" y="3410039"/>
            <a:ext cx="2155080" cy="1015663"/>
          </a:xfrm>
          <a:prstGeom prst="rect">
            <a:avLst/>
          </a:prstGeom>
          <a:noFill/>
        </p:spPr>
        <p:txBody>
          <a:bodyPr wrap="square" rtlCol="0">
            <a:spAutoFit/>
          </a:bodyPr>
          <a:lstStyle/>
          <a:p>
            <a:r>
              <a:rPr lang="en-US" altLang="zh-TW" sz="2000" i="1" dirty="0" smtClean="0">
                <a:solidFill>
                  <a:srgbClr val="FF0000"/>
                </a:solidFill>
              </a:rPr>
              <a:t>SE</a:t>
            </a:r>
            <a:r>
              <a:rPr lang="en-US" altLang="zh-TW" sz="2000" dirty="0" smtClean="0">
                <a:solidFill>
                  <a:srgbClr val="FF0000"/>
                </a:solidFill>
              </a:rPr>
              <a:t>(</a:t>
            </a:r>
            <a:r>
              <a:rPr lang="en-US" altLang="zh-TW" sz="2000" i="1" dirty="0" smtClean="0">
                <a:solidFill>
                  <a:srgbClr val="FF0000"/>
                </a:solidFill>
              </a:rPr>
              <a:t>ego</a:t>
            </a:r>
            <a:r>
              <a:rPr lang="en-US" altLang="zh-TW" sz="2000" dirty="0" smtClean="0">
                <a:solidFill>
                  <a:srgbClr val="FF0000"/>
                </a:solidFill>
              </a:rPr>
              <a:t>, </a:t>
            </a:r>
            <a:r>
              <a:rPr lang="en-US" altLang="zh-TW" sz="2000" i="1" dirty="0">
                <a:solidFill>
                  <a:srgbClr val="FF0000"/>
                </a:solidFill>
              </a:rPr>
              <a:t>M</a:t>
            </a:r>
            <a:r>
              <a:rPr lang="en-US" altLang="zh-TW" sz="2000" dirty="0" smtClean="0">
                <a:solidFill>
                  <a:srgbClr val="FF0000"/>
                </a:solidFill>
              </a:rPr>
              <a:t>)</a:t>
            </a:r>
            <a:br>
              <a:rPr lang="en-US" altLang="zh-TW" sz="2000" dirty="0" smtClean="0">
                <a:solidFill>
                  <a:srgbClr val="FF0000"/>
                </a:solidFill>
              </a:rPr>
            </a:br>
            <a:r>
              <a:rPr lang="en-US" altLang="zh-TW" sz="2000" dirty="0" smtClean="0">
                <a:solidFill>
                  <a:srgbClr val="FF0000"/>
                </a:solidFill>
              </a:rPr>
              <a:t>={John, Tim,</a:t>
            </a:r>
            <a:br>
              <a:rPr lang="en-US" altLang="zh-TW" sz="2000" dirty="0" smtClean="0">
                <a:solidFill>
                  <a:srgbClr val="FF0000"/>
                </a:solidFill>
              </a:rPr>
            </a:br>
            <a:r>
              <a:rPr lang="en-US" altLang="zh-TW" sz="2000" dirty="0" smtClean="0">
                <a:solidFill>
                  <a:srgbClr val="FF0000"/>
                </a:solidFill>
              </a:rPr>
              <a:t>Mary}</a:t>
            </a:r>
            <a:endParaRPr lang="zh-TW" altLang="en-US" sz="2000" i="1" dirty="0">
              <a:solidFill>
                <a:srgbClr val="FF0000"/>
              </a:solidFill>
            </a:endParaRPr>
          </a:p>
        </p:txBody>
      </p:sp>
      <p:sp>
        <p:nvSpPr>
          <p:cNvPr id="170" name="文字方塊 169"/>
          <p:cNvSpPr txBox="1"/>
          <p:nvPr/>
        </p:nvSpPr>
        <p:spPr>
          <a:xfrm>
            <a:off x="393048" y="3491115"/>
            <a:ext cx="1377707" cy="830997"/>
          </a:xfrm>
          <a:prstGeom prst="rect">
            <a:avLst/>
          </a:prstGeom>
          <a:noFill/>
        </p:spPr>
        <p:txBody>
          <a:bodyPr wrap="square" rtlCol="0">
            <a:spAutoFit/>
          </a:bodyPr>
          <a:lstStyle/>
          <a:p>
            <a:r>
              <a:rPr lang="en-US" altLang="zh-TW" sz="2400" i="1" dirty="0" smtClean="0">
                <a:solidFill>
                  <a:srgbClr val="00B050"/>
                </a:solidFill>
              </a:rPr>
              <a:t>M</a:t>
            </a:r>
            <a:br>
              <a:rPr lang="en-US" altLang="zh-TW" sz="2400" i="1" dirty="0" smtClean="0">
                <a:solidFill>
                  <a:srgbClr val="00B050"/>
                </a:solidFill>
              </a:rPr>
            </a:br>
            <a:r>
              <a:rPr lang="en-US" altLang="zh-TW" sz="2400" i="1" dirty="0" smtClean="0">
                <a:solidFill>
                  <a:srgbClr val="00B050"/>
                </a:solidFill>
              </a:rPr>
              <a:t>=</a:t>
            </a:r>
            <a:r>
              <a:rPr lang="en-US" altLang="zh-TW" sz="2400" dirty="0" smtClean="0">
                <a:solidFill>
                  <a:srgbClr val="00B050"/>
                </a:solidFill>
              </a:rPr>
              <a:t>{C++}</a:t>
            </a:r>
            <a:endParaRPr lang="zh-TW" altLang="en-US" sz="2400" dirty="0">
              <a:solidFill>
                <a:srgbClr val="00B050"/>
              </a:solidFill>
            </a:endParaRPr>
          </a:p>
        </p:txBody>
      </p:sp>
      <p:cxnSp>
        <p:nvCxnSpPr>
          <p:cNvPr id="1024" name="直線接點 1023"/>
          <p:cNvCxnSpPr/>
          <p:nvPr/>
        </p:nvCxnSpPr>
        <p:spPr>
          <a:xfrm>
            <a:off x="3053085" y="3491115"/>
            <a:ext cx="0" cy="336688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直線接點 172"/>
          <p:cNvCxnSpPr/>
          <p:nvPr/>
        </p:nvCxnSpPr>
        <p:spPr>
          <a:xfrm>
            <a:off x="6262964" y="3450594"/>
            <a:ext cx="0" cy="3366885"/>
          </a:xfrm>
          <a:prstGeom prst="line">
            <a:avLst/>
          </a:prstGeom>
        </p:spPr>
        <p:style>
          <a:lnRef idx="1">
            <a:schemeClr val="accent1"/>
          </a:lnRef>
          <a:fillRef idx="0">
            <a:schemeClr val="accent1"/>
          </a:fillRef>
          <a:effectRef idx="0">
            <a:schemeClr val="accent1"/>
          </a:effectRef>
          <a:fontRef idx="minor">
            <a:schemeClr val="tx1"/>
          </a:fontRef>
        </p:style>
      </p:cxnSp>
      <p:sp>
        <p:nvSpPr>
          <p:cNvPr id="195" name="文字方塊 194"/>
          <p:cNvSpPr txBox="1"/>
          <p:nvPr/>
        </p:nvSpPr>
        <p:spPr>
          <a:xfrm>
            <a:off x="-23045" y="3399383"/>
            <a:ext cx="707517" cy="461665"/>
          </a:xfrm>
          <a:prstGeom prst="rect">
            <a:avLst/>
          </a:prstGeom>
          <a:noFill/>
        </p:spPr>
        <p:txBody>
          <a:bodyPr wrap="square" rtlCol="0">
            <a:spAutoFit/>
          </a:bodyPr>
          <a:lstStyle/>
          <a:p>
            <a:r>
              <a:rPr kumimoji="1" lang="en-US" altLang="zh-TW" sz="2400" b="1" dirty="0" smtClean="0">
                <a:solidFill>
                  <a:srgbClr val="7030A0"/>
                </a:solidFill>
                <a:latin typeface="+mj-lt"/>
                <a:ea typeface="Arial Unicode MS" pitchFamily="34" charset="-120"/>
                <a:cs typeface="Arial Unicode MS" pitchFamily="34" charset="-120"/>
              </a:rPr>
              <a:t>(a)</a:t>
            </a:r>
            <a:endParaRPr kumimoji="1" lang="zh-TW" altLang="en-US" sz="2400" b="1" dirty="0">
              <a:solidFill>
                <a:srgbClr val="7030A0"/>
              </a:solidFill>
              <a:latin typeface="+mj-lt"/>
              <a:ea typeface="Arial Unicode MS" pitchFamily="34" charset="-120"/>
              <a:cs typeface="Arial Unicode MS" pitchFamily="34" charset="-120"/>
            </a:endParaRPr>
          </a:p>
        </p:txBody>
      </p:sp>
      <p:sp>
        <p:nvSpPr>
          <p:cNvPr id="207" name="文字方塊 206"/>
          <p:cNvSpPr txBox="1"/>
          <p:nvPr/>
        </p:nvSpPr>
        <p:spPr>
          <a:xfrm>
            <a:off x="3053085" y="3471391"/>
            <a:ext cx="707517" cy="461665"/>
          </a:xfrm>
          <a:prstGeom prst="rect">
            <a:avLst/>
          </a:prstGeom>
          <a:noFill/>
        </p:spPr>
        <p:txBody>
          <a:bodyPr wrap="square" rtlCol="0">
            <a:spAutoFit/>
          </a:bodyPr>
          <a:lstStyle/>
          <a:p>
            <a:r>
              <a:rPr kumimoji="1" lang="en-US" altLang="zh-TW" sz="2400" b="1" dirty="0" smtClean="0">
                <a:solidFill>
                  <a:srgbClr val="7030A0"/>
                </a:solidFill>
                <a:latin typeface="+mj-lt"/>
                <a:ea typeface="Arial Unicode MS" pitchFamily="34" charset="-120"/>
                <a:cs typeface="Arial Unicode MS" pitchFamily="34" charset="-120"/>
              </a:rPr>
              <a:t>(b)</a:t>
            </a:r>
            <a:endParaRPr kumimoji="1" lang="zh-TW" altLang="en-US" sz="2400" b="1" dirty="0">
              <a:solidFill>
                <a:srgbClr val="7030A0"/>
              </a:solidFill>
              <a:latin typeface="+mj-lt"/>
              <a:ea typeface="Arial Unicode MS" pitchFamily="34" charset="-120"/>
              <a:cs typeface="Arial Unicode MS" pitchFamily="34" charset="-120"/>
            </a:endParaRPr>
          </a:p>
        </p:txBody>
      </p:sp>
      <p:sp>
        <p:nvSpPr>
          <p:cNvPr id="208" name="文字方塊 207"/>
          <p:cNvSpPr txBox="1"/>
          <p:nvPr/>
        </p:nvSpPr>
        <p:spPr>
          <a:xfrm>
            <a:off x="6262964" y="3429000"/>
            <a:ext cx="707517" cy="461665"/>
          </a:xfrm>
          <a:prstGeom prst="rect">
            <a:avLst/>
          </a:prstGeom>
          <a:noFill/>
        </p:spPr>
        <p:txBody>
          <a:bodyPr wrap="square" rtlCol="0">
            <a:spAutoFit/>
          </a:bodyPr>
          <a:lstStyle/>
          <a:p>
            <a:r>
              <a:rPr kumimoji="1" lang="en-US" altLang="zh-TW" sz="2400" b="1" dirty="0" smtClean="0">
                <a:solidFill>
                  <a:srgbClr val="7030A0"/>
                </a:solidFill>
                <a:latin typeface="+mj-lt"/>
                <a:ea typeface="Arial Unicode MS" pitchFamily="34" charset="-120"/>
                <a:cs typeface="Arial Unicode MS" pitchFamily="34" charset="-120"/>
              </a:rPr>
              <a:t>(c)</a:t>
            </a:r>
            <a:endParaRPr kumimoji="1" lang="zh-TW" altLang="en-US" sz="2400" b="1" dirty="0">
              <a:solidFill>
                <a:srgbClr val="7030A0"/>
              </a:solidFill>
              <a:latin typeface="+mj-lt"/>
              <a:ea typeface="Arial Unicode MS" pitchFamily="34" charset="-120"/>
              <a:cs typeface="Arial Unicode MS" pitchFamily="34" charset="-120"/>
            </a:endParaRPr>
          </a:p>
        </p:txBody>
      </p:sp>
      <p:sp>
        <p:nvSpPr>
          <p:cNvPr id="187" name="文字方塊 186"/>
          <p:cNvSpPr txBox="1"/>
          <p:nvPr/>
        </p:nvSpPr>
        <p:spPr>
          <a:xfrm>
            <a:off x="96577" y="4788328"/>
            <a:ext cx="736811" cy="461665"/>
          </a:xfrm>
          <a:prstGeom prst="rect">
            <a:avLst/>
          </a:prstGeom>
          <a:noFill/>
        </p:spPr>
        <p:txBody>
          <a:bodyPr wrap="square" rtlCol="0">
            <a:spAutoFit/>
          </a:bodyPr>
          <a:lstStyle/>
          <a:p>
            <a:r>
              <a:rPr kumimoji="1" lang="en-US" altLang="zh-TW" sz="2400" i="1" dirty="0" smtClean="0">
                <a:latin typeface="+mj-lt"/>
                <a:ea typeface="Arial Unicode MS" pitchFamily="34" charset="-120"/>
                <a:cs typeface="Arial Unicode MS" pitchFamily="34" charset="-120"/>
              </a:rPr>
              <a:t>ego</a:t>
            </a:r>
            <a:endParaRPr kumimoji="1" lang="zh-TW" altLang="en-US" sz="2400" dirty="0">
              <a:latin typeface="+mj-lt"/>
              <a:ea typeface="Arial Unicode MS" pitchFamily="34" charset="-120"/>
              <a:cs typeface="Arial Unicode MS" pitchFamily="34" charset="-120"/>
            </a:endParaRPr>
          </a:p>
        </p:txBody>
      </p:sp>
      <p:sp>
        <p:nvSpPr>
          <p:cNvPr id="188" name="橢圓 187"/>
          <p:cNvSpPr/>
          <p:nvPr/>
        </p:nvSpPr>
        <p:spPr>
          <a:xfrm>
            <a:off x="1055654" y="4979452"/>
            <a:ext cx="595564" cy="5559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189" name="文字方塊 188"/>
          <p:cNvSpPr txBox="1"/>
          <p:nvPr/>
        </p:nvSpPr>
        <p:spPr>
          <a:xfrm>
            <a:off x="983646" y="5012172"/>
            <a:ext cx="753747" cy="523220"/>
          </a:xfrm>
          <a:prstGeom prst="rect">
            <a:avLst/>
          </a:prstGeom>
          <a:noFill/>
        </p:spPr>
        <p:txBody>
          <a:bodyPr wrap="square" rtlCol="0">
            <a:spAutoFit/>
          </a:bodyPr>
          <a:lstStyle/>
          <a:p>
            <a:r>
              <a:rPr lang="en-US" altLang="zh-TW" sz="2800" i="1" dirty="0" smtClean="0"/>
              <a:t>C++</a:t>
            </a:r>
            <a:endParaRPr lang="zh-TW" altLang="en-US" sz="2800" i="1" baseline="-25000" dirty="0"/>
          </a:p>
        </p:txBody>
      </p:sp>
      <p:sp>
        <p:nvSpPr>
          <p:cNvPr id="190" name="橢圓 189"/>
          <p:cNvSpPr/>
          <p:nvPr/>
        </p:nvSpPr>
        <p:spPr>
          <a:xfrm>
            <a:off x="68827" y="5285355"/>
            <a:ext cx="571936" cy="548513"/>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191" name="橢圓 190"/>
          <p:cNvSpPr/>
          <p:nvPr/>
        </p:nvSpPr>
        <p:spPr>
          <a:xfrm>
            <a:off x="2124038" y="5614152"/>
            <a:ext cx="606527" cy="548914"/>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sp>
        <p:nvSpPr>
          <p:cNvPr id="192" name="橢圓 191"/>
          <p:cNvSpPr/>
          <p:nvPr/>
        </p:nvSpPr>
        <p:spPr>
          <a:xfrm>
            <a:off x="2124037" y="4342559"/>
            <a:ext cx="556723" cy="573879"/>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cxnSp>
        <p:nvCxnSpPr>
          <p:cNvPr id="193" name="直線接點 192"/>
          <p:cNvCxnSpPr>
            <a:stCxn id="200" idx="6"/>
            <a:endCxn id="192" idx="2"/>
          </p:cNvCxnSpPr>
          <p:nvPr/>
        </p:nvCxnSpPr>
        <p:spPr>
          <a:xfrm>
            <a:off x="1686094" y="4611338"/>
            <a:ext cx="437943" cy="18161"/>
          </a:xfrm>
          <a:prstGeom prst="line">
            <a:avLst/>
          </a:prstGeom>
        </p:spPr>
        <p:style>
          <a:lnRef idx="1">
            <a:schemeClr val="dk1"/>
          </a:lnRef>
          <a:fillRef idx="0">
            <a:schemeClr val="dk1"/>
          </a:fillRef>
          <a:effectRef idx="0">
            <a:schemeClr val="dk1"/>
          </a:effectRef>
          <a:fontRef idx="minor">
            <a:schemeClr val="tx1"/>
          </a:fontRef>
        </p:style>
      </p:cxnSp>
      <p:cxnSp>
        <p:nvCxnSpPr>
          <p:cNvPr id="194" name="直線接點 193"/>
          <p:cNvCxnSpPr>
            <a:stCxn id="200" idx="6"/>
            <a:endCxn id="211" idx="2"/>
          </p:cNvCxnSpPr>
          <p:nvPr/>
        </p:nvCxnSpPr>
        <p:spPr>
          <a:xfrm>
            <a:off x="1686094" y="4611338"/>
            <a:ext cx="437944" cy="1907801"/>
          </a:xfrm>
          <a:prstGeom prst="line">
            <a:avLst/>
          </a:prstGeom>
        </p:spPr>
        <p:style>
          <a:lnRef idx="1">
            <a:schemeClr val="dk1"/>
          </a:lnRef>
          <a:fillRef idx="0">
            <a:schemeClr val="dk1"/>
          </a:fillRef>
          <a:effectRef idx="0">
            <a:schemeClr val="dk1"/>
          </a:effectRef>
          <a:fontRef idx="minor">
            <a:schemeClr val="tx1"/>
          </a:fontRef>
        </p:style>
      </p:cxnSp>
      <p:cxnSp>
        <p:nvCxnSpPr>
          <p:cNvPr id="196" name="直線接點 195"/>
          <p:cNvCxnSpPr>
            <a:stCxn id="188" idx="6"/>
            <a:endCxn id="191" idx="2"/>
          </p:cNvCxnSpPr>
          <p:nvPr/>
        </p:nvCxnSpPr>
        <p:spPr>
          <a:xfrm>
            <a:off x="1651218" y="5257422"/>
            <a:ext cx="472820" cy="631187"/>
          </a:xfrm>
          <a:prstGeom prst="line">
            <a:avLst/>
          </a:prstGeom>
        </p:spPr>
        <p:style>
          <a:lnRef idx="1">
            <a:schemeClr val="dk1"/>
          </a:lnRef>
          <a:fillRef idx="0">
            <a:schemeClr val="dk1"/>
          </a:fillRef>
          <a:effectRef idx="0">
            <a:schemeClr val="dk1"/>
          </a:effectRef>
          <a:fontRef idx="minor">
            <a:schemeClr val="tx1"/>
          </a:fontRef>
        </p:style>
      </p:cxnSp>
      <p:cxnSp>
        <p:nvCxnSpPr>
          <p:cNvPr id="197" name="直線接點 196"/>
          <p:cNvCxnSpPr>
            <a:stCxn id="190" idx="6"/>
            <a:endCxn id="200" idx="2"/>
          </p:cNvCxnSpPr>
          <p:nvPr/>
        </p:nvCxnSpPr>
        <p:spPr>
          <a:xfrm flipV="1">
            <a:off x="640763" y="4611338"/>
            <a:ext cx="432138" cy="948274"/>
          </a:xfrm>
          <a:prstGeom prst="line">
            <a:avLst/>
          </a:prstGeom>
        </p:spPr>
        <p:style>
          <a:lnRef idx="1">
            <a:schemeClr val="dk1"/>
          </a:lnRef>
          <a:fillRef idx="0">
            <a:schemeClr val="dk1"/>
          </a:fillRef>
          <a:effectRef idx="0">
            <a:schemeClr val="dk1"/>
          </a:effectRef>
          <a:fontRef idx="minor">
            <a:schemeClr val="tx1"/>
          </a:fontRef>
        </p:style>
      </p:cxnSp>
      <p:cxnSp>
        <p:nvCxnSpPr>
          <p:cNvPr id="198" name="直線接點 197"/>
          <p:cNvCxnSpPr>
            <a:stCxn id="190" idx="6"/>
            <a:endCxn id="188" idx="2"/>
          </p:cNvCxnSpPr>
          <p:nvPr/>
        </p:nvCxnSpPr>
        <p:spPr>
          <a:xfrm flipV="1">
            <a:off x="640763" y="5257422"/>
            <a:ext cx="414891" cy="302190"/>
          </a:xfrm>
          <a:prstGeom prst="line">
            <a:avLst/>
          </a:prstGeom>
        </p:spPr>
        <p:style>
          <a:lnRef idx="1">
            <a:schemeClr val="dk1"/>
          </a:lnRef>
          <a:fillRef idx="0">
            <a:schemeClr val="dk1"/>
          </a:fillRef>
          <a:effectRef idx="0">
            <a:schemeClr val="dk1"/>
          </a:effectRef>
          <a:fontRef idx="minor">
            <a:schemeClr val="tx1"/>
          </a:fontRef>
        </p:style>
      </p:cxnSp>
      <p:grpSp>
        <p:nvGrpSpPr>
          <p:cNvPr id="199" name="群組 198"/>
          <p:cNvGrpSpPr/>
          <p:nvPr/>
        </p:nvGrpSpPr>
        <p:grpSpPr>
          <a:xfrm>
            <a:off x="1072901" y="4311256"/>
            <a:ext cx="613194" cy="600164"/>
            <a:chOff x="4076641" y="2888786"/>
            <a:chExt cx="613194" cy="600164"/>
          </a:xfrm>
        </p:grpSpPr>
        <p:sp>
          <p:nvSpPr>
            <p:cNvPr id="200" name="橢圓 199"/>
            <p:cNvSpPr/>
            <p:nvPr/>
          </p:nvSpPr>
          <p:spPr>
            <a:xfrm>
              <a:off x="4076641" y="2888786"/>
              <a:ext cx="613193" cy="6001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01" name="文字方塊 200"/>
            <p:cNvSpPr txBox="1"/>
            <p:nvPr/>
          </p:nvSpPr>
          <p:spPr>
            <a:xfrm>
              <a:off x="4094271" y="2924535"/>
              <a:ext cx="595564" cy="523220"/>
            </a:xfrm>
            <a:prstGeom prst="rect">
              <a:avLst/>
            </a:prstGeom>
            <a:noFill/>
          </p:spPr>
          <p:txBody>
            <a:bodyPr wrap="square" rtlCol="0">
              <a:spAutoFit/>
            </a:bodyPr>
            <a:lstStyle/>
            <a:p>
              <a:r>
                <a:rPr lang="en-US" altLang="zh-TW" sz="2800" i="1" dirty="0"/>
                <a:t>C</a:t>
              </a:r>
              <a:endParaRPr lang="zh-TW" altLang="en-US" sz="2800" i="1" baseline="-25000" dirty="0"/>
            </a:p>
          </p:txBody>
        </p:sp>
      </p:grpSp>
      <p:sp>
        <p:nvSpPr>
          <p:cNvPr id="202" name="文字方塊 201"/>
          <p:cNvSpPr txBox="1"/>
          <p:nvPr/>
        </p:nvSpPr>
        <p:spPr>
          <a:xfrm>
            <a:off x="2124038" y="5639846"/>
            <a:ext cx="772617" cy="461665"/>
          </a:xfrm>
          <a:prstGeom prst="rect">
            <a:avLst/>
          </a:prstGeom>
          <a:noFill/>
        </p:spPr>
        <p:txBody>
          <a:bodyPr wrap="square" rtlCol="0">
            <a:spAutoFit/>
          </a:bodyPr>
          <a:lstStyle/>
          <a:p>
            <a:r>
              <a:rPr lang="en-US" altLang="zh-TW" sz="2400" dirty="0" smtClean="0"/>
              <a:t>Tim</a:t>
            </a:r>
            <a:endParaRPr lang="zh-TW" altLang="en-US" sz="2800" baseline="-25000" dirty="0"/>
          </a:p>
        </p:txBody>
      </p:sp>
      <p:sp>
        <p:nvSpPr>
          <p:cNvPr id="203" name="橢圓 202"/>
          <p:cNvSpPr/>
          <p:nvPr/>
        </p:nvSpPr>
        <p:spPr>
          <a:xfrm>
            <a:off x="2124038" y="4977450"/>
            <a:ext cx="606527" cy="61237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cxnSp>
        <p:nvCxnSpPr>
          <p:cNvPr id="204" name="直線接點 203"/>
          <p:cNvCxnSpPr>
            <a:stCxn id="188" idx="6"/>
            <a:endCxn id="203" idx="2"/>
          </p:cNvCxnSpPr>
          <p:nvPr/>
        </p:nvCxnSpPr>
        <p:spPr>
          <a:xfrm>
            <a:off x="1651218" y="5257422"/>
            <a:ext cx="472820" cy="26217"/>
          </a:xfrm>
          <a:prstGeom prst="line">
            <a:avLst/>
          </a:prstGeom>
        </p:spPr>
        <p:style>
          <a:lnRef idx="1">
            <a:schemeClr val="dk1"/>
          </a:lnRef>
          <a:fillRef idx="0">
            <a:schemeClr val="dk1"/>
          </a:fillRef>
          <a:effectRef idx="0">
            <a:schemeClr val="dk1"/>
          </a:effectRef>
          <a:fontRef idx="minor">
            <a:schemeClr val="tx1"/>
          </a:fontRef>
        </p:style>
      </p:cxnSp>
      <p:grpSp>
        <p:nvGrpSpPr>
          <p:cNvPr id="205" name="群組 204"/>
          <p:cNvGrpSpPr/>
          <p:nvPr/>
        </p:nvGrpSpPr>
        <p:grpSpPr>
          <a:xfrm>
            <a:off x="1020327" y="5607988"/>
            <a:ext cx="853186" cy="573238"/>
            <a:chOff x="3997985" y="3068669"/>
            <a:chExt cx="853186" cy="573238"/>
          </a:xfrm>
        </p:grpSpPr>
        <p:sp>
          <p:nvSpPr>
            <p:cNvPr id="206" name="橢圓 205"/>
            <p:cNvSpPr/>
            <p:nvPr/>
          </p:nvSpPr>
          <p:spPr>
            <a:xfrm>
              <a:off x="4050559" y="3068669"/>
              <a:ext cx="613195" cy="573238"/>
            </a:xfrm>
            <a:prstGeom prst="ellipse">
              <a:avLst/>
            </a:prstGeom>
            <a:solidFill>
              <a:schemeClr val="accent6">
                <a:lumMod val="60000"/>
                <a:lumOff val="40000"/>
              </a:schemeClr>
            </a:solidFill>
            <a:ln>
              <a:prstDash val="dashDot"/>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09" name="文字方塊 208"/>
            <p:cNvSpPr txBox="1"/>
            <p:nvPr/>
          </p:nvSpPr>
          <p:spPr>
            <a:xfrm>
              <a:off x="3997985" y="3080412"/>
              <a:ext cx="853186" cy="461665"/>
            </a:xfrm>
            <a:prstGeom prst="rect">
              <a:avLst/>
            </a:prstGeom>
            <a:noFill/>
          </p:spPr>
          <p:txBody>
            <a:bodyPr wrap="square" rtlCol="0">
              <a:spAutoFit/>
            </a:bodyPr>
            <a:lstStyle/>
            <a:p>
              <a:r>
                <a:rPr lang="en-US" altLang="zh-TW" sz="2400" i="1" dirty="0" smtClean="0"/>
                <a:t>Java</a:t>
              </a:r>
              <a:endParaRPr lang="zh-TW" altLang="en-US" sz="2400" i="1" baseline="-25000" dirty="0"/>
            </a:p>
          </p:txBody>
        </p:sp>
      </p:grpSp>
      <p:cxnSp>
        <p:nvCxnSpPr>
          <p:cNvPr id="210" name="直線接點 209"/>
          <p:cNvCxnSpPr>
            <a:stCxn id="206" idx="6"/>
            <a:endCxn id="203" idx="2"/>
          </p:cNvCxnSpPr>
          <p:nvPr/>
        </p:nvCxnSpPr>
        <p:spPr>
          <a:xfrm flipV="1">
            <a:off x="1686096" y="5283639"/>
            <a:ext cx="437942" cy="610968"/>
          </a:xfrm>
          <a:prstGeom prst="line">
            <a:avLst/>
          </a:prstGeom>
        </p:spPr>
        <p:style>
          <a:lnRef idx="1">
            <a:schemeClr val="dk1"/>
          </a:lnRef>
          <a:fillRef idx="0">
            <a:schemeClr val="dk1"/>
          </a:fillRef>
          <a:effectRef idx="0">
            <a:schemeClr val="dk1"/>
          </a:effectRef>
          <a:fontRef idx="minor">
            <a:schemeClr val="tx1"/>
          </a:fontRef>
        </p:style>
      </p:cxnSp>
      <p:cxnSp>
        <p:nvCxnSpPr>
          <p:cNvPr id="212" name="直線接點 211"/>
          <p:cNvCxnSpPr>
            <a:stCxn id="206" idx="6"/>
            <a:endCxn id="211" idx="2"/>
          </p:cNvCxnSpPr>
          <p:nvPr/>
        </p:nvCxnSpPr>
        <p:spPr>
          <a:xfrm>
            <a:off x="1686096" y="5894607"/>
            <a:ext cx="437942" cy="624532"/>
          </a:xfrm>
          <a:prstGeom prst="line">
            <a:avLst/>
          </a:prstGeom>
        </p:spPr>
        <p:style>
          <a:lnRef idx="1">
            <a:schemeClr val="dk1"/>
          </a:lnRef>
          <a:fillRef idx="0">
            <a:schemeClr val="dk1"/>
          </a:fillRef>
          <a:effectRef idx="0">
            <a:schemeClr val="dk1"/>
          </a:effectRef>
          <a:fontRef idx="minor">
            <a:schemeClr val="tx1"/>
          </a:fontRef>
        </p:style>
      </p:cxnSp>
      <p:cxnSp>
        <p:nvCxnSpPr>
          <p:cNvPr id="213" name="直線接點 212"/>
          <p:cNvCxnSpPr>
            <a:stCxn id="188" idx="6"/>
            <a:endCxn id="211" idx="2"/>
          </p:cNvCxnSpPr>
          <p:nvPr/>
        </p:nvCxnSpPr>
        <p:spPr>
          <a:xfrm>
            <a:off x="1651218" y="5257422"/>
            <a:ext cx="472820" cy="1261717"/>
          </a:xfrm>
          <a:prstGeom prst="line">
            <a:avLst/>
          </a:prstGeom>
        </p:spPr>
        <p:style>
          <a:lnRef idx="1">
            <a:schemeClr val="dk1"/>
          </a:lnRef>
          <a:fillRef idx="0">
            <a:schemeClr val="dk1"/>
          </a:fillRef>
          <a:effectRef idx="0">
            <a:schemeClr val="dk1"/>
          </a:effectRef>
          <a:fontRef idx="minor">
            <a:schemeClr val="tx1"/>
          </a:fontRef>
        </p:style>
      </p:cxnSp>
      <p:sp>
        <p:nvSpPr>
          <p:cNvPr id="214" name="橢圓 213"/>
          <p:cNvSpPr/>
          <p:nvPr/>
        </p:nvSpPr>
        <p:spPr>
          <a:xfrm>
            <a:off x="1070316" y="6215953"/>
            <a:ext cx="633409" cy="61532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15" name="文字方塊 214"/>
          <p:cNvSpPr txBox="1"/>
          <p:nvPr/>
        </p:nvSpPr>
        <p:spPr>
          <a:xfrm>
            <a:off x="962257" y="6301791"/>
            <a:ext cx="1093876" cy="400110"/>
          </a:xfrm>
          <a:prstGeom prst="rect">
            <a:avLst/>
          </a:prstGeom>
          <a:noFill/>
        </p:spPr>
        <p:txBody>
          <a:bodyPr wrap="square" rtlCol="0">
            <a:spAutoFit/>
          </a:bodyPr>
          <a:lstStyle/>
          <a:p>
            <a:r>
              <a:rPr lang="en-US" altLang="zh-TW" sz="2000" i="1" dirty="0" smtClean="0"/>
              <a:t>Prolog</a:t>
            </a:r>
            <a:endParaRPr lang="zh-TW" altLang="en-US" sz="2400" i="1" baseline="-25000" dirty="0"/>
          </a:p>
        </p:txBody>
      </p:sp>
      <p:cxnSp>
        <p:nvCxnSpPr>
          <p:cNvPr id="216" name="直線接點 215"/>
          <p:cNvCxnSpPr>
            <a:stCxn id="190" idx="6"/>
            <a:endCxn id="214" idx="2"/>
          </p:cNvCxnSpPr>
          <p:nvPr/>
        </p:nvCxnSpPr>
        <p:spPr>
          <a:xfrm>
            <a:off x="640763" y="5559612"/>
            <a:ext cx="429553" cy="964001"/>
          </a:xfrm>
          <a:prstGeom prst="line">
            <a:avLst/>
          </a:prstGeom>
        </p:spPr>
        <p:style>
          <a:lnRef idx="1">
            <a:schemeClr val="dk1"/>
          </a:lnRef>
          <a:fillRef idx="0">
            <a:schemeClr val="dk1"/>
          </a:fillRef>
          <a:effectRef idx="0">
            <a:schemeClr val="dk1"/>
          </a:effectRef>
          <a:fontRef idx="minor">
            <a:schemeClr val="tx1"/>
          </a:fontRef>
        </p:style>
      </p:cxnSp>
      <p:sp>
        <p:nvSpPr>
          <p:cNvPr id="217" name="文字方塊 216"/>
          <p:cNvSpPr txBox="1"/>
          <p:nvPr/>
        </p:nvSpPr>
        <p:spPr>
          <a:xfrm>
            <a:off x="-12654" y="5314287"/>
            <a:ext cx="901710" cy="461665"/>
          </a:xfrm>
          <a:prstGeom prst="rect">
            <a:avLst/>
          </a:prstGeom>
          <a:noFill/>
        </p:spPr>
        <p:txBody>
          <a:bodyPr wrap="square" rtlCol="0">
            <a:spAutoFit/>
          </a:bodyPr>
          <a:lstStyle/>
          <a:p>
            <a:r>
              <a:rPr lang="en-US" altLang="zh-TW" sz="2400" dirty="0" smtClean="0"/>
              <a:t>Alice</a:t>
            </a:r>
            <a:endParaRPr lang="zh-TW" altLang="en-US" sz="2800" baseline="-25000" dirty="0"/>
          </a:p>
        </p:txBody>
      </p:sp>
      <p:sp>
        <p:nvSpPr>
          <p:cNvPr id="218" name="文字方塊 217"/>
          <p:cNvSpPr txBox="1"/>
          <p:nvPr/>
        </p:nvSpPr>
        <p:spPr>
          <a:xfrm>
            <a:off x="2096081" y="4412875"/>
            <a:ext cx="800574" cy="461665"/>
          </a:xfrm>
          <a:prstGeom prst="rect">
            <a:avLst/>
          </a:prstGeom>
          <a:noFill/>
        </p:spPr>
        <p:txBody>
          <a:bodyPr wrap="square" rtlCol="0">
            <a:spAutoFit/>
          </a:bodyPr>
          <a:lstStyle/>
          <a:p>
            <a:r>
              <a:rPr lang="en-US" altLang="zh-TW" sz="2400" dirty="0" smtClean="0"/>
              <a:t>Bob</a:t>
            </a:r>
            <a:endParaRPr lang="zh-TW" altLang="en-US" sz="3200" baseline="-25000" dirty="0"/>
          </a:p>
        </p:txBody>
      </p:sp>
      <p:sp>
        <p:nvSpPr>
          <p:cNvPr id="219" name="文字方塊 218"/>
          <p:cNvSpPr txBox="1"/>
          <p:nvPr/>
        </p:nvSpPr>
        <p:spPr>
          <a:xfrm>
            <a:off x="2050138" y="5055567"/>
            <a:ext cx="846517" cy="461665"/>
          </a:xfrm>
          <a:prstGeom prst="rect">
            <a:avLst/>
          </a:prstGeom>
          <a:noFill/>
        </p:spPr>
        <p:txBody>
          <a:bodyPr wrap="square" rtlCol="0">
            <a:spAutoFit/>
          </a:bodyPr>
          <a:lstStyle/>
          <a:p>
            <a:r>
              <a:rPr lang="en-US" altLang="zh-TW" sz="2400" dirty="0" smtClean="0"/>
              <a:t>John</a:t>
            </a:r>
            <a:endParaRPr lang="zh-TW" altLang="en-US" sz="2800" baseline="-25000" dirty="0"/>
          </a:p>
        </p:txBody>
      </p:sp>
      <p:cxnSp>
        <p:nvCxnSpPr>
          <p:cNvPr id="220" name="直線接點 219"/>
          <p:cNvCxnSpPr>
            <a:stCxn id="206" idx="6"/>
            <a:endCxn id="191" idx="2"/>
          </p:cNvCxnSpPr>
          <p:nvPr/>
        </p:nvCxnSpPr>
        <p:spPr>
          <a:xfrm flipV="1">
            <a:off x="1686096" y="5888609"/>
            <a:ext cx="437942" cy="5998"/>
          </a:xfrm>
          <a:prstGeom prst="line">
            <a:avLst/>
          </a:prstGeom>
        </p:spPr>
        <p:style>
          <a:lnRef idx="1">
            <a:schemeClr val="dk1"/>
          </a:lnRef>
          <a:fillRef idx="0">
            <a:schemeClr val="dk1"/>
          </a:fillRef>
          <a:effectRef idx="0">
            <a:schemeClr val="dk1"/>
          </a:effectRef>
          <a:fontRef idx="minor">
            <a:schemeClr val="tx1"/>
          </a:fontRef>
        </p:style>
      </p:cxnSp>
      <p:sp>
        <p:nvSpPr>
          <p:cNvPr id="221" name="圓角矩形 220"/>
          <p:cNvSpPr/>
          <p:nvPr/>
        </p:nvSpPr>
        <p:spPr>
          <a:xfrm>
            <a:off x="1011439" y="4943118"/>
            <a:ext cx="753747" cy="672984"/>
          </a:xfrm>
          <a:prstGeom prst="roundRect">
            <a:avLst/>
          </a:prstGeom>
          <a:noFill/>
          <a:ln>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222" name="橢圓 221"/>
          <p:cNvSpPr/>
          <p:nvPr/>
        </p:nvSpPr>
        <p:spPr>
          <a:xfrm>
            <a:off x="5412548" y="6207268"/>
            <a:ext cx="594771" cy="58794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223" name="文字方塊 222"/>
          <p:cNvSpPr txBox="1"/>
          <p:nvPr/>
        </p:nvSpPr>
        <p:spPr>
          <a:xfrm>
            <a:off x="3385087" y="4770431"/>
            <a:ext cx="736811" cy="461665"/>
          </a:xfrm>
          <a:prstGeom prst="rect">
            <a:avLst/>
          </a:prstGeom>
          <a:noFill/>
        </p:spPr>
        <p:txBody>
          <a:bodyPr wrap="square" rtlCol="0">
            <a:spAutoFit/>
          </a:bodyPr>
          <a:lstStyle/>
          <a:p>
            <a:r>
              <a:rPr kumimoji="1" lang="en-US" altLang="zh-TW" sz="2400" i="1" dirty="0" smtClean="0">
                <a:latin typeface="+mj-lt"/>
                <a:ea typeface="Arial Unicode MS" pitchFamily="34" charset="-120"/>
                <a:cs typeface="Arial Unicode MS" pitchFamily="34" charset="-120"/>
              </a:rPr>
              <a:t>ego</a:t>
            </a:r>
            <a:endParaRPr kumimoji="1" lang="zh-TW" altLang="en-US" sz="2400" dirty="0">
              <a:latin typeface="+mj-lt"/>
              <a:ea typeface="Arial Unicode MS" pitchFamily="34" charset="-120"/>
              <a:cs typeface="Arial Unicode MS" pitchFamily="34" charset="-120"/>
            </a:endParaRPr>
          </a:p>
        </p:txBody>
      </p:sp>
      <p:sp>
        <p:nvSpPr>
          <p:cNvPr id="224" name="橢圓 223"/>
          <p:cNvSpPr/>
          <p:nvPr/>
        </p:nvSpPr>
        <p:spPr>
          <a:xfrm>
            <a:off x="4344164" y="4961555"/>
            <a:ext cx="595564" cy="5559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25" name="文字方塊 224"/>
          <p:cNvSpPr txBox="1"/>
          <p:nvPr/>
        </p:nvSpPr>
        <p:spPr>
          <a:xfrm>
            <a:off x="4272156" y="4994275"/>
            <a:ext cx="753747" cy="523220"/>
          </a:xfrm>
          <a:prstGeom prst="rect">
            <a:avLst/>
          </a:prstGeom>
          <a:noFill/>
        </p:spPr>
        <p:txBody>
          <a:bodyPr wrap="square" rtlCol="0">
            <a:spAutoFit/>
          </a:bodyPr>
          <a:lstStyle/>
          <a:p>
            <a:r>
              <a:rPr lang="en-US" altLang="zh-TW" sz="2800" i="1" dirty="0" smtClean="0"/>
              <a:t>C++</a:t>
            </a:r>
            <a:endParaRPr lang="zh-TW" altLang="en-US" sz="2800" i="1" baseline="-25000" dirty="0"/>
          </a:p>
        </p:txBody>
      </p:sp>
      <p:sp>
        <p:nvSpPr>
          <p:cNvPr id="226" name="橢圓 225"/>
          <p:cNvSpPr/>
          <p:nvPr/>
        </p:nvSpPr>
        <p:spPr>
          <a:xfrm>
            <a:off x="3357337" y="5267458"/>
            <a:ext cx="571936" cy="548513"/>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227" name="橢圓 226"/>
          <p:cNvSpPr/>
          <p:nvPr/>
        </p:nvSpPr>
        <p:spPr>
          <a:xfrm>
            <a:off x="5412548" y="5596255"/>
            <a:ext cx="606527" cy="548914"/>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sp>
        <p:nvSpPr>
          <p:cNvPr id="228" name="橢圓 227"/>
          <p:cNvSpPr/>
          <p:nvPr/>
        </p:nvSpPr>
        <p:spPr>
          <a:xfrm>
            <a:off x="5412547" y="4324662"/>
            <a:ext cx="556723" cy="573879"/>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cxnSp>
        <p:nvCxnSpPr>
          <p:cNvPr id="229" name="直線接點 228"/>
          <p:cNvCxnSpPr>
            <a:stCxn id="235" idx="6"/>
            <a:endCxn id="228" idx="2"/>
          </p:cNvCxnSpPr>
          <p:nvPr/>
        </p:nvCxnSpPr>
        <p:spPr>
          <a:xfrm>
            <a:off x="4974604" y="4593441"/>
            <a:ext cx="437943" cy="18161"/>
          </a:xfrm>
          <a:prstGeom prst="line">
            <a:avLst/>
          </a:prstGeom>
        </p:spPr>
        <p:style>
          <a:lnRef idx="1">
            <a:schemeClr val="dk1"/>
          </a:lnRef>
          <a:fillRef idx="0">
            <a:schemeClr val="dk1"/>
          </a:fillRef>
          <a:effectRef idx="0">
            <a:schemeClr val="dk1"/>
          </a:effectRef>
          <a:fontRef idx="minor">
            <a:schemeClr val="tx1"/>
          </a:fontRef>
        </p:style>
      </p:cxnSp>
      <p:cxnSp>
        <p:nvCxnSpPr>
          <p:cNvPr id="230" name="直線接點 229"/>
          <p:cNvCxnSpPr>
            <a:stCxn id="235" idx="6"/>
            <a:endCxn id="222" idx="2"/>
          </p:cNvCxnSpPr>
          <p:nvPr/>
        </p:nvCxnSpPr>
        <p:spPr>
          <a:xfrm>
            <a:off x="4974604" y="4593441"/>
            <a:ext cx="437944" cy="1907801"/>
          </a:xfrm>
          <a:prstGeom prst="line">
            <a:avLst/>
          </a:prstGeom>
        </p:spPr>
        <p:style>
          <a:lnRef idx="1">
            <a:schemeClr val="dk1"/>
          </a:lnRef>
          <a:fillRef idx="0">
            <a:schemeClr val="dk1"/>
          </a:fillRef>
          <a:effectRef idx="0">
            <a:schemeClr val="dk1"/>
          </a:effectRef>
          <a:fontRef idx="minor">
            <a:schemeClr val="tx1"/>
          </a:fontRef>
        </p:style>
      </p:cxnSp>
      <p:cxnSp>
        <p:nvCxnSpPr>
          <p:cNvPr id="231" name="直線接點 230"/>
          <p:cNvCxnSpPr>
            <a:stCxn id="224" idx="6"/>
            <a:endCxn id="227" idx="2"/>
          </p:cNvCxnSpPr>
          <p:nvPr/>
        </p:nvCxnSpPr>
        <p:spPr>
          <a:xfrm>
            <a:off x="4939728" y="5239525"/>
            <a:ext cx="472820" cy="631187"/>
          </a:xfrm>
          <a:prstGeom prst="line">
            <a:avLst/>
          </a:prstGeom>
        </p:spPr>
        <p:style>
          <a:lnRef idx="1">
            <a:schemeClr val="dk1"/>
          </a:lnRef>
          <a:fillRef idx="0">
            <a:schemeClr val="dk1"/>
          </a:fillRef>
          <a:effectRef idx="0">
            <a:schemeClr val="dk1"/>
          </a:effectRef>
          <a:fontRef idx="minor">
            <a:schemeClr val="tx1"/>
          </a:fontRef>
        </p:style>
      </p:cxnSp>
      <p:cxnSp>
        <p:nvCxnSpPr>
          <p:cNvPr id="232" name="直線接點 231"/>
          <p:cNvCxnSpPr>
            <a:stCxn id="226" idx="6"/>
            <a:endCxn id="235" idx="2"/>
          </p:cNvCxnSpPr>
          <p:nvPr/>
        </p:nvCxnSpPr>
        <p:spPr>
          <a:xfrm flipV="1">
            <a:off x="3929273" y="4593441"/>
            <a:ext cx="432138" cy="948274"/>
          </a:xfrm>
          <a:prstGeom prst="line">
            <a:avLst/>
          </a:prstGeom>
        </p:spPr>
        <p:style>
          <a:lnRef idx="1">
            <a:schemeClr val="dk1"/>
          </a:lnRef>
          <a:fillRef idx="0">
            <a:schemeClr val="dk1"/>
          </a:fillRef>
          <a:effectRef idx="0">
            <a:schemeClr val="dk1"/>
          </a:effectRef>
          <a:fontRef idx="minor">
            <a:schemeClr val="tx1"/>
          </a:fontRef>
        </p:style>
      </p:cxnSp>
      <p:cxnSp>
        <p:nvCxnSpPr>
          <p:cNvPr id="233" name="直線接點 232"/>
          <p:cNvCxnSpPr>
            <a:stCxn id="226" idx="6"/>
            <a:endCxn id="224" idx="2"/>
          </p:cNvCxnSpPr>
          <p:nvPr/>
        </p:nvCxnSpPr>
        <p:spPr>
          <a:xfrm flipV="1">
            <a:off x="3929273" y="5239525"/>
            <a:ext cx="414891" cy="302190"/>
          </a:xfrm>
          <a:prstGeom prst="line">
            <a:avLst/>
          </a:prstGeom>
        </p:spPr>
        <p:style>
          <a:lnRef idx="1">
            <a:schemeClr val="dk1"/>
          </a:lnRef>
          <a:fillRef idx="0">
            <a:schemeClr val="dk1"/>
          </a:fillRef>
          <a:effectRef idx="0">
            <a:schemeClr val="dk1"/>
          </a:effectRef>
          <a:fontRef idx="minor">
            <a:schemeClr val="tx1"/>
          </a:fontRef>
        </p:style>
      </p:cxnSp>
      <p:grpSp>
        <p:nvGrpSpPr>
          <p:cNvPr id="234" name="群組 233"/>
          <p:cNvGrpSpPr/>
          <p:nvPr/>
        </p:nvGrpSpPr>
        <p:grpSpPr>
          <a:xfrm>
            <a:off x="4361411" y="4293359"/>
            <a:ext cx="613194" cy="600164"/>
            <a:chOff x="4076641" y="2888786"/>
            <a:chExt cx="613194" cy="600164"/>
          </a:xfrm>
        </p:grpSpPr>
        <p:sp>
          <p:nvSpPr>
            <p:cNvPr id="235" name="橢圓 234"/>
            <p:cNvSpPr/>
            <p:nvPr/>
          </p:nvSpPr>
          <p:spPr>
            <a:xfrm>
              <a:off x="4076641" y="2888786"/>
              <a:ext cx="613193" cy="6001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36" name="文字方塊 235"/>
            <p:cNvSpPr txBox="1"/>
            <p:nvPr/>
          </p:nvSpPr>
          <p:spPr>
            <a:xfrm>
              <a:off x="4094271" y="2924535"/>
              <a:ext cx="595564" cy="523220"/>
            </a:xfrm>
            <a:prstGeom prst="rect">
              <a:avLst/>
            </a:prstGeom>
            <a:noFill/>
          </p:spPr>
          <p:txBody>
            <a:bodyPr wrap="square" rtlCol="0">
              <a:spAutoFit/>
            </a:bodyPr>
            <a:lstStyle/>
            <a:p>
              <a:r>
                <a:rPr lang="en-US" altLang="zh-TW" sz="2800" i="1" dirty="0"/>
                <a:t>C</a:t>
              </a:r>
              <a:endParaRPr lang="zh-TW" altLang="en-US" sz="2800" i="1" baseline="-25000" dirty="0"/>
            </a:p>
          </p:txBody>
        </p:sp>
      </p:grpSp>
      <p:sp>
        <p:nvSpPr>
          <p:cNvPr id="237" name="文字方塊 236"/>
          <p:cNvSpPr txBox="1"/>
          <p:nvPr/>
        </p:nvSpPr>
        <p:spPr>
          <a:xfrm>
            <a:off x="5412548" y="5693694"/>
            <a:ext cx="772617" cy="461665"/>
          </a:xfrm>
          <a:prstGeom prst="rect">
            <a:avLst/>
          </a:prstGeom>
          <a:noFill/>
        </p:spPr>
        <p:txBody>
          <a:bodyPr wrap="square" rtlCol="0">
            <a:spAutoFit/>
          </a:bodyPr>
          <a:lstStyle/>
          <a:p>
            <a:r>
              <a:rPr lang="en-US" altLang="zh-TW" sz="2400" dirty="0" smtClean="0"/>
              <a:t>Tim</a:t>
            </a:r>
            <a:endParaRPr lang="zh-TW" altLang="en-US" sz="2800" baseline="-25000" dirty="0"/>
          </a:p>
        </p:txBody>
      </p:sp>
      <p:sp>
        <p:nvSpPr>
          <p:cNvPr id="238" name="橢圓 237"/>
          <p:cNvSpPr/>
          <p:nvPr/>
        </p:nvSpPr>
        <p:spPr>
          <a:xfrm>
            <a:off x="5412548" y="4959553"/>
            <a:ext cx="606527" cy="61237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cxnSp>
        <p:nvCxnSpPr>
          <p:cNvPr id="239" name="直線接點 238"/>
          <p:cNvCxnSpPr>
            <a:stCxn id="224" idx="6"/>
            <a:endCxn id="238" idx="2"/>
          </p:cNvCxnSpPr>
          <p:nvPr/>
        </p:nvCxnSpPr>
        <p:spPr>
          <a:xfrm>
            <a:off x="4939728" y="5239525"/>
            <a:ext cx="472820" cy="26217"/>
          </a:xfrm>
          <a:prstGeom prst="line">
            <a:avLst/>
          </a:prstGeom>
        </p:spPr>
        <p:style>
          <a:lnRef idx="1">
            <a:schemeClr val="dk1"/>
          </a:lnRef>
          <a:fillRef idx="0">
            <a:schemeClr val="dk1"/>
          </a:fillRef>
          <a:effectRef idx="0">
            <a:schemeClr val="dk1"/>
          </a:effectRef>
          <a:fontRef idx="minor">
            <a:schemeClr val="tx1"/>
          </a:fontRef>
        </p:style>
      </p:cxnSp>
      <p:grpSp>
        <p:nvGrpSpPr>
          <p:cNvPr id="240" name="群組 239"/>
          <p:cNvGrpSpPr/>
          <p:nvPr/>
        </p:nvGrpSpPr>
        <p:grpSpPr>
          <a:xfrm>
            <a:off x="4308837" y="5590091"/>
            <a:ext cx="853186" cy="573238"/>
            <a:chOff x="3997985" y="3068669"/>
            <a:chExt cx="853186" cy="573238"/>
          </a:xfrm>
        </p:grpSpPr>
        <p:sp>
          <p:nvSpPr>
            <p:cNvPr id="241" name="橢圓 240"/>
            <p:cNvSpPr/>
            <p:nvPr/>
          </p:nvSpPr>
          <p:spPr>
            <a:xfrm>
              <a:off x="4050559" y="3068669"/>
              <a:ext cx="613195" cy="573238"/>
            </a:xfrm>
            <a:prstGeom prst="ellipse">
              <a:avLst/>
            </a:prstGeom>
            <a:solidFill>
              <a:schemeClr val="accent6">
                <a:lumMod val="60000"/>
                <a:lumOff val="40000"/>
              </a:schemeClr>
            </a:solidFill>
            <a:ln>
              <a:prstDash val="dashDot"/>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42" name="文字方塊 241"/>
            <p:cNvSpPr txBox="1"/>
            <p:nvPr/>
          </p:nvSpPr>
          <p:spPr>
            <a:xfrm>
              <a:off x="3997985" y="3080412"/>
              <a:ext cx="853186" cy="461665"/>
            </a:xfrm>
            <a:prstGeom prst="rect">
              <a:avLst/>
            </a:prstGeom>
            <a:noFill/>
          </p:spPr>
          <p:txBody>
            <a:bodyPr wrap="square" rtlCol="0">
              <a:spAutoFit/>
            </a:bodyPr>
            <a:lstStyle/>
            <a:p>
              <a:r>
                <a:rPr lang="en-US" altLang="zh-TW" sz="2400" i="1" dirty="0" smtClean="0"/>
                <a:t>Java</a:t>
              </a:r>
              <a:endParaRPr lang="zh-TW" altLang="en-US" sz="2400" i="1" baseline="-25000" dirty="0"/>
            </a:p>
          </p:txBody>
        </p:sp>
      </p:grpSp>
      <p:cxnSp>
        <p:nvCxnSpPr>
          <p:cNvPr id="243" name="直線接點 242"/>
          <p:cNvCxnSpPr>
            <a:stCxn id="241" idx="6"/>
            <a:endCxn id="238" idx="2"/>
          </p:cNvCxnSpPr>
          <p:nvPr/>
        </p:nvCxnSpPr>
        <p:spPr>
          <a:xfrm flipV="1">
            <a:off x="4974606" y="5265742"/>
            <a:ext cx="437942" cy="610968"/>
          </a:xfrm>
          <a:prstGeom prst="line">
            <a:avLst/>
          </a:prstGeom>
        </p:spPr>
        <p:style>
          <a:lnRef idx="1">
            <a:schemeClr val="dk1"/>
          </a:lnRef>
          <a:fillRef idx="0">
            <a:schemeClr val="dk1"/>
          </a:fillRef>
          <a:effectRef idx="0">
            <a:schemeClr val="dk1"/>
          </a:effectRef>
          <a:fontRef idx="minor">
            <a:schemeClr val="tx1"/>
          </a:fontRef>
        </p:style>
      </p:cxnSp>
      <p:cxnSp>
        <p:nvCxnSpPr>
          <p:cNvPr id="244" name="直線接點 243"/>
          <p:cNvCxnSpPr>
            <a:stCxn id="241" idx="6"/>
            <a:endCxn id="222" idx="2"/>
          </p:cNvCxnSpPr>
          <p:nvPr/>
        </p:nvCxnSpPr>
        <p:spPr>
          <a:xfrm>
            <a:off x="4974606" y="5876710"/>
            <a:ext cx="437942" cy="624532"/>
          </a:xfrm>
          <a:prstGeom prst="line">
            <a:avLst/>
          </a:prstGeom>
        </p:spPr>
        <p:style>
          <a:lnRef idx="1">
            <a:schemeClr val="dk1"/>
          </a:lnRef>
          <a:fillRef idx="0">
            <a:schemeClr val="dk1"/>
          </a:fillRef>
          <a:effectRef idx="0">
            <a:schemeClr val="dk1"/>
          </a:effectRef>
          <a:fontRef idx="minor">
            <a:schemeClr val="tx1"/>
          </a:fontRef>
        </p:style>
      </p:cxnSp>
      <p:cxnSp>
        <p:nvCxnSpPr>
          <p:cNvPr id="245" name="直線接點 244"/>
          <p:cNvCxnSpPr>
            <a:stCxn id="224" idx="6"/>
            <a:endCxn id="222" idx="2"/>
          </p:cNvCxnSpPr>
          <p:nvPr/>
        </p:nvCxnSpPr>
        <p:spPr>
          <a:xfrm>
            <a:off x="4939728" y="5239525"/>
            <a:ext cx="472820" cy="1261717"/>
          </a:xfrm>
          <a:prstGeom prst="line">
            <a:avLst/>
          </a:prstGeom>
        </p:spPr>
        <p:style>
          <a:lnRef idx="1">
            <a:schemeClr val="dk1"/>
          </a:lnRef>
          <a:fillRef idx="0">
            <a:schemeClr val="dk1"/>
          </a:fillRef>
          <a:effectRef idx="0">
            <a:schemeClr val="dk1"/>
          </a:effectRef>
          <a:fontRef idx="minor">
            <a:schemeClr val="tx1"/>
          </a:fontRef>
        </p:style>
      </p:cxnSp>
      <p:sp>
        <p:nvSpPr>
          <p:cNvPr id="246" name="橢圓 245"/>
          <p:cNvSpPr/>
          <p:nvPr/>
        </p:nvSpPr>
        <p:spPr>
          <a:xfrm>
            <a:off x="4358826" y="6198056"/>
            <a:ext cx="633409" cy="61532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47" name="文字方塊 246"/>
          <p:cNvSpPr txBox="1"/>
          <p:nvPr/>
        </p:nvSpPr>
        <p:spPr>
          <a:xfrm>
            <a:off x="4250767" y="6283894"/>
            <a:ext cx="1093876" cy="400110"/>
          </a:xfrm>
          <a:prstGeom prst="rect">
            <a:avLst/>
          </a:prstGeom>
          <a:noFill/>
        </p:spPr>
        <p:txBody>
          <a:bodyPr wrap="square" rtlCol="0">
            <a:spAutoFit/>
          </a:bodyPr>
          <a:lstStyle/>
          <a:p>
            <a:r>
              <a:rPr lang="en-US" altLang="zh-TW" sz="2000" i="1" dirty="0" smtClean="0"/>
              <a:t>Prolog</a:t>
            </a:r>
            <a:endParaRPr lang="zh-TW" altLang="en-US" sz="2400" i="1" baseline="-25000" dirty="0"/>
          </a:p>
        </p:txBody>
      </p:sp>
      <p:cxnSp>
        <p:nvCxnSpPr>
          <p:cNvPr id="248" name="直線接點 247"/>
          <p:cNvCxnSpPr>
            <a:stCxn id="226" idx="6"/>
            <a:endCxn id="246" idx="2"/>
          </p:cNvCxnSpPr>
          <p:nvPr/>
        </p:nvCxnSpPr>
        <p:spPr>
          <a:xfrm>
            <a:off x="3929273" y="5541715"/>
            <a:ext cx="429553" cy="964001"/>
          </a:xfrm>
          <a:prstGeom prst="line">
            <a:avLst/>
          </a:prstGeom>
        </p:spPr>
        <p:style>
          <a:lnRef idx="1">
            <a:schemeClr val="dk1"/>
          </a:lnRef>
          <a:fillRef idx="0">
            <a:schemeClr val="dk1"/>
          </a:fillRef>
          <a:effectRef idx="0">
            <a:schemeClr val="dk1"/>
          </a:effectRef>
          <a:fontRef idx="minor">
            <a:schemeClr val="tx1"/>
          </a:fontRef>
        </p:style>
      </p:cxnSp>
      <p:sp>
        <p:nvSpPr>
          <p:cNvPr id="249" name="文字方塊 248"/>
          <p:cNvSpPr txBox="1"/>
          <p:nvPr/>
        </p:nvSpPr>
        <p:spPr>
          <a:xfrm>
            <a:off x="3275856" y="5296390"/>
            <a:ext cx="901710" cy="461665"/>
          </a:xfrm>
          <a:prstGeom prst="rect">
            <a:avLst/>
          </a:prstGeom>
          <a:noFill/>
        </p:spPr>
        <p:txBody>
          <a:bodyPr wrap="square" rtlCol="0">
            <a:spAutoFit/>
          </a:bodyPr>
          <a:lstStyle/>
          <a:p>
            <a:r>
              <a:rPr lang="en-US" altLang="zh-TW" sz="2400" dirty="0" smtClean="0"/>
              <a:t>Alice</a:t>
            </a:r>
            <a:endParaRPr lang="zh-TW" altLang="en-US" sz="2800" baseline="-25000" dirty="0"/>
          </a:p>
        </p:txBody>
      </p:sp>
      <p:sp>
        <p:nvSpPr>
          <p:cNvPr id="250" name="文字方塊 249"/>
          <p:cNvSpPr txBox="1"/>
          <p:nvPr/>
        </p:nvSpPr>
        <p:spPr>
          <a:xfrm>
            <a:off x="5384591" y="4365104"/>
            <a:ext cx="800574" cy="461665"/>
          </a:xfrm>
          <a:prstGeom prst="rect">
            <a:avLst/>
          </a:prstGeom>
          <a:noFill/>
        </p:spPr>
        <p:txBody>
          <a:bodyPr wrap="square" rtlCol="0">
            <a:spAutoFit/>
          </a:bodyPr>
          <a:lstStyle/>
          <a:p>
            <a:r>
              <a:rPr lang="en-US" altLang="zh-TW" sz="2400" dirty="0" smtClean="0"/>
              <a:t>Bob</a:t>
            </a:r>
            <a:endParaRPr lang="zh-TW" altLang="en-US" sz="3200" baseline="-25000" dirty="0"/>
          </a:p>
        </p:txBody>
      </p:sp>
      <p:cxnSp>
        <p:nvCxnSpPr>
          <p:cNvPr id="251" name="直線接點 250"/>
          <p:cNvCxnSpPr>
            <a:stCxn id="241" idx="6"/>
            <a:endCxn id="227" idx="2"/>
          </p:cNvCxnSpPr>
          <p:nvPr/>
        </p:nvCxnSpPr>
        <p:spPr>
          <a:xfrm flipV="1">
            <a:off x="4974606" y="5870712"/>
            <a:ext cx="437942" cy="5998"/>
          </a:xfrm>
          <a:prstGeom prst="line">
            <a:avLst/>
          </a:prstGeom>
        </p:spPr>
        <p:style>
          <a:lnRef idx="1">
            <a:schemeClr val="dk1"/>
          </a:lnRef>
          <a:fillRef idx="0">
            <a:schemeClr val="dk1"/>
          </a:fillRef>
          <a:effectRef idx="0">
            <a:schemeClr val="dk1"/>
          </a:effectRef>
          <a:fontRef idx="minor">
            <a:schemeClr val="tx1"/>
          </a:fontRef>
        </p:style>
      </p:cxnSp>
      <p:sp>
        <p:nvSpPr>
          <p:cNvPr id="252" name="圓角矩形 251"/>
          <p:cNvSpPr/>
          <p:nvPr/>
        </p:nvSpPr>
        <p:spPr>
          <a:xfrm>
            <a:off x="4299949" y="4250367"/>
            <a:ext cx="753747" cy="1347838"/>
          </a:xfrm>
          <a:prstGeom prst="roundRect">
            <a:avLst/>
          </a:prstGeom>
          <a:noFill/>
          <a:ln>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253" name="文字方塊 252"/>
          <p:cNvSpPr txBox="1"/>
          <p:nvPr/>
        </p:nvSpPr>
        <p:spPr>
          <a:xfrm>
            <a:off x="5364088" y="5097946"/>
            <a:ext cx="846517" cy="461665"/>
          </a:xfrm>
          <a:prstGeom prst="rect">
            <a:avLst/>
          </a:prstGeom>
          <a:noFill/>
        </p:spPr>
        <p:txBody>
          <a:bodyPr wrap="square" rtlCol="0">
            <a:spAutoFit/>
          </a:bodyPr>
          <a:lstStyle/>
          <a:p>
            <a:r>
              <a:rPr lang="en-US" altLang="zh-TW" sz="2400" dirty="0" smtClean="0"/>
              <a:t>John</a:t>
            </a:r>
            <a:endParaRPr lang="zh-TW" altLang="en-US" sz="2800" baseline="-25000" dirty="0"/>
          </a:p>
        </p:txBody>
      </p:sp>
      <p:sp>
        <p:nvSpPr>
          <p:cNvPr id="255" name="文字方塊 254"/>
          <p:cNvSpPr txBox="1"/>
          <p:nvPr/>
        </p:nvSpPr>
        <p:spPr>
          <a:xfrm>
            <a:off x="5344643" y="6309320"/>
            <a:ext cx="957899" cy="400110"/>
          </a:xfrm>
          <a:prstGeom prst="rect">
            <a:avLst/>
          </a:prstGeom>
          <a:noFill/>
        </p:spPr>
        <p:txBody>
          <a:bodyPr wrap="square" rtlCol="0">
            <a:spAutoFit/>
          </a:bodyPr>
          <a:lstStyle/>
          <a:p>
            <a:r>
              <a:rPr lang="en-US" altLang="zh-TW" sz="2000" dirty="0" smtClean="0"/>
              <a:t>Mary</a:t>
            </a:r>
            <a:endParaRPr lang="zh-TW" altLang="en-US" sz="2000" baseline="-25000" dirty="0"/>
          </a:p>
        </p:txBody>
      </p:sp>
      <p:sp>
        <p:nvSpPr>
          <p:cNvPr id="256" name="圓角矩形 255"/>
          <p:cNvSpPr/>
          <p:nvPr/>
        </p:nvSpPr>
        <p:spPr>
          <a:xfrm>
            <a:off x="2046249" y="4943118"/>
            <a:ext cx="760269" cy="1869995"/>
          </a:xfrm>
          <a:prstGeom prst="roundRect">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257" name="圓角矩形 256"/>
          <p:cNvSpPr/>
          <p:nvPr/>
        </p:nvSpPr>
        <p:spPr>
          <a:xfrm>
            <a:off x="5344643" y="6153420"/>
            <a:ext cx="760269" cy="643860"/>
          </a:xfrm>
          <a:prstGeom prst="roundRect">
            <a:avLst/>
          </a:prstGeom>
          <a:no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293" name="橢圓 292"/>
          <p:cNvSpPr/>
          <p:nvPr/>
        </p:nvSpPr>
        <p:spPr>
          <a:xfrm>
            <a:off x="8404852" y="6207005"/>
            <a:ext cx="594771" cy="58794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294" name="文字方塊 293"/>
          <p:cNvSpPr txBox="1"/>
          <p:nvPr/>
        </p:nvSpPr>
        <p:spPr>
          <a:xfrm>
            <a:off x="8336947" y="6265467"/>
            <a:ext cx="987581" cy="400110"/>
          </a:xfrm>
          <a:prstGeom prst="rect">
            <a:avLst/>
          </a:prstGeom>
          <a:noFill/>
        </p:spPr>
        <p:txBody>
          <a:bodyPr wrap="square" rtlCol="0">
            <a:spAutoFit/>
          </a:bodyPr>
          <a:lstStyle/>
          <a:p>
            <a:r>
              <a:rPr lang="en-US" altLang="zh-TW" sz="2000" dirty="0" smtClean="0"/>
              <a:t>Mary</a:t>
            </a:r>
            <a:endParaRPr lang="zh-TW" altLang="en-US" sz="2000" baseline="-25000" dirty="0"/>
          </a:p>
        </p:txBody>
      </p:sp>
      <p:sp>
        <p:nvSpPr>
          <p:cNvPr id="295" name="文字方塊 294"/>
          <p:cNvSpPr txBox="1"/>
          <p:nvPr/>
        </p:nvSpPr>
        <p:spPr>
          <a:xfrm>
            <a:off x="6377391" y="4770168"/>
            <a:ext cx="736811" cy="461665"/>
          </a:xfrm>
          <a:prstGeom prst="rect">
            <a:avLst/>
          </a:prstGeom>
          <a:noFill/>
        </p:spPr>
        <p:txBody>
          <a:bodyPr wrap="square" rtlCol="0">
            <a:spAutoFit/>
          </a:bodyPr>
          <a:lstStyle/>
          <a:p>
            <a:r>
              <a:rPr kumimoji="1" lang="en-US" altLang="zh-TW" sz="2400" i="1" dirty="0" smtClean="0">
                <a:latin typeface="+mj-lt"/>
                <a:ea typeface="Arial Unicode MS" pitchFamily="34" charset="-120"/>
                <a:cs typeface="Arial Unicode MS" pitchFamily="34" charset="-120"/>
              </a:rPr>
              <a:t>ego</a:t>
            </a:r>
            <a:endParaRPr kumimoji="1" lang="zh-TW" altLang="en-US" sz="2400" dirty="0">
              <a:latin typeface="+mj-lt"/>
              <a:ea typeface="Arial Unicode MS" pitchFamily="34" charset="-120"/>
              <a:cs typeface="Arial Unicode MS" pitchFamily="34" charset="-120"/>
            </a:endParaRPr>
          </a:p>
        </p:txBody>
      </p:sp>
      <p:sp>
        <p:nvSpPr>
          <p:cNvPr id="296" name="橢圓 295"/>
          <p:cNvSpPr/>
          <p:nvPr/>
        </p:nvSpPr>
        <p:spPr>
          <a:xfrm>
            <a:off x="7336468" y="4961292"/>
            <a:ext cx="595564" cy="55594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297" name="文字方塊 296"/>
          <p:cNvSpPr txBox="1"/>
          <p:nvPr/>
        </p:nvSpPr>
        <p:spPr>
          <a:xfrm>
            <a:off x="7264460" y="4994012"/>
            <a:ext cx="753747" cy="523220"/>
          </a:xfrm>
          <a:prstGeom prst="rect">
            <a:avLst/>
          </a:prstGeom>
          <a:noFill/>
        </p:spPr>
        <p:txBody>
          <a:bodyPr wrap="square" rtlCol="0">
            <a:spAutoFit/>
          </a:bodyPr>
          <a:lstStyle/>
          <a:p>
            <a:r>
              <a:rPr lang="en-US" altLang="zh-TW" sz="2800" i="1" dirty="0" smtClean="0"/>
              <a:t>C++</a:t>
            </a:r>
            <a:endParaRPr lang="zh-TW" altLang="en-US" sz="2800" i="1" baseline="-25000" dirty="0"/>
          </a:p>
        </p:txBody>
      </p:sp>
      <p:sp>
        <p:nvSpPr>
          <p:cNvPr id="298" name="橢圓 297"/>
          <p:cNvSpPr/>
          <p:nvPr/>
        </p:nvSpPr>
        <p:spPr>
          <a:xfrm>
            <a:off x="6349641" y="5267195"/>
            <a:ext cx="571936" cy="548513"/>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sp>
        <p:nvSpPr>
          <p:cNvPr id="299" name="橢圓 298"/>
          <p:cNvSpPr/>
          <p:nvPr/>
        </p:nvSpPr>
        <p:spPr>
          <a:xfrm>
            <a:off x="8404852" y="5595992"/>
            <a:ext cx="606527" cy="548914"/>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sp>
        <p:nvSpPr>
          <p:cNvPr id="300" name="橢圓 299"/>
          <p:cNvSpPr/>
          <p:nvPr/>
        </p:nvSpPr>
        <p:spPr>
          <a:xfrm>
            <a:off x="8404851" y="4324399"/>
            <a:ext cx="556723" cy="573879"/>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i="1" dirty="0">
              <a:solidFill>
                <a:schemeClr val="tx1"/>
              </a:solidFill>
            </a:endParaRPr>
          </a:p>
        </p:txBody>
      </p:sp>
      <p:cxnSp>
        <p:nvCxnSpPr>
          <p:cNvPr id="301" name="直線接點 300"/>
          <p:cNvCxnSpPr>
            <a:stCxn id="307" idx="6"/>
            <a:endCxn id="300" idx="2"/>
          </p:cNvCxnSpPr>
          <p:nvPr/>
        </p:nvCxnSpPr>
        <p:spPr>
          <a:xfrm>
            <a:off x="7966908" y="4593178"/>
            <a:ext cx="437943" cy="18161"/>
          </a:xfrm>
          <a:prstGeom prst="line">
            <a:avLst/>
          </a:prstGeom>
        </p:spPr>
        <p:style>
          <a:lnRef idx="1">
            <a:schemeClr val="dk1"/>
          </a:lnRef>
          <a:fillRef idx="0">
            <a:schemeClr val="dk1"/>
          </a:fillRef>
          <a:effectRef idx="0">
            <a:schemeClr val="dk1"/>
          </a:effectRef>
          <a:fontRef idx="minor">
            <a:schemeClr val="tx1"/>
          </a:fontRef>
        </p:style>
      </p:cxnSp>
      <p:cxnSp>
        <p:nvCxnSpPr>
          <p:cNvPr id="302" name="直線接點 301"/>
          <p:cNvCxnSpPr>
            <a:stCxn id="307" idx="6"/>
            <a:endCxn id="293" idx="2"/>
          </p:cNvCxnSpPr>
          <p:nvPr/>
        </p:nvCxnSpPr>
        <p:spPr>
          <a:xfrm>
            <a:off x="7966908" y="4593178"/>
            <a:ext cx="437944" cy="1907801"/>
          </a:xfrm>
          <a:prstGeom prst="line">
            <a:avLst/>
          </a:prstGeom>
        </p:spPr>
        <p:style>
          <a:lnRef idx="1">
            <a:schemeClr val="dk1"/>
          </a:lnRef>
          <a:fillRef idx="0">
            <a:schemeClr val="dk1"/>
          </a:fillRef>
          <a:effectRef idx="0">
            <a:schemeClr val="dk1"/>
          </a:effectRef>
          <a:fontRef idx="minor">
            <a:schemeClr val="tx1"/>
          </a:fontRef>
        </p:style>
      </p:cxnSp>
      <p:cxnSp>
        <p:nvCxnSpPr>
          <p:cNvPr id="303" name="直線接點 302"/>
          <p:cNvCxnSpPr>
            <a:stCxn id="296" idx="6"/>
            <a:endCxn id="299" idx="2"/>
          </p:cNvCxnSpPr>
          <p:nvPr/>
        </p:nvCxnSpPr>
        <p:spPr>
          <a:xfrm>
            <a:off x="7932032" y="5239262"/>
            <a:ext cx="472820" cy="631187"/>
          </a:xfrm>
          <a:prstGeom prst="line">
            <a:avLst/>
          </a:prstGeom>
        </p:spPr>
        <p:style>
          <a:lnRef idx="1">
            <a:schemeClr val="dk1"/>
          </a:lnRef>
          <a:fillRef idx="0">
            <a:schemeClr val="dk1"/>
          </a:fillRef>
          <a:effectRef idx="0">
            <a:schemeClr val="dk1"/>
          </a:effectRef>
          <a:fontRef idx="minor">
            <a:schemeClr val="tx1"/>
          </a:fontRef>
        </p:style>
      </p:cxnSp>
      <p:cxnSp>
        <p:nvCxnSpPr>
          <p:cNvPr id="304" name="直線接點 303"/>
          <p:cNvCxnSpPr>
            <a:stCxn id="298" idx="6"/>
            <a:endCxn id="307" idx="2"/>
          </p:cNvCxnSpPr>
          <p:nvPr/>
        </p:nvCxnSpPr>
        <p:spPr>
          <a:xfrm flipV="1">
            <a:off x="6921577" y="4593178"/>
            <a:ext cx="432138" cy="948274"/>
          </a:xfrm>
          <a:prstGeom prst="line">
            <a:avLst/>
          </a:prstGeom>
        </p:spPr>
        <p:style>
          <a:lnRef idx="1">
            <a:schemeClr val="dk1"/>
          </a:lnRef>
          <a:fillRef idx="0">
            <a:schemeClr val="dk1"/>
          </a:fillRef>
          <a:effectRef idx="0">
            <a:schemeClr val="dk1"/>
          </a:effectRef>
          <a:fontRef idx="minor">
            <a:schemeClr val="tx1"/>
          </a:fontRef>
        </p:style>
      </p:cxnSp>
      <p:cxnSp>
        <p:nvCxnSpPr>
          <p:cNvPr id="305" name="直線接點 304"/>
          <p:cNvCxnSpPr>
            <a:stCxn id="298" idx="6"/>
            <a:endCxn id="296" idx="2"/>
          </p:cNvCxnSpPr>
          <p:nvPr/>
        </p:nvCxnSpPr>
        <p:spPr>
          <a:xfrm flipV="1">
            <a:off x="6921577" y="5239262"/>
            <a:ext cx="414891" cy="302190"/>
          </a:xfrm>
          <a:prstGeom prst="line">
            <a:avLst/>
          </a:prstGeom>
        </p:spPr>
        <p:style>
          <a:lnRef idx="1">
            <a:schemeClr val="dk1"/>
          </a:lnRef>
          <a:fillRef idx="0">
            <a:schemeClr val="dk1"/>
          </a:fillRef>
          <a:effectRef idx="0">
            <a:schemeClr val="dk1"/>
          </a:effectRef>
          <a:fontRef idx="minor">
            <a:schemeClr val="tx1"/>
          </a:fontRef>
        </p:style>
      </p:cxnSp>
      <p:grpSp>
        <p:nvGrpSpPr>
          <p:cNvPr id="306" name="群組 305"/>
          <p:cNvGrpSpPr/>
          <p:nvPr/>
        </p:nvGrpSpPr>
        <p:grpSpPr>
          <a:xfrm>
            <a:off x="7353715" y="4293096"/>
            <a:ext cx="613194" cy="600164"/>
            <a:chOff x="4076641" y="2888786"/>
            <a:chExt cx="613194" cy="600164"/>
          </a:xfrm>
        </p:grpSpPr>
        <p:sp>
          <p:nvSpPr>
            <p:cNvPr id="307" name="橢圓 306"/>
            <p:cNvSpPr/>
            <p:nvPr/>
          </p:nvSpPr>
          <p:spPr>
            <a:xfrm>
              <a:off x="4076641" y="2888786"/>
              <a:ext cx="613193" cy="6001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308" name="文字方塊 307"/>
            <p:cNvSpPr txBox="1"/>
            <p:nvPr/>
          </p:nvSpPr>
          <p:spPr>
            <a:xfrm>
              <a:off x="4094271" y="2924535"/>
              <a:ext cx="595564" cy="523220"/>
            </a:xfrm>
            <a:prstGeom prst="rect">
              <a:avLst/>
            </a:prstGeom>
            <a:noFill/>
          </p:spPr>
          <p:txBody>
            <a:bodyPr wrap="square" rtlCol="0">
              <a:spAutoFit/>
            </a:bodyPr>
            <a:lstStyle/>
            <a:p>
              <a:r>
                <a:rPr lang="en-US" altLang="zh-TW" sz="2800" i="1" dirty="0"/>
                <a:t>C</a:t>
              </a:r>
              <a:endParaRPr lang="zh-TW" altLang="en-US" sz="2800" i="1" baseline="-25000" dirty="0"/>
            </a:p>
          </p:txBody>
        </p:sp>
      </p:grpSp>
      <p:sp>
        <p:nvSpPr>
          <p:cNvPr id="309" name="文字方塊 308"/>
          <p:cNvSpPr txBox="1"/>
          <p:nvPr/>
        </p:nvSpPr>
        <p:spPr>
          <a:xfrm>
            <a:off x="8404852" y="5621686"/>
            <a:ext cx="772617" cy="461665"/>
          </a:xfrm>
          <a:prstGeom prst="rect">
            <a:avLst/>
          </a:prstGeom>
          <a:noFill/>
        </p:spPr>
        <p:txBody>
          <a:bodyPr wrap="square" rtlCol="0">
            <a:spAutoFit/>
          </a:bodyPr>
          <a:lstStyle/>
          <a:p>
            <a:r>
              <a:rPr lang="en-US" altLang="zh-TW" sz="2400" dirty="0" smtClean="0"/>
              <a:t>Tim</a:t>
            </a:r>
            <a:endParaRPr lang="zh-TW" altLang="en-US" sz="2800" baseline="-25000" dirty="0"/>
          </a:p>
        </p:txBody>
      </p:sp>
      <p:sp>
        <p:nvSpPr>
          <p:cNvPr id="310" name="橢圓 309"/>
          <p:cNvSpPr/>
          <p:nvPr/>
        </p:nvSpPr>
        <p:spPr>
          <a:xfrm>
            <a:off x="8404852" y="4959290"/>
            <a:ext cx="606527" cy="612378"/>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a:defRPr/>
            </a:pPr>
            <a:endParaRPr lang="zh-TW" altLang="en-US" sz="2800" i="1" dirty="0">
              <a:solidFill>
                <a:schemeClr val="tx1"/>
              </a:solidFill>
            </a:endParaRPr>
          </a:p>
        </p:txBody>
      </p:sp>
      <p:cxnSp>
        <p:nvCxnSpPr>
          <p:cNvPr id="311" name="直線接點 310"/>
          <p:cNvCxnSpPr>
            <a:stCxn id="296" idx="6"/>
            <a:endCxn id="310" idx="2"/>
          </p:cNvCxnSpPr>
          <p:nvPr/>
        </p:nvCxnSpPr>
        <p:spPr>
          <a:xfrm>
            <a:off x="7932032" y="5239262"/>
            <a:ext cx="472820" cy="26217"/>
          </a:xfrm>
          <a:prstGeom prst="line">
            <a:avLst/>
          </a:prstGeom>
        </p:spPr>
        <p:style>
          <a:lnRef idx="1">
            <a:schemeClr val="dk1"/>
          </a:lnRef>
          <a:fillRef idx="0">
            <a:schemeClr val="dk1"/>
          </a:fillRef>
          <a:effectRef idx="0">
            <a:schemeClr val="dk1"/>
          </a:effectRef>
          <a:fontRef idx="minor">
            <a:schemeClr val="tx1"/>
          </a:fontRef>
        </p:style>
      </p:cxnSp>
      <p:grpSp>
        <p:nvGrpSpPr>
          <p:cNvPr id="312" name="群組 311"/>
          <p:cNvGrpSpPr/>
          <p:nvPr/>
        </p:nvGrpSpPr>
        <p:grpSpPr>
          <a:xfrm>
            <a:off x="7301141" y="5589828"/>
            <a:ext cx="853186" cy="573238"/>
            <a:chOff x="3997985" y="3068669"/>
            <a:chExt cx="853186" cy="573238"/>
          </a:xfrm>
        </p:grpSpPr>
        <p:sp>
          <p:nvSpPr>
            <p:cNvPr id="313" name="橢圓 312"/>
            <p:cNvSpPr/>
            <p:nvPr/>
          </p:nvSpPr>
          <p:spPr>
            <a:xfrm>
              <a:off x="4050559" y="3068669"/>
              <a:ext cx="613195" cy="573238"/>
            </a:xfrm>
            <a:prstGeom prst="ellipse">
              <a:avLst/>
            </a:prstGeom>
            <a:solidFill>
              <a:schemeClr val="accent6">
                <a:lumMod val="60000"/>
                <a:lumOff val="40000"/>
              </a:schemeClr>
            </a:solidFill>
            <a:ln>
              <a:prstDash val="dashDot"/>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314" name="文字方塊 313"/>
            <p:cNvSpPr txBox="1"/>
            <p:nvPr/>
          </p:nvSpPr>
          <p:spPr>
            <a:xfrm>
              <a:off x="3997985" y="3080412"/>
              <a:ext cx="853186" cy="461665"/>
            </a:xfrm>
            <a:prstGeom prst="rect">
              <a:avLst/>
            </a:prstGeom>
            <a:noFill/>
          </p:spPr>
          <p:txBody>
            <a:bodyPr wrap="square" rtlCol="0">
              <a:spAutoFit/>
            </a:bodyPr>
            <a:lstStyle/>
            <a:p>
              <a:r>
                <a:rPr lang="en-US" altLang="zh-TW" sz="2400" i="1" dirty="0" smtClean="0"/>
                <a:t>Java</a:t>
              </a:r>
              <a:endParaRPr lang="zh-TW" altLang="en-US" sz="2400" i="1" baseline="-25000" dirty="0"/>
            </a:p>
          </p:txBody>
        </p:sp>
      </p:grpSp>
      <p:cxnSp>
        <p:nvCxnSpPr>
          <p:cNvPr id="315" name="直線接點 314"/>
          <p:cNvCxnSpPr>
            <a:stCxn id="313" idx="6"/>
            <a:endCxn id="310" idx="2"/>
          </p:cNvCxnSpPr>
          <p:nvPr/>
        </p:nvCxnSpPr>
        <p:spPr>
          <a:xfrm flipV="1">
            <a:off x="7966910" y="5265479"/>
            <a:ext cx="437942" cy="610968"/>
          </a:xfrm>
          <a:prstGeom prst="line">
            <a:avLst/>
          </a:prstGeom>
        </p:spPr>
        <p:style>
          <a:lnRef idx="1">
            <a:schemeClr val="dk1"/>
          </a:lnRef>
          <a:fillRef idx="0">
            <a:schemeClr val="dk1"/>
          </a:fillRef>
          <a:effectRef idx="0">
            <a:schemeClr val="dk1"/>
          </a:effectRef>
          <a:fontRef idx="minor">
            <a:schemeClr val="tx1"/>
          </a:fontRef>
        </p:style>
      </p:cxnSp>
      <p:cxnSp>
        <p:nvCxnSpPr>
          <p:cNvPr id="316" name="直線接點 315"/>
          <p:cNvCxnSpPr>
            <a:stCxn id="313" idx="6"/>
            <a:endCxn id="293" idx="2"/>
          </p:cNvCxnSpPr>
          <p:nvPr/>
        </p:nvCxnSpPr>
        <p:spPr>
          <a:xfrm>
            <a:off x="7966910" y="5876447"/>
            <a:ext cx="437942" cy="624532"/>
          </a:xfrm>
          <a:prstGeom prst="line">
            <a:avLst/>
          </a:prstGeom>
        </p:spPr>
        <p:style>
          <a:lnRef idx="1">
            <a:schemeClr val="dk1"/>
          </a:lnRef>
          <a:fillRef idx="0">
            <a:schemeClr val="dk1"/>
          </a:fillRef>
          <a:effectRef idx="0">
            <a:schemeClr val="dk1"/>
          </a:effectRef>
          <a:fontRef idx="minor">
            <a:schemeClr val="tx1"/>
          </a:fontRef>
        </p:style>
      </p:cxnSp>
      <p:cxnSp>
        <p:nvCxnSpPr>
          <p:cNvPr id="317" name="直線接點 316"/>
          <p:cNvCxnSpPr>
            <a:stCxn id="296" idx="6"/>
            <a:endCxn id="293" idx="2"/>
          </p:cNvCxnSpPr>
          <p:nvPr/>
        </p:nvCxnSpPr>
        <p:spPr>
          <a:xfrm>
            <a:off x="7932032" y="5239262"/>
            <a:ext cx="472820" cy="1261717"/>
          </a:xfrm>
          <a:prstGeom prst="line">
            <a:avLst/>
          </a:prstGeom>
        </p:spPr>
        <p:style>
          <a:lnRef idx="1">
            <a:schemeClr val="dk1"/>
          </a:lnRef>
          <a:fillRef idx="0">
            <a:schemeClr val="dk1"/>
          </a:fillRef>
          <a:effectRef idx="0">
            <a:schemeClr val="dk1"/>
          </a:effectRef>
          <a:fontRef idx="minor">
            <a:schemeClr val="tx1"/>
          </a:fontRef>
        </p:style>
      </p:cxnSp>
      <p:sp>
        <p:nvSpPr>
          <p:cNvPr id="318" name="橢圓 317"/>
          <p:cNvSpPr/>
          <p:nvPr/>
        </p:nvSpPr>
        <p:spPr>
          <a:xfrm>
            <a:off x="7351130" y="6197793"/>
            <a:ext cx="633409" cy="61532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zh-TW" altLang="en-US" dirty="0">
              <a:solidFill>
                <a:srgbClr val="FFFFFF"/>
              </a:solidFill>
            </a:endParaRPr>
          </a:p>
        </p:txBody>
      </p:sp>
      <p:sp>
        <p:nvSpPr>
          <p:cNvPr id="319" name="文字方塊 318"/>
          <p:cNvSpPr txBox="1"/>
          <p:nvPr/>
        </p:nvSpPr>
        <p:spPr>
          <a:xfrm>
            <a:off x="7243071" y="6283631"/>
            <a:ext cx="1093876" cy="400110"/>
          </a:xfrm>
          <a:prstGeom prst="rect">
            <a:avLst/>
          </a:prstGeom>
          <a:noFill/>
        </p:spPr>
        <p:txBody>
          <a:bodyPr wrap="square" rtlCol="0">
            <a:spAutoFit/>
          </a:bodyPr>
          <a:lstStyle/>
          <a:p>
            <a:r>
              <a:rPr lang="en-US" altLang="zh-TW" sz="2000" i="1" dirty="0" smtClean="0"/>
              <a:t>Prolog</a:t>
            </a:r>
            <a:endParaRPr lang="zh-TW" altLang="en-US" sz="2400" i="1" baseline="-25000" dirty="0"/>
          </a:p>
        </p:txBody>
      </p:sp>
      <p:cxnSp>
        <p:nvCxnSpPr>
          <p:cNvPr id="320" name="直線接點 319"/>
          <p:cNvCxnSpPr>
            <a:stCxn id="298" idx="6"/>
            <a:endCxn id="318" idx="2"/>
          </p:cNvCxnSpPr>
          <p:nvPr/>
        </p:nvCxnSpPr>
        <p:spPr>
          <a:xfrm>
            <a:off x="6921577" y="5541452"/>
            <a:ext cx="429553" cy="964001"/>
          </a:xfrm>
          <a:prstGeom prst="line">
            <a:avLst/>
          </a:prstGeom>
        </p:spPr>
        <p:style>
          <a:lnRef idx="1">
            <a:schemeClr val="dk1"/>
          </a:lnRef>
          <a:fillRef idx="0">
            <a:schemeClr val="dk1"/>
          </a:fillRef>
          <a:effectRef idx="0">
            <a:schemeClr val="dk1"/>
          </a:effectRef>
          <a:fontRef idx="minor">
            <a:schemeClr val="tx1"/>
          </a:fontRef>
        </p:style>
      </p:cxnSp>
      <p:sp>
        <p:nvSpPr>
          <p:cNvPr id="321" name="文字方塊 320"/>
          <p:cNvSpPr txBox="1"/>
          <p:nvPr/>
        </p:nvSpPr>
        <p:spPr>
          <a:xfrm>
            <a:off x="6268160" y="5296127"/>
            <a:ext cx="901710" cy="461665"/>
          </a:xfrm>
          <a:prstGeom prst="rect">
            <a:avLst/>
          </a:prstGeom>
          <a:noFill/>
        </p:spPr>
        <p:txBody>
          <a:bodyPr wrap="square" rtlCol="0">
            <a:spAutoFit/>
          </a:bodyPr>
          <a:lstStyle/>
          <a:p>
            <a:r>
              <a:rPr lang="en-US" altLang="zh-TW" sz="2400" dirty="0" smtClean="0"/>
              <a:t>Alice</a:t>
            </a:r>
            <a:endParaRPr lang="zh-TW" altLang="en-US" sz="2800" baseline="-25000" dirty="0"/>
          </a:p>
        </p:txBody>
      </p:sp>
      <p:sp>
        <p:nvSpPr>
          <p:cNvPr id="322" name="文字方塊 321"/>
          <p:cNvSpPr txBox="1"/>
          <p:nvPr/>
        </p:nvSpPr>
        <p:spPr>
          <a:xfrm>
            <a:off x="8376895" y="4394715"/>
            <a:ext cx="800574" cy="461665"/>
          </a:xfrm>
          <a:prstGeom prst="rect">
            <a:avLst/>
          </a:prstGeom>
          <a:noFill/>
        </p:spPr>
        <p:txBody>
          <a:bodyPr wrap="square" rtlCol="0">
            <a:spAutoFit/>
          </a:bodyPr>
          <a:lstStyle/>
          <a:p>
            <a:r>
              <a:rPr lang="en-US" altLang="zh-TW" sz="2400" dirty="0" smtClean="0"/>
              <a:t>Bob</a:t>
            </a:r>
            <a:endParaRPr lang="zh-TW" altLang="en-US" sz="3200" baseline="-25000" dirty="0"/>
          </a:p>
        </p:txBody>
      </p:sp>
      <p:sp>
        <p:nvSpPr>
          <p:cNvPr id="323" name="文字方塊 322"/>
          <p:cNvSpPr txBox="1"/>
          <p:nvPr/>
        </p:nvSpPr>
        <p:spPr>
          <a:xfrm>
            <a:off x="8330952" y="5037407"/>
            <a:ext cx="846517" cy="461665"/>
          </a:xfrm>
          <a:prstGeom prst="rect">
            <a:avLst/>
          </a:prstGeom>
          <a:noFill/>
        </p:spPr>
        <p:txBody>
          <a:bodyPr wrap="square" rtlCol="0">
            <a:spAutoFit/>
          </a:bodyPr>
          <a:lstStyle/>
          <a:p>
            <a:r>
              <a:rPr lang="en-US" altLang="zh-TW" sz="2400" dirty="0" smtClean="0"/>
              <a:t>John</a:t>
            </a:r>
            <a:endParaRPr lang="zh-TW" altLang="en-US" sz="2800" baseline="-25000" dirty="0"/>
          </a:p>
        </p:txBody>
      </p:sp>
      <p:cxnSp>
        <p:nvCxnSpPr>
          <p:cNvPr id="324" name="直線接點 323"/>
          <p:cNvCxnSpPr>
            <a:stCxn id="313" idx="6"/>
            <a:endCxn id="299" idx="2"/>
          </p:cNvCxnSpPr>
          <p:nvPr/>
        </p:nvCxnSpPr>
        <p:spPr>
          <a:xfrm flipV="1">
            <a:off x="7966910" y="5870449"/>
            <a:ext cx="437942" cy="5998"/>
          </a:xfrm>
          <a:prstGeom prst="line">
            <a:avLst/>
          </a:prstGeom>
        </p:spPr>
        <p:style>
          <a:lnRef idx="1">
            <a:schemeClr val="dk1"/>
          </a:lnRef>
          <a:fillRef idx="0">
            <a:schemeClr val="dk1"/>
          </a:fillRef>
          <a:effectRef idx="0">
            <a:schemeClr val="dk1"/>
          </a:effectRef>
          <a:fontRef idx="minor">
            <a:schemeClr val="tx1"/>
          </a:fontRef>
        </p:style>
      </p:cxnSp>
      <p:sp>
        <p:nvSpPr>
          <p:cNvPr id="325" name="圓角矩形 324"/>
          <p:cNvSpPr/>
          <p:nvPr/>
        </p:nvSpPr>
        <p:spPr>
          <a:xfrm>
            <a:off x="7292253" y="6138858"/>
            <a:ext cx="753747" cy="672984"/>
          </a:xfrm>
          <a:prstGeom prst="roundRect">
            <a:avLst/>
          </a:prstGeom>
          <a:noFill/>
          <a:ln>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30</a:t>
            </a:fld>
            <a:endParaRPr kumimoji="1" lang="zh-TW" altLang="en-US"/>
          </a:p>
        </p:txBody>
      </p:sp>
    </p:spTree>
    <p:extLst>
      <p:ext uri="{BB962C8B-B14F-4D97-AF65-F5344CB8AC3E}">
        <p14:creationId xmlns:p14="http://schemas.microsoft.com/office/powerpoint/2010/main" val="1706848304"/>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dirty="0" smtClean="0"/>
              <a:t>Find UID</a:t>
            </a:r>
            <a:r>
              <a:rPr lang="zh-TW" altLang="en-US" dirty="0" smtClean="0"/>
              <a:t>－</a:t>
            </a:r>
            <a:r>
              <a:rPr lang="en-US" altLang="zh-TW" dirty="0"/>
              <a:t> </a:t>
            </a:r>
            <a:r>
              <a:rPr lang="en-US" altLang="zh-TW" dirty="0" smtClean="0"/>
              <a:t/>
            </a:r>
            <a:br>
              <a:rPr lang="en-US" altLang="zh-TW" dirty="0" smtClean="0"/>
            </a:br>
            <a:r>
              <a:rPr lang="en-US" altLang="zh-TW" dirty="0" smtClean="0"/>
              <a:t>NP-hardness and heuristic methods</a:t>
            </a:r>
            <a:endParaRPr lang="zh-TW" altLang="en-US" dirty="0"/>
          </a:p>
        </p:txBody>
      </p:sp>
      <p:sp>
        <p:nvSpPr>
          <p:cNvPr id="3" name="內容版面配置區 2"/>
          <p:cNvSpPr>
            <a:spLocks noGrp="1"/>
          </p:cNvSpPr>
          <p:nvPr>
            <p:ph idx="1"/>
          </p:nvPr>
        </p:nvSpPr>
        <p:spPr/>
        <p:txBody>
          <a:bodyPr>
            <a:normAutofit fontScale="92500" lnSpcReduction="10000"/>
          </a:bodyPr>
          <a:lstStyle/>
          <a:p>
            <a:r>
              <a:rPr lang="en-US" altLang="zh-TW" sz="3000" dirty="0"/>
              <a:t>Finding minimal </a:t>
            </a:r>
            <a:r>
              <a:rPr lang="en-US" altLang="zh-TW" sz="3000" i="1" dirty="0"/>
              <a:t>M </a:t>
            </a:r>
            <a:r>
              <a:rPr lang="en-US" altLang="zh-TW" sz="3000" dirty="0" smtClean="0"/>
              <a:t>to guarantee </a:t>
            </a:r>
            <a:r>
              <a:rPr lang="en-US" altLang="zh-TW" sz="3000" dirty="0"/>
              <a:t>minimal SE </a:t>
            </a:r>
            <a:r>
              <a:rPr lang="en-US" altLang="zh-TW" sz="3000" dirty="0" smtClean="0"/>
              <a:t>set</a:t>
            </a:r>
            <a:r>
              <a:rPr lang="en-US" altLang="zh-TW" sz="3000" i="1" dirty="0" smtClean="0"/>
              <a:t> </a:t>
            </a:r>
            <a:r>
              <a:rPr lang="en-US" altLang="zh-TW" sz="3000" dirty="0" smtClean="0"/>
              <a:t>is </a:t>
            </a:r>
            <a:r>
              <a:rPr lang="en-US" altLang="zh-TW" sz="3000" dirty="0"/>
              <a:t>proven as </a:t>
            </a:r>
            <a:r>
              <a:rPr lang="en-US" altLang="zh-TW" sz="3000" dirty="0">
                <a:solidFill>
                  <a:schemeClr val="accent2"/>
                </a:solidFill>
              </a:rPr>
              <a:t>NP-hard</a:t>
            </a:r>
            <a:r>
              <a:rPr lang="en-US" altLang="zh-TW" sz="3000" dirty="0"/>
              <a:t>. </a:t>
            </a:r>
            <a:r>
              <a:rPr lang="en-US" altLang="zh-TW" sz="3000" dirty="0" smtClean="0"/>
              <a:t>(Set covering optimization problem)</a:t>
            </a:r>
            <a:endParaRPr lang="en-US" altLang="zh-TW" sz="2600" dirty="0"/>
          </a:p>
          <a:p>
            <a:r>
              <a:rPr lang="en-US" altLang="zh-TW" sz="3000" dirty="0" smtClean="0"/>
              <a:t>Three heuristic methods</a:t>
            </a:r>
          </a:p>
          <a:p>
            <a:pPr marL="971550" lvl="1" indent="-514350">
              <a:buFont typeface="+mj-lt"/>
              <a:buAutoNum type="arabicPeriod"/>
            </a:pPr>
            <a:r>
              <a:rPr lang="en-US" altLang="zh-TW" dirty="0" smtClean="0"/>
              <a:t>Given </a:t>
            </a:r>
            <a:r>
              <a:rPr lang="en-US" altLang="zh-TW" i="1" dirty="0" smtClean="0"/>
              <a:t>ego</a:t>
            </a:r>
            <a:r>
              <a:rPr lang="en-US" altLang="zh-TW" dirty="0" smtClean="0"/>
              <a:t>, include all neighbors of the ego as </a:t>
            </a:r>
            <a:r>
              <a:rPr lang="en-US" altLang="zh-TW" i="1" dirty="0" smtClean="0"/>
              <a:t>M</a:t>
            </a:r>
            <a:r>
              <a:rPr lang="en-US" altLang="zh-TW" dirty="0" smtClean="0"/>
              <a:t>. </a:t>
            </a:r>
            <a:br>
              <a:rPr lang="en-US" altLang="zh-TW" dirty="0" smtClean="0"/>
            </a:br>
            <a:r>
              <a:rPr lang="en-US" altLang="zh-TW" dirty="0" smtClean="0"/>
              <a:t>(One-Hop+ Method)</a:t>
            </a:r>
          </a:p>
          <a:p>
            <a:pPr marL="971550" lvl="1" indent="-514350">
              <a:buFont typeface="+mj-lt"/>
              <a:buAutoNum type="arabicPeriod"/>
            </a:pPr>
            <a:r>
              <a:rPr lang="en-US" altLang="zh-TW" dirty="0" smtClean="0"/>
              <a:t>Given </a:t>
            </a:r>
            <a:r>
              <a:rPr lang="en-US" altLang="zh-TW" i="1" dirty="0" smtClean="0"/>
              <a:t>ego</a:t>
            </a:r>
            <a:r>
              <a:rPr lang="en-US" altLang="zh-TW" dirty="0" smtClean="0"/>
              <a:t>, include only one neighbor</a:t>
            </a:r>
            <a:r>
              <a:rPr lang="en-US" altLang="zh-TW" i="1" dirty="0" smtClean="0"/>
              <a:t> </a:t>
            </a:r>
            <a:r>
              <a:rPr lang="en-US" altLang="zh-TW" dirty="0" smtClean="0"/>
              <a:t>that introduces the least SE vertices (One Neighbor Method)</a:t>
            </a:r>
            <a:endParaRPr lang="en-US" altLang="zh-TW" i="1" dirty="0" smtClean="0"/>
          </a:p>
          <a:p>
            <a:pPr marL="971550" lvl="1" indent="-514350">
              <a:buFont typeface="+mj-lt"/>
              <a:buAutoNum type="arabicPeriod"/>
            </a:pPr>
            <a:r>
              <a:rPr lang="en-US" altLang="zh-TW" dirty="0" smtClean="0">
                <a:solidFill>
                  <a:srgbClr val="C0504D"/>
                </a:solidFill>
              </a:rPr>
              <a:t>Given </a:t>
            </a:r>
            <a:r>
              <a:rPr lang="en-US" altLang="zh-TW" i="1" dirty="0" smtClean="0">
                <a:solidFill>
                  <a:srgbClr val="C0504D"/>
                </a:solidFill>
              </a:rPr>
              <a:t>ego</a:t>
            </a:r>
            <a:r>
              <a:rPr lang="en-US" altLang="zh-TW" dirty="0" smtClean="0">
                <a:solidFill>
                  <a:srgbClr val="C0504D"/>
                </a:solidFill>
              </a:rPr>
              <a:t>, greedily add neighbors until </a:t>
            </a:r>
            <a:r>
              <a:rPr lang="en-US" altLang="zh-TW" i="1" dirty="0" smtClean="0">
                <a:solidFill>
                  <a:srgbClr val="C0504D"/>
                </a:solidFill>
              </a:rPr>
              <a:t>SE</a:t>
            </a:r>
            <a:r>
              <a:rPr lang="en-US" altLang="zh-TW" dirty="0" smtClean="0">
                <a:solidFill>
                  <a:srgbClr val="C0504D"/>
                </a:solidFill>
              </a:rPr>
              <a:t>(</a:t>
            </a:r>
            <a:r>
              <a:rPr lang="en-US" altLang="zh-TW" i="1" dirty="0" smtClean="0">
                <a:solidFill>
                  <a:srgbClr val="C0504D"/>
                </a:solidFill>
              </a:rPr>
              <a:t>ego</a:t>
            </a:r>
            <a:r>
              <a:rPr lang="en-US" altLang="zh-TW" dirty="0" smtClean="0">
                <a:solidFill>
                  <a:srgbClr val="C0504D"/>
                </a:solidFill>
              </a:rPr>
              <a:t>, </a:t>
            </a:r>
            <a:r>
              <a:rPr lang="en-US" altLang="zh-TW" i="1" dirty="0" smtClean="0">
                <a:solidFill>
                  <a:srgbClr val="C0504D"/>
                </a:solidFill>
              </a:rPr>
              <a:t>M</a:t>
            </a:r>
            <a:r>
              <a:rPr lang="en-US" altLang="zh-TW" dirty="0" smtClean="0">
                <a:solidFill>
                  <a:srgbClr val="C0504D"/>
                </a:solidFill>
              </a:rPr>
              <a:t>) is minimized. (Multi-Neighbor Method) </a:t>
            </a:r>
          </a:p>
          <a:p>
            <a:endParaRPr lang="zh-TW" alt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31</a:t>
            </a:fld>
            <a:endParaRPr kumimoji="1" lang="zh-TW" altLang="en-US"/>
          </a:p>
        </p:txBody>
      </p:sp>
    </p:spTree>
    <p:extLst>
      <p:ext uri="{BB962C8B-B14F-4D97-AF65-F5344CB8AC3E}">
        <p14:creationId xmlns:p14="http://schemas.microsoft.com/office/powerpoint/2010/main" val="2226234602"/>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smtClean="0"/>
              <a:t>MUID: An Extension from UID</a:t>
            </a:r>
            <a:endParaRPr lang="zh-TW" altLang="en-US" dirty="0"/>
          </a:p>
        </p:txBody>
      </p:sp>
      <p:sp>
        <p:nvSpPr>
          <p:cNvPr id="3" name="內容版面配置區 2"/>
          <p:cNvSpPr>
            <a:spLocks noGrp="1"/>
          </p:cNvSpPr>
          <p:nvPr>
            <p:ph idx="1"/>
          </p:nvPr>
        </p:nvSpPr>
        <p:spPr>
          <a:xfrm>
            <a:off x="457200" y="1340768"/>
            <a:ext cx="8229600" cy="4959078"/>
          </a:xfrm>
        </p:spPr>
        <p:txBody>
          <a:bodyPr>
            <a:normAutofit/>
          </a:bodyPr>
          <a:lstStyle/>
          <a:p>
            <a:r>
              <a:rPr lang="en-US" altLang="zh-TW" sz="2800" dirty="0" smtClean="0"/>
              <a:t>MUID(Mutual unique identification group):</a:t>
            </a:r>
          </a:p>
          <a:p>
            <a:pPr lvl="1"/>
            <a:r>
              <a:rPr lang="en-US" altLang="zh-TW" dirty="0" smtClean="0"/>
              <a:t>A set of nodes where </a:t>
            </a:r>
            <a:r>
              <a:rPr lang="en-US" altLang="zh-TW" dirty="0"/>
              <a:t>e</a:t>
            </a:r>
            <a:r>
              <a:rPr lang="en-US" altLang="zh-TW" dirty="0" smtClean="0"/>
              <a:t>ach member can be uniquely identified by the subset of remaining nodes in the set. i.e.</a:t>
            </a:r>
            <a:r>
              <a:rPr lang="en-US" altLang="zh-CN" dirty="0" smtClean="0"/>
              <a:t>,</a:t>
            </a:r>
            <a:r>
              <a:rPr lang="en-US" altLang="zh-TW" dirty="0" smtClean="0"/>
              <a:t> Each member has a UID.</a:t>
            </a:r>
          </a:p>
          <a:p>
            <a:pPr marL="457200" lvl="1" indent="0">
              <a:buNone/>
            </a:pPr>
            <a:r>
              <a:rPr lang="en-US" altLang="zh-TW" dirty="0" smtClean="0"/>
              <a:t/>
            </a:r>
            <a:br>
              <a:rPr lang="en-US" altLang="zh-TW" dirty="0" smtClean="0"/>
            </a:br>
            <a:r>
              <a:rPr lang="en-US" altLang="zh-TW" dirty="0" smtClean="0"/>
              <a:t/>
            </a:r>
            <a:br>
              <a:rPr lang="en-US" altLang="zh-TW" dirty="0" smtClean="0"/>
            </a:br>
            <a:endParaRPr lang="en-US" altLang="zh-TW" dirty="0" smtClean="0"/>
          </a:p>
          <a:p>
            <a:pPr lvl="1"/>
            <a:endParaRPr lang="en-US" altLang="zh-TW" dirty="0" smtClean="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60120" y="3717032"/>
            <a:ext cx="3744416" cy="2206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32</a:t>
            </a:fld>
            <a:endParaRPr kumimoji="1" lang="zh-TW" altLang="en-US"/>
          </a:p>
        </p:txBody>
      </p:sp>
    </p:spTree>
    <p:extLst>
      <p:ext uri="{BB962C8B-B14F-4D97-AF65-F5344CB8AC3E}">
        <p14:creationId xmlns:p14="http://schemas.microsoft.com/office/powerpoint/2010/main" val="756263270"/>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a:t>Criteria to </a:t>
            </a:r>
            <a:r>
              <a:rPr lang="en-US" altLang="zh-TW" dirty="0" smtClean="0"/>
              <a:t>Evaluate </a:t>
            </a:r>
            <a:r>
              <a:rPr lang="en-US" altLang="zh-TW" dirty="0"/>
              <a:t>MUID </a:t>
            </a:r>
            <a:endParaRPr lang="zh-TW" altLang="en-US" dirty="0"/>
          </a:p>
        </p:txBody>
      </p:sp>
      <p:sp>
        <p:nvSpPr>
          <p:cNvPr id="3" name="內容版面配置區 2"/>
          <p:cNvSpPr>
            <a:spLocks noGrp="1"/>
          </p:cNvSpPr>
          <p:nvPr>
            <p:ph idx="1"/>
          </p:nvPr>
        </p:nvSpPr>
        <p:spPr>
          <a:xfrm>
            <a:off x="395536" y="1700808"/>
            <a:ext cx="8424936" cy="4525963"/>
          </a:xfrm>
        </p:spPr>
        <p:txBody>
          <a:bodyPr/>
          <a:lstStyle/>
          <a:p>
            <a:r>
              <a:rPr lang="en-US" altLang="zh-TW" dirty="0" smtClean="0"/>
              <a:t>Very similar to the criteria of UID metric</a:t>
            </a:r>
            <a:endParaRPr lang="en-US" altLang="zh-TW" dirty="0"/>
          </a:p>
          <a:p>
            <a:pPr lvl="1"/>
            <a:r>
              <a:rPr lang="en-US" altLang="zh-TW" dirty="0"/>
              <a:t>1</a:t>
            </a:r>
            <a:r>
              <a:rPr lang="en-US" altLang="zh-TW" baseline="30000" dirty="0"/>
              <a:t>st</a:t>
            </a:r>
            <a:r>
              <a:rPr lang="en-US" altLang="zh-TW" dirty="0"/>
              <a:t>  consider SE size, 2</a:t>
            </a:r>
            <a:r>
              <a:rPr lang="en-US" altLang="zh-TW" baseline="30000" dirty="0"/>
              <a:t>nd</a:t>
            </a:r>
            <a:r>
              <a:rPr lang="en-US" altLang="zh-TW" dirty="0"/>
              <a:t>  M size</a:t>
            </a:r>
          </a:p>
          <a:p>
            <a:pPr lvl="1"/>
            <a:r>
              <a:rPr lang="en-US" altLang="zh-TW" dirty="0"/>
              <a:t>Because every entity in MUID has its own M and SE, we take their </a:t>
            </a:r>
            <a:r>
              <a:rPr lang="en-US" altLang="zh-TW" dirty="0" smtClean="0"/>
              <a:t>union and compare them in order.</a:t>
            </a:r>
            <a:endParaRPr lang="en-US" altLang="zh-TW" dirty="0"/>
          </a:p>
          <a:p>
            <a:pPr marL="457200" lvl="1" indent="0">
              <a:buNone/>
            </a:pPr>
            <a:r>
              <a:rPr lang="en-US" altLang="zh-TW" dirty="0"/>
              <a:t/>
            </a:r>
            <a:br>
              <a:rPr lang="en-US" altLang="zh-TW" dirty="0"/>
            </a:br>
            <a:r>
              <a:rPr lang="en-US" altLang="zh-TW" dirty="0"/>
              <a:t/>
            </a:r>
            <a:br>
              <a:rPr lang="en-US" altLang="zh-TW" dirty="0"/>
            </a:br>
            <a:endParaRPr lang="en-US" altLang="zh-TW" dirty="0"/>
          </a:p>
          <a:p>
            <a:endParaRPr lang="zh-TW" alt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59632" y="4077072"/>
            <a:ext cx="4057692" cy="9896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32928" y="4813419"/>
            <a:ext cx="2647397" cy="1026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日期版面配置區 6"/>
          <p:cNvSpPr>
            <a:spLocks noGrp="1"/>
          </p:cNvSpPr>
          <p:nvPr>
            <p:ph type="dt" sz="half" idx="10"/>
          </p:nvPr>
        </p:nvSpPr>
        <p:spPr/>
        <p:txBody>
          <a:bodyPr/>
          <a:lstStyle/>
          <a:p>
            <a:r>
              <a:rPr kumimoji="1" lang="en-US" altLang="zh-TW" smtClean="0"/>
              <a:t>2014/11/21</a:t>
            </a:r>
            <a:endParaRPr kumimoji="1" lang="zh-TW" altLang="en-US"/>
          </a:p>
        </p:txBody>
      </p:sp>
      <p:sp>
        <p:nvSpPr>
          <p:cNvPr id="8" name="投影片編號版面配置區 7"/>
          <p:cNvSpPr>
            <a:spLocks noGrp="1"/>
          </p:cNvSpPr>
          <p:nvPr>
            <p:ph type="sldNum" sz="quarter" idx="12"/>
          </p:nvPr>
        </p:nvSpPr>
        <p:spPr/>
        <p:txBody>
          <a:bodyPr/>
          <a:lstStyle/>
          <a:p>
            <a:fld id="{3C3B7358-9095-3A40-B315-7654B24E3C18}" type="slidenum">
              <a:rPr kumimoji="1" lang="zh-TW" altLang="en-US" smtClean="0"/>
              <a:t>33</a:t>
            </a:fld>
            <a:endParaRPr kumimoji="1" lang="zh-TW" altLang="en-US"/>
          </a:p>
        </p:txBody>
      </p:sp>
    </p:spTree>
    <p:extLst>
      <p:ext uri="{BB962C8B-B14F-4D97-AF65-F5344CB8AC3E}">
        <p14:creationId xmlns:p14="http://schemas.microsoft.com/office/powerpoint/2010/main" val="2155248239"/>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75659" y="1643250"/>
            <a:ext cx="4268341" cy="3055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a:spLocks noGrp="1"/>
          </p:cNvSpPr>
          <p:nvPr>
            <p:ph type="title"/>
          </p:nvPr>
        </p:nvSpPr>
        <p:spPr/>
        <p:txBody>
          <a:bodyPr>
            <a:normAutofit/>
          </a:bodyPr>
          <a:lstStyle/>
          <a:p>
            <a:r>
              <a:rPr lang="en-US" altLang="zh-TW" dirty="0"/>
              <a:t>Finding MUID </a:t>
            </a:r>
            <a:r>
              <a:rPr lang="zh-TW" altLang="en-US" dirty="0" smtClean="0"/>
              <a:t>－ </a:t>
            </a:r>
            <a:r>
              <a:rPr lang="en-US" altLang="zh-TW" dirty="0" smtClean="0"/>
              <a:t>Challenge</a:t>
            </a:r>
            <a:endParaRPr lang="zh-TW" altLang="en-US" dirty="0"/>
          </a:p>
        </p:txBody>
      </p:sp>
      <p:sp>
        <p:nvSpPr>
          <p:cNvPr id="3" name="內容版面配置區 2"/>
          <p:cNvSpPr>
            <a:spLocks noGrp="1"/>
          </p:cNvSpPr>
          <p:nvPr>
            <p:ph idx="1"/>
          </p:nvPr>
        </p:nvSpPr>
        <p:spPr>
          <a:xfrm>
            <a:off x="457200" y="1600200"/>
            <a:ext cx="3985677" cy="4525963"/>
          </a:xfrm>
        </p:spPr>
        <p:txBody>
          <a:bodyPr>
            <a:normAutofit lnSpcReduction="10000"/>
          </a:bodyPr>
          <a:lstStyle/>
          <a:p>
            <a:r>
              <a:rPr lang="en-US" altLang="zh-TW" sz="2800" dirty="0" smtClean="0"/>
              <a:t>For each node that is included into the UID set (either as M or SE), we need to further uniquely identify them.</a:t>
            </a:r>
          </a:p>
          <a:p>
            <a:r>
              <a:rPr lang="en-US" altLang="zh-TW" sz="2800" dirty="0" smtClean="0"/>
              <a:t>More complicated compared to finding UID.</a:t>
            </a:r>
          </a:p>
          <a:p>
            <a:r>
              <a:rPr lang="en-US" altLang="zh-TW" sz="2800" dirty="0" smtClean="0"/>
              <a:t>We extend the three heuristic methods to solve this problem.</a:t>
            </a:r>
            <a:endParaRPr lang="en-US" altLang="zh-TW" sz="2800" dirty="0"/>
          </a:p>
          <a:p>
            <a:endParaRPr lang="en-US" altLang="zh-TW" sz="2800" dirty="0" smtClean="0"/>
          </a:p>
          <a:p>
            <a:endParaRPr lang="en-US" altLang="zh-TW" sz="2800" dirty="0"/>
          </a:p>
          <a:p>
            <a:endParaRPr lang="en-US" altLang="zh-TW" sz="2800" dirty="0" smtClean="0"/>
          </a:p>
          <a:p>
            <a:endParaRPr lang="en-US" altLang="zh-TW" sz="2800" dirty="0"/>
          </a:p>
          <a:p>
            <a:endParaRPr lang="en-US" altLang="zh-TW" sz="2800" dirty="0" smtClean="0"/>
          </a:p>
          <a:p>
            <a:pPr marL="0" indent="0">
              <a:buNone/>
            </a:pPr>
            <a:endParaRPr lang="en-US" altLang="zh-TW" sz="2800" dirty="0" smtClean="0"/>
          </a:p>
          <a:p>
            <a:endParaRPr lang="en-US" altLang="zh-TW" sz="2800" dirty="0" smtClean="0"/>
          </a:p>
        </p:txBody>
      </p:sp>
      <p:sp>
        <p:nvSpPr>
          <p:cNvPr id="5" name="矩形 4"/>
          <p:cNvSpPr/>
          <p:nvPr/>
        </p:nvSpPr>
        <p:spPr>
          <a:xfrm>
            <a:off x="4442877" y="1962380"/>
            <a:ext cx="2108835" cy="2784137"/>
          </a:xfrm>
          <a:prstGeom prst="rect">
            <a:avLst/>
          </a:prstGeom>
          <a:noFill/>
          <a:ln>
            <a:solidFill>
              <a:srgbClr val="C0000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TW" altLang="en-US"/>
          </a:p>
        </p:txBody>
      </p:sp>
      <p:sp>
        <p:nvSpPr>
          <p:cNvPr id="6" name="文字方塊 5"/>
          <p:cNvSpPr txBox="1"/>
          <p:nvPr/>
        </p:nvSpPr>
        <p:spPr>
          <a:xfrm>
            <a:off x="4438287" y="2189499"/>
            <a:ext cx="1345867" cy="954107"/>
          </a:xfrm>
          <a:prstGeom prst="rect">
            <a:avLst/>
          </a:prstGeom>
          <a:noFill/>
        </p:spPr>
        <p:txBody>
          <a:bodyPr wrap="square" rtlCol="0">
            <a:spAutoFit/>
          </a:bodyPr>
          <a:lstStyle/>
          <a:p>
            <a:r>
              <a:rPr lang="en-US" altLang="zh-TW" sz="2800" dirty="0" smtClean="0"/>
              <a:t>UID</a:t>
            </a:r>
          </a:p>
          <a:p>
            <a:r>
              <a:rPr lang="en-US" altLang="zh-TW" sz="2800" dirty="0" smtClean="0"/>
              <a:t>of ego</a:t>
            </a:r>
            <a:endParaRPr lang="zh-TW" altLang="en-US" sz="2800" dirty="0"/>
          </a:p>
        </p:txBody>
      </p:sp>
      <p:sp>
        <p:nvSpPr>
          <p:cNvPr id="7" name="日期版面配置區 6"/>
          <p:cNvSpPr>
            <a:spLocks noGrp="1"/>
          </p:cNvSpPr>
          <p:nvPr>
            <p:ph type="dt" sz="half" idx="10"/>
          </p:nvPr>
        </p:nvSpPr>
        <p:spPr/>
        <p:txBody>
          <a:bodyPr/>
          <a:lstStyle/>
          <a:p>
            <a:r>
              <a:rPr kumimoji="1" lang="en-US" altLang="zh-TW" smtClean="0"/>
              <a:t>2014/11/21</a:t>
            </a:r>
            <a:endParaRPr kumimoji="1" lang="zh-TW" altLang="en-US"/>
          </a:p>
        </p:txBody>
      </p:sp>
      <p:sp>
        <p:nvSpPr>
          <p:cNvPr id="8" name="投影片編號版面配置區 7"/>
          <p:cNvSpPr>
            <a:spLocks noGrp="1"/>
          </p:cNvSpPr>
          <p:nvPr>
            <p:ph type="sldNum" sz="quarter" idx="12"/>
          </p:nvPr>
        </p:nvSpPr>
        <p:spPr/>
        <p:txBody>
          <a:bodyPr/>
          <a:lstStyle/>
          <a:p>
            <a:fld id="{3C3B7358-9095-3A40-B315-7654B24E3C18}" type="slidenum">
              <a:rPr kumimoji="1" lang="zh-TW" altLang="en-US" smtClean="0"/>
              <a:t>34</a:t>
            </a:fld>
            <a:endParaRPr kumimoji="1" lang="zh-TW" altLang="en-US"/>
          </a:p>
        </p:txBody>
      </p:sp>
    </p:spTree>
    <p:extLst>
      <p:ext uri="{BB962C8B-B14F-4D97-AF65-F5344CB8AC3E}">
        <p14:creationId xmlns:p14="http://schemas.microsoft.com/office/powerpoint/2010/main" val="3371753967"/>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Experiments</a:t>
            </a:r>
            <a:endParaRPr lang="en-US" dirty="0"/>
          </a:p>
        </p:txBody>
      </p:sp>
      <p:sp>
        <p:nvSpPr>
          <p:cNvPr id="3" name="內容版面配置區 2"/>
          <p:cNvSpPr>
            <a:spLocks noGrp="1"/>
          </p:cNvSpPr>
          <p:nvPr>
            <p:ph idx="1"/>
          </p:nvPr>
        </p:nvSpPr>
        <p:spPr>
          <a:xfrm>
            <a:off x="457200" y="1600200"/>
            <a:ext cx="8229600" cy="2015565"/>
          </a:xfrm>
        </p:spPr>
        <p:txBody>
          <a:bodyPr>
            <a:normAutofit fontScale="92500"/>
          </a:bodyPr>
          <a:lstStyle/>
          <a:p>
            <a:r>
              <a:rPr lang="en-US" dirty="0" smtClean="0"/>
              <a:t>We did the experiments on 3 synthetic and 3 real-world data set.</a:t>
            </a:r>
          </a:p>
          <a:p>
            <a:r>
              <a:rPr lang="en-US" dirty="0" smtClean="0"/>
              <a:t>The results showed that the Multi-Neighbor method got better UID/MUID results in general.</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02974" y="3789040"/>
            <a:ext cx="8010026" cy="2711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日期版面配置區 5"/>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35</a:t>
            </a:fld>
            <a:endParaRPr kumimoji="1" lang="zh-TW" altLang="en-US"/>
          </a:p>
        </p:txBody>
      </p:sp>
    </p:spTree>
    <p:extLst>
      <p:ext uri="{BB962C8B-B14F-4D97-AF65-F5344CB8AC3E}">
        <p14:creationId xmlns:p14="http://schemas.microsoft.com/office/powerpoint/2010/main" val="1750697885"/>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27584" y="1032264"/>
            <a:ext cx="7488832" cy="5511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標題 1"/>
          <p:cNvSpPr>
            <a:spLocks noGrp="1"/>
          </p:cNvSpPr>
          <p:nvPr>
            <p:ph type="title"/>
          </p:nvPr>
        </p:nvSpPr>
        <p:spPr/>
        <p:txBody>
          <a:bodyPr/>
          <a:lstStyle/>
          <a:p>
            <a:r>
              <a:rPr lang="en-US" altLang="zh-TW" dirty="0" smtClean="0"/>
              <a:t>Experiment Result – Case Study</a:t>
            </a:r>
            <a:endParaRPr lang="zh-TW" alt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36</a:t>
            </a:fld>
            <a:endParaRPr kumimoji="1" lang="zh-TW" altLang="en-US"/>
          </a:p>
        </p:txBody>
      </p:sp>
    </p:spTree>
    <p:extLst>
      <p:ext uri="{BB962C8B-B14F-4D97-AF65-F5344CB8AC3E}">
        <p14:creationId xmlns:p14="http://schemas.microsoft.com/office/powerpoint/2010/main" val="2136133158"/>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dirty="0" smtClean="0"/>
              <a:t>Remarks</a:t>
            </a:r>
            <a:endParaRPr lang="en-US" dirty="0"/>
          </a:p>
        </p:txBody>
      </p:sp>
      <p:sp>
        <p:nvSpPr>
          <p:cNvPr id="3" name="內容版面配置區 2"/>
          <p:cNvSpPr>
            <a:spLocks noGrp="1"/>
          </p:cNvSpPr>
          <p:nvPr>
            <p:ph idx="1"/>
          </p:nvPr>
        </p:nvSpPr>
        <p:spPr/>
        <p:txBody>
          <a:bodyPr>
            <a:normAutofit lnSpcReduction="10000"/>
          </a:bodyPr>
          <a:lstStyle/>
          <a:p>
            <a:r>
              <a:rPr lang="en-US" altLang="zh-TW" dirty="0" smtClean="0"/>
              <a:t>We propose a new problem: using UID/MUID as an abstraction of the uniqueness of an ego.</a:t>
            </a:r>
          </a:p>
          <a:p>
            <a:r>
              <a:rPr lang="en-US" altLang="zh-TW" dirty="0" smtClean="0"/>
              <a:t>As it is a NP-hard problem, </a:t>
            </a:r>
            <a:r>
              <a:rPr lang="en-US" altLang="zh-TW" dirty="0"/>
              <a:t>we </a:t>
            </a:r>
            <a:r>
              <a:rPr lang="en-US" altLang="zh-TW" dirty="0" smtClean="0"/>
              <a:t>proposed three heuristic methods to find them. </a:t>
            </a:r>
          </a:p>
          <a:p>
            <a:r>
              <a:rPr lang="en-US" altLang="zh-TW" dirty="0" smtClean="0"/>
              <a:t>Future work</a:t>
            </a:r>
            <a:endParaRPr lang="en-US" altLang="zh-TW" dirty="0"/>
          </a:p>
          <a:p>
            <a:pPr lvl="1"/>
            <a:r>
              <a:rPr lang="en-US" altLang="zh-TW" dirty="0" smtClean="0"/>
              <a:t>Investigate </a:t>
            </a:r>
            <a:r>
              <a:rPr lang="en-US" altLang="zh-TW" dirty="0"/>
              <a:t>other metrics like diversity of types, coverage, etc.</a:t>
            </a:r>
          </a:p>
          <a:p>
            <a:pPr lvl="1"/>
            <a:r>
              <a:rPr lang="en-US" altLang="zh-TW" dirty="0"/>
              <a:t>Efficient &amp; Effective models to identify such sets with </a:t>
            </a:r>
            <a:r>
              <a:rPr lang="en-US" altLang="zh-TW" dirty="0" smtClean="0"/>
              <a:t>complexity </a:t>
            </a:r>
            <a:r>
              <a:rPr lang="en-US" altLang="zh-TW" dirty="0"/>
              <a:t>analysis</a:t>
            </a:r>
            <a:endParaRPr lang="en-US" altLang="zh-TW" sz="3200" dirty="0"/>
          </a:p>
          <a:p>
            <a:endParaRPr lang="en-US" dirty="0"/>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37</a:t>
            </a:fld>
            <a:endParaRPr kumimoji="1" lang="zh-TW" altLang="en-US"/>
          </a:p>
        </p:txBody>
      </p:sp>
    </p:spTree>
    <p:extLst>
      <p:ext uri="{BB962C8B-B14F-4D97-AF65-F5344CB8AC3E}">
        <p14:creationId xmlns:p14="http://schemas.microsoft.com/office/powerpoint/2010/main" val="3577823497"/>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CN" dirty="0" smtClean="0"/>
              <a:t>Structure-wise</a:t>
            </a:r>
            <a:r>
              <a:rPr lang="zh-CN" altLang="en-US" dirty="0" smtClean="0"/>
              <a:t> </a:t>
            </a:r>
            <a:r>
              <a:rPr lang="en-US" altLang="zh-CN" dirty="0" smtClean="0"/>
              <a:t>Summarization</a:t>
            </a:r>
            <a:endParaRPr lang="en-US" dirty="0"/>
          </a:p>
        </p:txBody>
      </p:sp>
      <p:sp>
        <p:nvSpPr>
          <p:cNvPr id="3" name="內容版面配置區 2"/>
          <p:cNvSpPr>
            <a:spLocks noGrp="1"/>
          </p:cNvSpPr>
          <p:nvPr>
            <p:ph idx="1"/>
          </p:nvPr>
        </p:nvSpPr>
        <p:spPr/>
        <p:txBody>
          <a:bodyPr>
            <a:normAutofit fontScale="85000" lnSpcReduction="20000"/>
          </a:bodyPr>
          <a:lstStyle/>
          <a:p>
            <a:r>
              <a:rPr lang="en-US" dirty="0" smtClean="0"/>
              <a:t>Generative pattern</a:t>
            </a:r>
            <a:r>
              <a:rPr lang="zh-CN" altLang="en-US" dirty="0" smtClean="0"/>
              <a:t> </a:t>
            </a:r>
            <a:r>
              <a:rPr lang="en-US" altLang="zh-CN" dirty="0" smtClean="0"/>
              <a:t>mining</a:t>
            </a:r>
            <a:endParaRPr lang="en-US" altLang="zh-CN" dirty="0"/>
          </a:p>
          <a:p>
            <a:pPr lvl="1"/>
            <a:r>
              <a:rPr lang="en-US" dirty="0" smtClean="0"/>
              <a:t>Find </a:t>
            </a:r>
            <a:r>
              <a:rPr lang="en-US" dirty="0" smtClean="0">
                <a:solidFill>
                  <a:schemeClr val="accent6"/>
                </a:solidFill>
              </a:rPr>
              <a:t>the basic generation units </a:t>
            </a:r>
            <a:r>
              <a:rPr lang="en-US" dirty="0" smtClean="0"/>
              <a:t>of a given heterogeneous social network.</a:t>
            </a:r>
          </a:p>
          <a:p>
            <a:pPr lvl="1"/>
            <a:r>
              <a:rPr lang="en-US" dirty="0" smtClean="0"/>
              <a:t>These generation units can be regarded as the </a:t>
            </a:r>
            <a:r>
              <a:rPr lang="en-US" dirty="0" smtClean="0">
                <a:solidFill>
                  <a:srgbClr val="F79646"/>
                </a:solidFill>
              </a:rPr>
              <a:t>skeleton</a:t>
            </a:r>
            <a:r>
              <a:rPr lang="en-US" dirty="0" smtClean="0"/>
              <a:t> or the </a:t>
            </a:r>
            <a:r>
              <a:rPr lang="en-US" dirty="0" smtClean="0">
                <a:solidFill>
                  <a:srgbClr val="F79646"/>
                </a:solidFill>
              </a:rPr>
              <a:t>principal component</a:t>
            </a:r>
            <a:r>
              <a:rPr lang="en-US" dirty="0" smtClean="0"/>
              <a:t> of the given heterogeneous social network.</a:t>
            </a:r>
            <a:r>
              <a:rPr lang="zh-CN" altLang="en-US" dirty="0" smtClean="0"/>
              <a:t> </a:t>
            </a:r>
            <a:r>
              <a:rPr lang="en-US" dirty="0" smtClean="0"/>
              <a:t> </a:t>
            </a:r>
          </a:p>
          <a:p>
            <a:pPr lvl="1"/>
            <a:r>
              <a:rPr kumimoji="1" lang="en-US" altLang="zh-CN" dirty="0"/>
              <a:t>Applications: </a:t>
            </a:r>
          </a:p>
          <a:p>
            <a:pPr lvl="2"/>
            <a:r>
              <a:rPr kumimoji="1" lang="en-US" altLang="zh-TW" dirty="0"/>
              <a:t>Enable efficient storage</a:t>
            </a:r>
          </a:p>
          <a:p>
            <a:pPr lvl="2"/>
            <a:r>
              <a:rPr kumimoji="1" lang="en-US" altLang="zh-TW" dirty="0"/>
              <a:t>Become a new feature for similarity measurement between two given heterogeneous social </a:t>
            </a:r>
            <a:r>
              <a:rPr kumimoji="1" lang="en-US" altLang="zh-TW" dirty="0" smtClean="0"/>
              <a:t>network</a:t>
            </a:r>
            <a:r>
              <a:rPr kumimoji="1" lang="en-US" altLang="zh-CN" dirty="0" smtClean="0"/>
              <a:t>s</a:t>
            </a:r>
            <a:r>
              <a:rPr kumimoji="1" lang="en-US" altLang="zh-TW" dirty="0" smtClean="0"/>
              <a:t> </a:t>
            </a:r>
            <a:endParaRPr kumimoji="1" lang="zh-TW" altLang="en-US" dirty="0"/>
          </a:p>
          <a:p>
            <a:r>
              <a:rPr lang="en-US" altLang="zh-CN" dirty="0" smtClean="0"/>
              <a:t>Social</a:t>
            </a:r>
            <a:r>
              <a:rPr lang="zh-CN" altLang="en-US" dirty="0" smtClean="0"/>
              <a:t> </a:t>
            </a:r>
            <a:r>
              <a:rPr lang="en-US" altLang="zh-CN" dirty="0" smtClean="0"/>
              <a:t>network compression</a:t>
            </a:r>
          </a:p>
          <a:p>
            <a:r>
              <a:rPr lang="en-US" altLang="zh-CN" dirty="0" smtClean="0"/>
              <a:t>No details because they are in submission </a:t>
            </a:r>
            <a:r>
              <a:rPr lang="en-US" altLang="zh-CN" dirty="0" smtClean="0">
                <a:sym typeface="Wingdings"/>
              </a:rPr>
              <a:t></a:t>
            </a:r>
            <a:endParaRPr lang="en-US" altLang="zh-CN" dirty="0" smtClean="0"/>
          </a:p>
          <a:p>
            <a:pPr marL="457200" lvl="1" indent="0">
              <a:buNone/>
            </a:pPr>
            <a:r>
              <a:rPr lang="en-US" dirty="0"/>
              <a:t> </a:t>
            </a:r>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38</a:t>
            </a:fld>
            <a:endParaRPr kumimoji="1" lang="zh-TW" altLang="en-US"/>
          </a:p>
        </p:txBody>
      </p:sp>
    </p:spTree>
    <p:extLst>
      <p:ext uri="{BB962C8B-B14F-4D97-AF65-F5344CB8AC3E}">
        <p14:creationId xmlns:p14="http://schemas.microsoft.com/office/powerpoint/2010/main" val="1089519046"/>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dirty="0" smtClean="0"/>
              <a:t>Conclusions</a:t>
            </a:r>
            <a:endParaRPr lang="en-US" dirty="0"/>
          </a:p>
        </p:txBody>
      </p:sp>
      <p:sp>
        <p:nvSpPr>
          <p:cNvPr id="3" name="內容版面配置區 2"/>
          <p:cNvSpPr>
            <a:spLocks noGrp="1"/>
          </p:cNvSpPr>
          <p:nvPr>
            <p:ph idx="1"/>
          </p:nvPr>
        </p:nvSpPr>
        <p:spPr/>
        <p:txBody>
          <a:bodyPr>
            <a:normAutofit fontScale="92500" lnSpcReduction="10000"/>
          </a:bodyPr>
          <a:lstStyle/>
          <a:p>
            <a:r>
              <a:rPr lang="en-US" altLang="zh-TW" dirty="0" smtClean="0"/>
              <a:t>In this talk, I show our preliminary results on sampling and summarization for big complex network data.</a:t>
            </a:r>
          </a:p>
          <a:p>
            <a:r>
              <a:rPr lang="en-US" altLang="zh-TW" dirty="0" smtClean="0"/>
              <a:t>Through summarization, we can capture the key ingredients, including the parameter-wise, structure-wise, and semantic-wise information, in the big social network.</a:t>
            </a:r>
            <a:endParaRPr lang="en-US" altLang="zh-TW" dirty="0"/>
          </a:p>
          <a:p>
            <a:r>
              <a:rPr lang="en-US" altLang="zh-TW" dirty="0" smtClean="0"/>
              <a:t>More application-oriented sampling and summarization methods for big social networks are still needed. </a:t>
            </a:r>
          </a:p>
        </p:txBody>
      </p:sp>
      <p:sp>
        <p:nvSpPr>
          <p:cNvPr id="5" name="日期版面配置區 4"/>
          <p:cNvSpPr>
            <a:spLocks noGrp="1"/>
          </p:cNvSpPr>
          <p:nvPr>
            <p:ph type="dt" sz="half" idx="10"/>
          </p:nvPr>
        </p:nvSpPr>
        <p:spPr/>
        <p:txBody>
          <a:bodyPr/>
          <a:lstStyle/>
          <a:p>
            <a:r>
              <a:rPr kumimoji="1" lang="en-US" altLang="zh-TW" smtClean="0"/>
              <a:t>2014/11/21</a:t>
            </a:r>
            <a:endParaRPr kumimoji="1" lang="zh-TW" altLang="en-US"/>
          </a:p>
        </p:txBody>
      </p:sp>
      <p:sp>
        <p:nvSpPr>
          <p:cNvPr id="6" name="投影片編號版面配置區 5"/>
          <p:cNvSpPr>
            <a:spLocks noGrp="1"/>
          </p:cNvSpPr>
          <p:nvPr>
            <p:ph type="sldNum" sz="quarter" idx="12"/>
          </p:nvPr>
        </p:nvSpPr>
        <p:spPr/>
        <p:txBody>
          <a:bodyPr/>
          <a:lstStyle/>
          <a:p>
            <a:fld id="{3C3B7358-9095-3A40-B315-7654B24E3C18}" type="slidenum">
              <a:rPr kumimoji="1" lang="zh-TW" altLang="en-US" smtClean="0"/>
              <a:t>39</a:t>
            </a:fld>
            <a:endParaRPr kumimoji="1" lang="zh-TW" altLang="en-US"/>
          </a:p>
        </p:txBody>
      </p:sp>
    </p:spTree>
    <p:extLst>
      <p:ext uri="{BB962C8B-B14F-4D97-AF65-F5344CB8AC3E}">
        <p14:creationId xmlns:p14="http://schemas.microsoft.com/office/powerpoint/2010/main" val="2785571934"/>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4" name="Text Placeholder 3"/>
          <p:cNvSpPr>
            <a:spLocks noGrp="1"/>
          </p:cNvSpPr>
          <p:nvPr>
            <p:ph type="body" idx="1"/>
          </p:nvPr>
        </p:nvSpPr>
        <p:spPr/>
        <p:txBody>
          <a:bodyPr/>
          <a:lstStyle/>
          <a:p>
            <a:r>
              <a:rPr lang="en-US" dirty="0" smtClean="0"/>
              <a:t>Comments and Questions are welcome.</a:t>
            </a:r>
            <a:endParaRPr lang="en-US" dirty="0"/>
          </a:p>
        </p:txBody>
      </p:sp>
      <p:pic>
        <p:nvPicPr>
          <p:cNvPr id="5" name="Picture 4" descr="MC900416502.WMF"/>
          <p:cNvPicPr>
            <a:picLocks noChangeAspect="1"/>
          </p:cNvPicPr>
          <p:nvPr/>
        </p:nvPicPr>
        <p:blipFill>
          <a:blip r:embed="rId2" cstate="print"/>
          <a:stretch>
            <a:fillRect/>
          </a:stretch>
        </p:blipFill>
        <p:spPr>
          <a:xfrm>
            <a:off x="5621683" y="2671621"/>
            <a:ext cx="1701800" cy="1638300"/>
          </a:xfrm>
          <a:prstGeom prst="rect">
            <a:avLst/>
          </a:prstGeom>
        </p:spPr>
      </p:pic>
      <p:sp>
        <p:nvSpPr>
          <p:cNvPr id="6" name="日期版面配置區 5"/>
          <p:cNvSpPr>
            <a:spLocks noGrp="1"/>
          </p:cNvSpPr>
          <p:nvPr>
            <p:ph type="dt" sz="half" idx="10"/>
          </p:nvPr>
        </p:nvSpPr>
        <p:spPr/>
        <p:txBody>
          <a:bodyPr/>
          <a:lstStyle/>
          <a:p>
            <a:r>
              <a:rPr kumimoji="1" lang="en-US" altLang="zh-TW" smtClean="0"/>
              <a:t>2014/11/21</a:t>
            </a:r>
            <a:endParaRPr kumimoji="1" lang="zh-TW" altLang="en-US"/>
          </a:p>
        </p:txBody>
      </p:sp>
      <p:sp>
        <p:nvSpPr>
          <p:cNvPr id="7" name="投影片編號版面配置區 6"/>
          <p:cNvSpPr>
            <a:spLocks noGrp="1"/>
          </p:cNvSpPr>
          <p:nvPr>
            <p:ph type="sldNum" sz="quarter" idx="12"/>
          </p:nvPr>
        </p:nvSpPr>
        <p:spPr/>
        <p:txBody>
          <a:bodyPr/>
          <a:lstStyle/>
          <a:p>
            <a:fld id="{3C3B7358-9095-3A40-B315-7654B24E3C18}" type="slidenum">
              <a:rPr kumimoji="1" lang="zh-TW" altLang="en-US" smtClean="0"/>
              <a:t>40</a:t>
            </a:fld>
            <a:endParaRPr kumimoji="1" lang="zh-TW" altLang="en-US"/>
          </a:p>
        </p:txBody>
      </p:sp>
    </p:spTree>
    <p:extLst>
      <p:ext uri="{BB962C8B-B14F-4D97-AF65-F5344CB8AC3E}">
        <p14:creationId xmlns:p14="http://schemas.microsoft.com/office/powerpoint/2010/main" val="86321523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黑色 .thmx</Template>
  <TotalTime>8194</TotalTime>
  <Words>2402</Words>
  <Application>Microsoft Macintosh PowerPoint</Application>
  <PresentationFormat>如螢幕大小 (4:3)</PresentationFormat>
  <Paragraphs>357</Paragraphs>
  <Slides>40</Slides>
  <Notes>6</Notes>
  <HiddenSlides>0</HiddenSlides>
  <MMClips>0</MMClips>
  <ScaleCrop>false</ScaleCrop>
  <HeadingPairs>
    <vt:vector size="4" baseType="variant">
      <vt:variant>
        <vt:lpstr>佈景主題</vt:lpstr>
      </vt:variant>
      <vt:variant>
        <vt:i4>1</vt:i4>
      </vt:variant>
      <vt:variant>
        <vt:lpstr>投影片標題</vt:lpstr>
      </vt:variant>
      <vt:variant>
        <vt:i4>40</vt:i4>
      </vt:variant>
    </vt:vector>
  </HeadingPairs>
  <TitlesOfParts>
    <vt:vector size="41" baseType="lpstr">
      <vt:lpstr>Office 佈景主題</vt:lpstr>
      <vt:lpstr>Sampling and Summarization for BIG Network Data</vt:lpstr>
      <vt:lpstr>Examples of Big Complex Network</vt:lpstr>
      <vt:lpstr>Why Network Data Big?</vt:lpstr>
      <vt:lpstr>Volume</vt:lpstr>
      <vt:lpstr>Volume</vt:lpstr>
      <vt:lpstr>PowerPoint 簡報</vt:lpstr>
      <vt:lpstr>PowerPoint 簡報</vt:lpstr>
      <vt:lpstr>Variety:  Network Data are Heterogeneous</vt:lpstr>
      <vt:lpstr>Challenges of Analyzing Big Social Network Data</vt:lpstr>
      <vt:lpstr>Sampling vs. Summarization</vt:lpstr>
      <vt:lpstr>Values of Sampling and Summarization in the Big Data Era</vt:lpstr>
      <vt:lpstr>Tutorials</vt:lpstr>
      <vt:lpstr>Our related Work</vt:lpstr>
      <vt:lpstr>Sampling from Heterogeneous Social Networks: What’s New? </vt:lpstr>
      <vt:lpstr>Sampling Type Distribution from Heterogeneous Social Networks </vt:lpstr>
      <vt:lpstr>Remarks</vt:lpstr>
      <vt:lpstr>Summarization for Social Networks</vt:lpstr>
      <vt:lpstr>Parameter-wise Summarization</vt:lpstr>
      <vt:lpstr>CC(v) to Dynamic Changes</vt:lpstr>
      <vt:lpstr>Illustration of the Problem</vt:lpstr>
      <vt:lpstr>Unstable Vertex Pair to Edge Change </vt:lpstr>
      <vt:lpstr>Main Algorithm: CENDY</vt:lpstr>
      <vt:lpstr>Experiments</vt:lpstr>
      <vt:lpstr>Experiments</vt:lpstr>
      <vt:lpstr>Remarks</vt:lpstr>
      <vt:lpstr>Semantic-wise Summarization</vt:lpstr>
      <vt:lpstr>Problem definition with Example</vt:lpstr>
      <vt:lpstr>Why to Identify the Uniqueness of an Ego? Potential Applications </vt:lpstr>
      <vt:lpstr>Unique Identification Groups(UID)</vt:lpstr>
      <vt:lpstr>Quality of UIDs</vt:lpstr>
      <vt:lpstr>Find UID－  NP-hardness and heuristic methods</vt:lpstr>
      <vt:lpstr>MUID: An Extension from UID</vt:lpstr>
      <vt:lpstr>Criteria to Evaluate MUID </vt:lpstr>
      <vt:lpstr>Finding MUID － Challenge</vt:lpstr>
      <vt:lpstr>Experiments</vt:lpstr>
      <vt:lpstr>Experiment Result – Case Study</vt:lpstr>
      <vt:lpstr>Remarks</vt:lpstr>
      <vt:lpstr>Structure-wise Summarization</vt:lpstr>
      <vt:lpstr>Conclusions</vt:lpstr>
      <vt:lpstr>Thank you!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Sampling and Summarization for Big Network Data</dc:title>
  <dc:creator>miyen</dc:creator>
  <cp:lastModifiedBy>miyen</cp:lastModifiedBy>
  <cp:revision>177</cp:revision>
  <dcterms:created xsi:type="dcterms:W3CDTF">2013-10-31T12:30:10Z</dcterms:created>
  <dcterms:modified xsi:type="dcterms:W3CDTF">2014-11-20T17:52:53Z</dcterms:modified>
</cp:coreProperties>
</file>