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wmf" ContentType="image/x-wmf"/>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Default Extension="vml" ContentType="application/vnd.openxmlformats-officedocument.vmlDrawing"/>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256" r:id="rId2"/>
    <p:sldId id="285" r:id="rId3"/>
    <p:sldId id="348" r:id="rId4"/>
    <p:sldId id="349" r:id="rId5"/>
    <p:sldId id="350" r:id="rId6"/>
    <p:sldId id="340" r:id="rId7"/>
    <p:sldId id="344" r:id="rId8"/>
    <p:sldId id="341" r:id="rId9"/>
    <p:sldId id="342" r:id="rId10"/>
    <p:sldId id="286" r:id="rId11"/>
    <p:sldId id="287" r:id="rId12"/>
    <p:sldId id="288" r:id="rId13"/>
    <p:sldId id="289" r:id="rId14"/>
    <p:sldId id="290" r:id="rId15"/>
    <p:sldId id="291" r:id="rId16"/>
    <p:sldId id="292" r:id="rId17"/>
    <p:sldId id="293" r:id="rId18"/>
    <p:sldId id="294" r:id="rId19"/>
    <p:sldId id="295" r:id="rId20"/>
    <p:sldId id="258" r:id="rId21"/>
    <p:sldId id="279" r:id="rId22"/>
    <p:sldId id="267" r:id="rId23"/>
    <p:sldId id="335" r:id="rId24"/>
    <p:sldId id="336" r:id="rId25"/>
    <p:sldId id="337" r:id="rId26"/>
    <p:sldId id="338" r:id="rId27"/>
    <p:sldId id="322" r:id="rId28"/>
    <p:sldId id="272" r:id="rId29"/>
    <p:sldId id="273" r:id="rId30"/>
    <p:sldId id="270" r:id="rId31"/>
    <p:sldId id="326" r:id="rId32"/>
    <p:sldId id="274" r:id="rId33"/>
    <p:sldId id="276" r:id="rId34"/>
    <p:sldId id="324" r:id="rId35"/>
    <p:sldId id="315" r:id="rId36"/>
    <p:sldId id="296" r:id="rId37"/>
  </p:sldIdLst>
  <p:sldSz cx="9144000" cy="6858000" type="screen4x3"/>
  <p:notesSz cx="6735763" cy="9869488"/>
  <p:defaultTextStyle>
    <a:defPPr>
      <a:defRPr lang="zh-TW"/>
    </a:defPPr>
    <a:lvl1pPr algn="l" rtl="0" fontAlgn="base">
      <a:spcBef>
        <a:spcPct val="0"/>
      </a:spcBef>
      <a:spcAft>
        <a:spcPct val="0"/>
      </a:spcAft>
      <a:defRPr kumimoji="1" kern="1200">
        <a:solidFill>
          <a:schemeClr val="tx1"/>
        </a:solidFill>
        <a:latin typeface="Arial" charset="0"/>
        <a:ea typeface="新細明體" charset="-120"/>
        <a:cs typeface="+mn-cs"/>
      </a:defRPr>
    </a:lvl1pPr>
    <a:lvl2pPr marL="457200" algn="l" rtl="0" fontAlgn="base">
      <a:spcBef>
        <a:spcPct val="0"/>
      </a:spcBef>
      <a:spcAft>
        <a:spcPct val="0"/>
      </a:spcAft>
      <a:defRPr kumimoji="1" kern="1200">
        <a:solidFill>
          <a:schemeClr val="tx1"/>
        </a:solidFill>
        <a:latin typeface="Arial" charset="0"/>
        <a:ea typeface="新細明體" charset="-120"/>
        <a:cs typeface="+mn-cs"/>
      </a:defRPr>
    </a:lvl2pPr>
    <a:lvl3pPr marL="914400" algn="l" rtl="0" fontAlgn="base">
      <a:spcBef>
        <a:spcPct val="0"/>
      </a:spcBef>
      <a:spcAft>
        <a:spcPct val="0"/>
      </a:spcAft>
      <a:defRPr kumimoji="1" kern="1200">
        <a:solidFill>
          <a:schemeClr val="tx1"/>
        </a:solidFill>
        <a:latin typeface="Arial" charset="0"/>
        <a:ea typeface="新細明體" charset="-120"/>
        <a:cs typeface="+mn-cs"/>
      </a:defRPr>
    </a:lvl3pPr>
    <a:lvl4pPr marL="1371600" algn="l" rtl="0" fontAlgn="base">
      <a:spcBef>
        <a:spcPct val="0"/>
      </a:spcBef>
      <a:spcAft>
        <a:spcPct val="0"/>
      </a:spcAft>
      <a:defRPr kumimoji="1" kern="1200">
        <a:solidFill>
          <a:schemeClr val="tx1"/>
        </a:solidFill>
        <a:latin typeface="Arial" charset="0"/>
        <a:ea typeface="新細明體" charset="-120"/>
        <a:cs typeface="+mn-cs"/>
      </a:defRPr>
    </a:lvl4pPr>
    <a:lvl5pPr marL="1828800" algn="l" rtl="0" fontAlgn="base">
      <a:spcBef>
        <a:spcPct val="0"/>
      </a:spcBef>
      <a:spcAft>
        <a:spcPct val="0"/>
      </a:spcAft>
      <a:defRPr kumimoji="1" kern="1200">
        <a:solidFill>
          <a:schemeClr val="tx1"/>
        </a:solidFill>
        <a:latin typeface="Arial" charset="0"/>
        <a:ea typeface="新細明體" charset="-120"/>
        <a:cs typeface="+mn-cs"/>
      </a:defRPr>
    </a:lvl5pPr>
    <a:lvl6pPr marL="2286000" algn="l" defTabSz="914400" rtl="0" eaLnBrk="1" latinLnBrk="0" hangingPunct="1">
      <a:defRPr kumimoji="1" kern="1200">
        <a:solidFill>
          <a:schemeClr val="tx1"/>
        </a:solidFill>
        <a:latin typeface="Arial" charset="0"/>
        <a:ea typeface="新細明體" charset="-120"/>
        <a:cs typeface="+mn-cs"/>
      </a:defRPr>
    </a:lvl6pPr>
    <a:lvl7pPr marL="2743200" algn="l" defTabSz="914400" rtl="0" eaLnBrk="1" latinLnBrk="0" hangingPunct="1">
      <a:defRPr kumimoji="1" kern="1200">
        <a:solidFill>
          <a:schemeClr val="tx1"/>
        </a:solidFill>
        <a:latin typeface="Arial" charset="0"/>
        <a:ea typeface="新細明體" charset="-120"/>
        <a:cs typeface="+mn-cs"/>
      </a:defRPr>
    </a:lvl7pPr>
    <a:lvl8pPr marL="3200400" algn="l" defTabSz="914400" rtl="0" eaLnBrk="1" latinLnBrk="0" hangingPunct="1">
      <a:defRPr kumimoji="1" kern="1200">
        <a:solidFill>
          <a:schemeClr val="tx1"/>
        </a:solidFill>
        <a:latin typeface="Arial" charset="0"/>
        <a:ea typeface="新細明體" charset="-120"/>
        <a:cs typeface="+mn-cs"/>
      </a:defRPr>
    </a:lvl8pPr>
    <a:lvl9pPr marL="3657600" algn="l" defTabSz="914400" rtl="0" eaLnBrk="1" latinLnBrk="0" hangingPunct="1">
      <a:defRPr kumimoji="1" kern="1200">
        <a:solidFill>
          <a:schemeClr val="tx1"/>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7791" autoAdjust="0"/>
  </p:normalViewPr>
  <p:slideViewPr>
    <p:cSldViewPr>
      <p:cViewPr>
        <p:scale>
          <a:sx n="75" d="100"/>
          <a:sy n="75" d="100"/>
        </p:scale>
        <p:origin x="-2652" y="-3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CA2934D-68E9-4902-BF24-1BD4D945B9E6}" type="doc">
      <dgm:prSet loTypeId="urn:microsoft.com/office/officeart/2005/8/layout/list1" loCatId="list" qsTypeId="urn:microsoft.com/office/officeart/2005/8/quickstyle/simple1#1" qsCatId="simple" csTypeId="urn:microsoft.com/office/officeart/2005/8/colors/accent1_2#1" csCatId="accent1" phldr="1"/>
      <dgm:spPr/>
      <dgm:t>
        <a:bodyPr/>
        <a:lstStyle/>
        <a:p>
          <a:endParaRPr lang="zh-TW" altLang="en-US"/>
        </a:p>
      </dgm:t>
    </dgm:pt>
    <dgm:pt modelId="{C031F867-DB3B-4DD9-BE05-4F1BE064AAB1}">
      <dgm:prSet custT="1"/>
      <dgm:spPr/>
      <dgm:t>
        <a:bodyPr/>
        <a:lstStyle/>
        <a:p>
          <a:pPr rtl="0"/>
          <a:r>
            <a:rPr kumimoji="1" lang="en-US" sz="2000" b="1" dirty="0" smtClean="0"/>
            <a:t>Advisor</a:t>
          </a:r>
          <a:endParaRPr kumimoji="1" lang="en-US" sz="2000" b="1" dirty="0"/>
        </a:p>
      </dgm:t>
    </dgm:pt>
    <dgm:pt modelId="{97B3AB08-441D-4952-9314-3212D6F24134}" type="parTrans" cxnId="{757A19C8-1BA4-4AD8-8DE9-25ECFB79AE6A}">
      <dgm:prSet/>
      <dgm:spPr/>
      <dgm:t>
        <a:bodyPr/>
        <a:lstStyle/>
        <a:p>
          <a:endParaRPr lang="zh-TW" altLang="en-US" sz="2000" b="1"/>
        </a:p>
      </dgm:t>
    </dgm:pt>
    <dgm:pt modelId="{87578369-C1C1-4BD1-9F61-FBAD69E9C74E}" type="sibTrans" cxnId="{757A19C8-1BA4-4AD8-8DE9-25ECFB79AE6A}">
      <dgm:prSet/>
      <dgm:spPr/>
      <dgm:t>
        <a:bodyPr/>
        <a:lstStyle/>
        <a:p>
          <a:endParaRPr lang="zh-TW" altLang="en-US" sz="2000" b="1"/>
        </a:p>
      </dgm:t>
    </dgm:pt>
    <dgm:pt modelId="{A7A9C485-A4EE-4C7A-963A-382D80CC4814}">
      <dgm:prSet custT="1"/>
      <dgm:spPr/>
      <dgm:t>
        <a:bodyPr/>
        <a:lstStyle/>
        <a:p>
          <a:pPr rtl="0"/>
          <a:r>
            <a:rPr kumimoji="1" lang="en-US" sz="2000" b="1" dirty="0" smtClean="0"/>
            <a:t>PhD Students</a:t>
          </a:r>
          <a:endParaRPr lang="zh-TW" sz="2000" b="1" dirty="0"/>
        </a:p>
      </dgm:t>
    </dgm:pt>
    <dgm:pt modelId="{D7E955CA-D5E9-472D-8E65-621D07CD9B8B}" type="parTrans" cxnId="{093DE94D-A537-481E-AD4B-4D0C09D5A58F}">
      <dgm:prSet/>
      <dgm:spPr/>
      <dgm:t>
        <a:bodyPr/>
        <a:lstStyle/>
        <a:p>
          <a:endParaRPr lang="zh-TW" altLang="en-US" sz="2000" b="1"/>
        </a:p>
      </dgm:t>
    </dgm:pt>
    <dgm:pt modelId="{427207AA-3AE6-402F-A1F8-BA61721D8345}" type="sibTrans" cxnId="{093DE94D-A537-481E-AD4B-4D0C09D5A58F}">
      <dgm:prSet/>
      <dgm:spPr/>
      <dgm:t>
        <a:bodyPr/>
        <a:lstStyle/>
        <a:p>
          <a:endParaRPr lang="zh-TW" altLang="en-US" sz="2000" b="1"/>
        </a:p>
      </dgm:t>
    </dgm:pt>
    <dgm:pt modelId="{7EE3EDD9-2262-436A-867D-B51F58386D56}">
      <dgm:prSet custT="1"/>
      <dgm:spPr/>
      <dgm:t>
        <a:bodyPr/>
        <a:lstStyle/>
        <a:p>
          <a:pPr rtl="0"/>
          <a:r>
            <a:rPr kumimoji="1" lang="zh-TW" sz="2000" b="1" dirty="0" smtClean="0"/>
            <a:t>楊家俊</a:t>
          </a:r>
          <a:endParaRPr lang="zh-TW" sz="2000" b="1" dirty="0"/>
        </a:p>
      </dgm:t>
    </dgm:pt>
    <dgm:pt modelId="{97B1017D-8883-4134-A195-D0849C812539}" type="parTrans" cxnId="{05AD94F3-C376-4ECC-8F4C-1CF3E708E298}">
      <dgm:prSet/>
      <dgm:spPr/>
      <dgm:t>
        <a:bodyPr/>
        <a:lstStyle/>
        <a:p>
          <a:endParaRPr lang="zh-TW" altLang="en-US" sz="2000" b="1"/>
        </a:p>
      </dgm:t>
    </dgm:pt>
    <dgm:pt modelId="{628356ED-BCA7-4E8F-8238-41D8C68EA113}" type="sibTrans" cxnId="{05AD94F3-C376-4ECC-8F4C-1CF3E708E298}">
      <dgm:prSet/>
      <dgm:spPr/>
      <dgm:t>
        <a:bodyPr/>
        <a:lstStyle/>
        <a:p>
          <a:endParaRPr lang="zh-TW" altLang="en-US" sz="2000" b="1"/>
        </a:p>
      </dgm:t>
    </dgm:pt>
    <dgm:pt modelId="{26644D37-10A4-4E78-BF46-A0B39A8AAD5E}">
      <dgm:prSet custT="1"/>
      <dgm:spPr/>
      <dgm:t>
        <a:bodyPr/>
        <a:lstStyle/>
        <a:p>
          <a:pPr rtl="0"/>
          <a:r>
            <a:rPr kumimoji="1" lang="en-US" sz="2000" b="1" dirty="0" smtClean="0"/>
            <a:t>Master  Students</a:t>
          </a:r>
          <a:endParaRPr lang="zh-TW" sz="2000" b="1" dirty="0"/>
        </a:p>
      </dgm:t>
    </dgm:pt>
    <dgm:pt modelId="{DAD326CD-46A1-477B-B850-0C649CC38861}" type="parTrans" cxnId="{F0879A1A-C6EE-4A77-9D10-A01AB3527062}">
      <dgm:prSet/>
      <dgm:spPr/>
      <dgm:t>
        <a:bodyPr/>
        <a:lstStyle/>
        <a:p>
          <a:endParaRPr lang="zh-TW" altLang="en-US" sz="2000" b="1"/>
        </a:p>
      </dgm:t>
    </dgm:pt>
    <dgm:pt modelId="{03F151D3-F521-41B9-8AA4-358C18C32703}" type="sibTrans" cxnId="{F0879A1A-C6EE-4A77-9D10-A01AB3527062}">
      <dgm:prSet/>
      <dgm:spPr/>
      <dgm:t>
        <a:bodyPr/>
        <a:lstStyle/>
        <a:p>
          <a:endParaRPr lang="zh-TW" altLang="en-US" sz="2000" b="1"/>
        </a:p>
      </dgm:t>
    </dgm:pt>
    <dgm:pt modelId="{CE6DCF8E-6CE6-4024-9927-F1A8CCBBF5BA}">
      <dgm:prSet custT="1"/>
      <dgm:spPr/>
      <dgm:t>
        <a:bodyPr/>
        <a:lstStyle/>
        <a:p>
          <a:pPr rtl="0"/>
          <a:r>
            <a:rPr kumimoji="1" lang="zh-TW" sz="2000" b="1" dirty="0" smtClean="0"/>
            <a:t>曾毓婷</a:t>
          </a:r>
          <a:endParaRPr kumimoji="1" lang="en-US" sz="2000" b="1" dirty="0"/>
        </a:p>
      </dgm:t>
    </dgm:pt>
    <dgm:pt modelId="{4F67A46C-BCD2-4D02-895C-7CD4F6EC12EE}" type="parTrans" cxnId="{A55C62B5-AEC5-4001-A664-9A52FE3F2E2B}">
      <dgm:prSet/>
      <dgm:spPr/>
      <dgm:t>
        <a:bodyPr/>
        <a:lstStyle/>
        <a:p>
          <a:endParaRPr lang="zh-TW" altLang="en-US" sz="2000" b="1"/>
        </a:p>
      </dgm:t>
    </dgm:pt>
    <dgm:pt modelId="{0D8DD6EB-3949-4373-AF3B-69DDFB737CB1}" type="sibTrans" cxnId="{A55C62B5-AEC5-4001-A664-9A52FE3F2E2B}">
      <dgm:prSet/>
      <dgm:spPr/>
      <dgm:t>
        <a:bodyPr/>
        <a:lstStyle/>
        <a:p>
          <a:endParaRPr lang="zh-TW" altLang="en-US" sz="2000" b="1"/>
        </a:p>
      </dgm:t>
    </dgm:pt>
    <dgm:pt modelId="{28E8CA55-E76C-41F8-A59C-28AA5593563E}">
      <dgm:prSet custT="1"/>
      <dgm:spPr/>
      <dgm:t>
        <a:bodyPr/>
        <a:lstStyle/>
        <a:p>
          <a:pPr rtl="0"/>
          <a:r>
            <a:rPr kumimoji="1" lang="zh-TW" sz="2000" b="1" dirty="0" smtClean="0"/>
            <a:t>袁偉勝</a:t>
          </a:r>
          <a:endParaRPr kumimoji="1" lang="en-US" sz="2000" b="1" dirty="0"/>
        </a:p>
      </dgm:t>
    </dgm:pt>
    <dgm:pt modelId="{97D9E72E-BFF0-4C49-9553-E745F5FF7866}" type="parTrans" cxnId="{2B1B4264-F20A-492F-8A55-B34BA06AA6B8}">
      <dgm:prSet/>
      <dgm:spPr/>
      <dgm:t>
        <a:bodyPr/>
        <a:lstStyle/>
        <a:p>
          <a:endParaRPr lang="zh-TW" altLang="en-US" sz="2000" b="1"/>
        </a:p>
      </dgm:t>
    </dgm:pt>
    <dgm:pt modelId="{D1500458-7B73-4FF3-8C49-905ECDF3C5F4}" type="sibTrans" cxnId="{2B1B4264-F20A-492F-8A55-B34BA06AA6B8}">
      <dgm:prSet/>
      <dgm:spPr/>
      <dgm:t>
        <a:bodyPr/>
        <a:lstStyle/>
        <a:p>
          <a:endParaRPr lang="zh-TW" altLang="en-US" sz="2000" b="1"/>
        </a:p>
      </dgm:t>
    </dgm:pt>
    <dgm:pt modelId="{7444BF12-BCEE-46E8-8607-7276213C04A7}">
      <dgm:prSet custT="1"/>
      <dgm:spPr/>
      <dgm:t>
        <a:bodyPr/>
        <a:lstStyle/>
        <a:p>
          <a:pPr rtl="0"/>
          <a:r>
            <a:rPr kumimoji="1" lang="zh-TW" sz="2000" b="1" dirty="0" smtClean="0"/>
            <a:t>劉俊吉</a:t>
          </a:r>
          <a:r>
            <a:rPr kumimoji="1" lang="en-US" altLang="zh-TW" sz="2000" b="1" dirty="0" smtClean="0"/>
            <a:t> </a:t>
          </a:r>
          <a:br>
            <a:rPr kumimoji="1" lang="en-US" altLang="zh-TW" sz="2000" b="1" dirty="0" smtClean="0"/>
          </a:br>
          <a:r>
            <a:rPr kumimoji="1" lang="en-US" altLang="zh-TW" sz="2000" b="1" dirty="0" smtClean="0"/>
            <a:t>Chun-Chi Liu</a:t>
          </a:r>
          <a:endParaRPr kumimoji="1" lang="en-US" sz="2000" b="1" dirty="0"/>
        </a:p>
      </dgm:t>
    </dgm:pt>
    <dgm:pt modelId="{C9A73627-D6DF-4554-9958-F214ECC2A2D1}" type="parTrans" cxnId="{C10C870C-927A-4DC9-BEC8-E734DCB16335}">
      <dgm:prSet/>
      <dgm:spPr/>
      <dgm:t>
        <a:bodyPr/>
        <a:lstStyle/>
        <a:p>
          <a:endParaRPr lang="zh-TW" altLang="en-US" sz="2000" b="1"/>
        </a:p>
      </dgm:t>
    </dgm:pt>
    <dgm:pt modelId="{704BF5AD-0275-4F04-BCE4-10307D4A3B9D}" type="sibTrans" cxnId="{C10C870C-927A-4DC9-BEC8-E734DCB16335}">
      <dgm:prSet/>
      <dgm:spPr/>
      <dgm:t>
        <a:bodyPr/>
        <a:lstStyle/>
        <a:p>
          <a:endParaRPr lang="zh-TW" altLang="en-US" sz="2000" b="1"/>
        </a:p>
      </dgm:t>
    </dgm:pt>
    <dgm:pt modelId="{1AE8174D-FB05-4489-B2D6-223D089605BF}">
      <dgm:prSet custT="1"/>
      <dgm:spPr/>
      <dgm:t>
        <a:bodyPr/>
        <a:lstStyle/>
        <a:p>
          <a:pPr rtl="0"/>
          <a:r>
            <a:rPr lang="zh-TW" altLang="en-US" sz="2000" b="1" i="0" dirty="0" smtClean="0"/>
            <a:t>陳怡穎</a:t>
          </a:r>
          <a:endParaRPr kumimoji="1" lang="en-US" sz="2000" b="1" dirty="0"/>
        </a:p>
      </dgm:t>
    </dgm:pt>
    <dgm:pt modelId="{A63480FA-2BF6-44EB-9A3C-4EF5FB4DBCEB}" type="parTrans" cxnId="{D0E67CD8-28C2-4C72-BCCB-0C92AF37B25E}">
      <dgm:prSet/>
      <dgm:spPr/>
      <dgm:t>
        <a:bodyPr/>
        <a:lstStyle/>
        <a:p>
          <a:endParaRPr lang="zh-TW" altLang="en-US"/>
        </a:p>
      </dgm:t>
    </dgm:pt>
    <dgm:pt modelId="{252A51AE-214E-4A45-8906-94C4F2777A93}" type="sibTrans" cxnId="{D0E67CD8-28C2-4C72-BCCB-0C92AF37B25E}">
      <dgm:prSet/>
      <dgm:spPr/>
      <dgm:t>
        <a:bodyPr/>
        <a:lstStyle/>
        <a:p>
          <a:endParaRPr lang="zh-TW" altLang="en-US"/>
        </a:p>
      </dgm:t>
    </dgm:pt>
    <dgm:pt modelId="{C731485C-676C-43A1-A02B-62AA18725160}">
      <dgm:prSet custT="1"/>
      <dgm:spPr/>
      <dgm:t>
        <a:bodyPr/>
        <a:lstStyle/>
        <a:p>
          <a:pPr rtl="0"/>
          <a:r>
            <a:rPr lang="zh-TW" altLang="en-US" sz="2000" b="1" i="0" dirty="0" smtClean="0"/>
            <a:t>洪偉欣</a:t>
          </a:r>
          <a:endParaRPr kumimoji="1" lang="en-US" sz="2000" b="1" dirty="0"/>
        </a:p>
      </dgm:t>
    </dgm:pt>
    <dgm:pt modelId="{46FD70EC-18AD-4C23-BA5A-E6848BC587A8}" type="parTrans" cxnId="{5C536DCF-F75E-45EA-ACAA-49D3E64BBA1E}">
      <dgm:prSet/>
      <dgm:spPr/>
      <dgm:t>
        <a:bodyPr/>
        <a:lstStyle/>
        <a:p>
          <a:endParaRPr lang="zh-TW" altLang="en-US"/>
        </a:p>
      </dgm:t>
    </dgm:pt>
    <dgm:pt modelId="{9D54AF80-1A79-4F8E-93A9-E00F587995FE}" type="sibTrans" cxnId="{5C536DCF-F75E-45EA-ACAA-49D3E64BBA1E}">
      <dgm:prSet/>
      <dgm:spPr/>
      <dgm:t>
        <a:bodyPr/>
        <a:lstStyle/>
        <a:p>
          <a:endParaRPr lang="zh-TW" altLang="en-US"/>
        </a:p>
      </dgm:t>
    </dgm:pt>
    <dgm:pt modelId="{E0A0B7D6-E5AB-4587-8C58-B4FECF7E413F}">
      <dgm:prSet custT="1"/>
      <dgm:spPr/>
      <dgm:t>
        <a:bodyPr/>
        <a:lstStyle/>
        <a:p>
          <a:pPr rtl="0"/>
          <a:r>
            <a:rPr kumimoji="1" lang="zh-TW" altLang="en-US" sz="2000" b="1" dirty="0" smtClean="0"/>
            <a:t>專任研究助理</a:t>
          </a:r>
          <a:endParaRPr kumimoji="1" lang="en-US" sz="2000" b="1" dirty="0"/>
        </a:p>
      </dgm:t>
    </dgm:pt>
    <dgm:pt modelId="{3E53E211-B7B1-47C5-91D2-BA7CA4B5049B}" type="parTrans" cxnId="{B5CD0585-40AC-436B-B028-B02C32D9B6B0}">
      <dgm:prSet/>
      <dgm:spPr/>
      <dgm:t>
        <a:bodyPr/>
        <a:lstStyle/>
        <a:p>
          <a:endParaRPr lang="zh-TW" altLang="en-US"/>
        </a:p>
      </dgm:t>
    </dgm:pt>
    <dgm:pt modelId="{0A2D6D05-8CAA-40ED-B7F3-FC236C939DC2}" type="sibTrans" cxnId="{B5CD0585-40AC-436B-B028-B02C32D9B6B0}">
      <dgm:prSet/>
      <dgm:spPr/>
      <dgm:t>
        <a:bodyPr/>
        <a:lstStyle/>
        <a:p>
          <a:endParaRPr lang="zh-TW" altLang="en-US"/>
        </a:p>
      </dgm:t>
    </dgm:pt>
    <dgm:pt modelId="{647B2745-18C5-4C38-A573-7CC178704E4A}">
      <dgm:prSet custT="1"/>
      <dgm:spPr/>
      <dgm:t>
        <a:bodyPr/>
        <a:lstStyle/>
        <a:p>
          <a:pPr rtl="0"/>
          <a:r>
            <a:rPr lang="zh-TW" altLang="en-US" sz="2000" b="1" i="0" dirty="0" smtClean="0"/>
            <a:t>楊善淳</a:t>
          </a:r>
          <a:endParaRPr kumimoji="1" lang="en-US" sz="2000" b="1" dirty="0"/>
        </a:p>
      </dgm:t>
    </dgm:pt>
    <dgm:pt modelId="{8DFF9EF2-A9A7-4CB0-ACD1-C867B33D41AD}" type="parTrans" cxnId="{EB761C19-0A3D-405C-B673-9141E6CFFB69}">
      <dgm:prSet/>
      <dgm:spPr/>
      <dgm:t>
        <a:bodyPr/>
        <a:lstStyle/>
        <a:p>
          <a:endParaRPr lang="zh-TW" altLang="en-US"/>
        </a:p>
      </dgm:t>
    </dgm:pt>
    <dgm:pt modelId="{9D7F460B-EE14-4B07-96C1-31A1A53D19A1}" type="sibTrans" cxnId="{EB761C19-0A3D-405C-B673-9141E6CFFB69}">
      <dgm:prSet/>
      <dgm:spPr/>
      <dgm:t>
        <a:bodyPr/>
        <a:lstStyle/>
        <a:p>
          <a:endParaRPr lang="zh-TW" altLang="en-US"/>
        </a:p>
      </dgm:t>
    </dgm:pt>
    <dgm:pt modelId="{2B608781-330C-4FF5-AF39-86C0A1A2613D}" type="pres">
      <dgm:prSet presAssocID="{4CA2934D-68E9-4902-BF24-1BD4D945B9E6}" presName="linear" presStyleCnt="0">
        <dgm:presLayoutVars>
          <dgm:dir/>
          <dgm:animLvl val="lvl"/>
          <dgm:resizeHandles val="exact"/>
        </dgm:presLayoutVars>
      </dgm:prSet>
      <dgm:spPr/>
      <dgm:t>
        <a:bodyPr/>
        <a:lstStyle/>
        <a:p>
          <a:endParaRPr lang="zh-TW" altLang="en-US"/>
        </a:p>
      </dgm:t>
    </dgm:pt>
    <dgm:pt modelId="{B24897B2-D692-44E4-B133-0C8DC9866FE2}" type="pres">
      <dgm:prSet presAssocID="{C031F867-DB3B-4DD9-BE05-4F1BE064AAB1}" presName="parentLin" presStyleCnt="0"/>
      <dgm:spPr/>
    </dgm:pt>
    <dgm:pt modelId="{EED08ED8-1712-4D0F-9DED-69CFB075832D}" type="pres">
      <dgm:prSet presAssocID="{C031F867-DB3B-4DD9-BE05-4F1BE064AAB1}" presName="parentLeftMargin" presStyleLbl="node1" presStyleIdx="0" presStyleCnt="4"/>
      <dgm:spPr/>
      <dgm:t>
        <a:bodyPr/>
        <a:lstStyle/>
        <a:p>
          <a:endParaRPr lang="zh-TW" altLang="en-US"/>
        </a:p>
      </dgm:t>
    </dgm:pt>
    <dgm:pt modelId="{7BB3D5E2-CFF6-4E5F-BD70-2A36DE652FB2}" type="pres">
      <dgm:prSet presAssocID="{C031F867-DB3B-4DD9-BE05-4F1BE064AAB1}" presName="parentText" presStyleLbl="node1" presStyleIdx="0" presStyleCnt="4" custScaleY="61430">
        <dgm:presLayoutVars>
          <dgm:chMax val="0"/>
          <dgm:bulletEnabled val="1"/>
        </dgm:presLayoutVars>
      </dgm:prSet>
      <dgm:spPr/>
      <dgm:t>
        <a:bodyPr/>
        <a:lstStyle/>
        <a:p>
          <a:endParaRPr lang="zh-TW" altLang="en-US"/>
        </a:p>
      </dgm:t>
    </dgm:pt>
    <dgm:pt modelId="{8574FAD6-3B5A-45FF-AE74-813EA48F2318}" type="pres">
      <dgm:prSet presAssocID="{C031F867-DB3B-4DD9-BE05-4F1BE064AAB1}" presName="negativeSpace" presStyleCnt="0"/>
      <dgm:spPr/>
    </dgm:pt>
    <dgm:pt modelId="{BC04DE3C-1940-4AA8-85A0-5C34CD3B5E9F}" type="pres">
      <dgm:prSet presAssocID="{C031F867-DB3B-4DD9-BE05-4F1BE064AAB1}" presName="childText" presStyleLbl="conFgAcc1" presStyleIdx="0" presStyleCnt="4">
        <dgm:presLayoutVars>
          <dgm:bulletEnabled val="1"/>
        </dgm:presLayoutVars>
      </dgm:prSet>
      <dgm:spPr/>
      <dgm:t>
        <a:bodyPr/>
        <a:lstStyle/>
        <a:p>
          <a:endParaRPr lang="zh-TW" altLang="en-US"/>
        </a:p>
      </dgm:t>
    </dgm:pt>
    <dgm:pt modelId="{21F758E3-B424-470E-B2DC-18074DDCFA9A}" type="pres">
      <dgm:prSet presAssocID="{87578369-C1C1-4BD1-9F61-FBAD69E9C74E}" presName="spaceBetweenRectangles" presStyleCnt="0"/>
      <dgm:spPr/>
    </dgm:pt>
    <dgm:pt modelId="{7845F6A4-EFE5-4600-B894-87ADEC3D9C35}" type="pres">
      <dgm:prSet presAssocID="{E0A0B7D6-E5AB-4587-8C58-B4FECF7E413F}" presName="parentLin" presStyleCnt="0"/>
      <dgm:spPr/>
    </dgm:pt>
    <dgm:pt modelId="{ED1177DA-8583-4B63-A890-B13195182388}" type="pres">
      <dgm:prSet presAssocID="{E0A0B7D6-E5AB-4587-8C58-B4FECF7E413F}" presName="parentLeftMargin" presStyleLbl="node1" presStyleIdx="0" presStyleCnt="4"/>
      <dgm:spPr/>
      <dgm:t>
        <a:bodyPr/>
        <a:lstStyle/>
        <a:p>
          <a:endParaRPr lang="zh-TW" altLang="en-US"/>
        </a:p>
      </dgm:t>
    </dgm:pt>
    <dgm:pt modelId="{7593B7FD-219B-463C-94EA-0144455DD6E5}" type="pres">
      <dgm:prSet presAssocID="{E0A0B7D6-E5AB-4587-8C58-B4FECF7E413F}" presName="parentText" presStyleLbl="node1" presStyleIdx="1" presStyleCnt="4">
        <dgm:presLayoutVars>
          <dgm:chMax val="0"/>
          <dgm:bulletEnabled val="1"/>
        </dgm:presLayoutVars>
      </dgm:prSet>
      <dgm:spPr/>
      <dgm:t>
        <a:bodyPr/>
        <a:lstStyle/>
        <a:p>
          <a:endParaRPr lang="zh-TW" altLang="en-US"/>
        </a:p>
      </dgm:t>
    </dgm:pt>
    <dgm:pt modelId="{8F9B959D-9F95-4DF3-B83B-2D920DF8ED8A}" type="pres">
      <dgm:prSet presAssocID="{E0A0B7D6-E5AB-4587-8C58-B4FECF7E413F}" presName="negativeSpace" presStyleCnt="0"/>
      <dgm:spPr/>
    </dgm:pt>
    <dgm:pt modelId="{E6EA1EA3-D150-48A7-9B60-D68E9108BE2D}" type="pres">
      <dgm:prSet presAssocID="{E0A0B7D6-E5AB-4587-8C58-B4FECF7E413F}" presName="childText" presStyleLbl="conFgAcc1" presStyleIdx="1" presStyleCnt="4">
        <dgm:presLayoutVars>
          <dgm:bulletEnabled val="1"/>
        </dgm:presLayoutVars>
      </dgm:prSet>
      <dgm:spPr/>
      <dgm:t>
        <a:bodyPr/>
        <a:lstStyle/>
        <a:p>
          <a:endParaRPr lang="zh-TW" altLang="en-US"/>
        </a:p>
      </dgm:t>
    </dgm:pt>
    <dgm:pt modelId="{33A618AC-C6D0-4CB4-BFBD-9672861D8442}" type="pres">
      <dgm:prSet presAssocID="{0A2D6D05-8CAA-40ED-B7F3-FC236C939DC2}" presName="spaceBetweenRectangles" presStyleCnt="0"/>
      <dgm:spPr/>
    </dgm:pt>
    <dgm:pt modelId="{C1F59A1A-DE43-4990-A7DB-A8D9BCEBA4C6}" type="pres">
      <dgm:prSet presAssocID="{A7A9C485-A4EE-4C7A-963A-382D80CC4814}" presName="parentLin" presStyleCnt="0"/>
      <dgm:spPr/>
    </dgm:pt>
    <dgm:pt modelId="{E0549ABE-BAA2-4B6F-9DD6-2D9E59F5ED20}" type="pres">
      <dgm:prSet presAssocID="{A7A9C485-A4EE-4C7A-963A-382D80CC4814}" presName="parentLeftMargin" presStyleLbl="node1" presStyleIdx="1" presStyleCnt="4"/>
      <dgm:spPr/>
      <dgm:t>
        <a:bodyPr/>
        <a:lstStyle/>
        <a:p>
          <a:endParaRPr lang="zh-TW" altLang="en-US"/>
        </a:p>
      </dgm:t>
    </dgm:pt>
    <dgm:pt modelId="{CD029764-C764-4121-9646-0A0EB018627D}" type="pres">
      <dgm:prSet presAssocID="{A7A9C485-A4EE-4C7A-963A-382D80CC4814}" presName="parentText" presStyleLbl="node1" presStyleIdx="2" presStyleCnt="4" custScaleX="117375" custScaleY="68148">
        <dgm:presLayoutVars>
          <dgm:chMax val="0"/>
          <dgm:bulletEnabled val="1"/>
        </dgm:presLayoutVars>
      </dgm:prSet>
      <dgm:spPr/>
      <dgm:t>
        <a:bodyPr/>
        <a:lstStyle/>
        <a:p>
          <a:endParaRPr lang="zh-TW" altLang="en-US"/>
        </a:p>
      </dgm:t>
    </dgm:pt>
    <dgm:pt modelId="{D0429590-0AB8-4D95-B420-92AA1B2D8ECB}" type="pres">
      <dgm:prSet presAssocID="{A7A9C485-A4EE-4C7A-963A-382D80CC4814}" presName="negativeSpace" presStyleCnt="0"/>
      <dgm:spPr/>
    </dgm:pt>
    <dgm:pt modelId="{78F47B48-E7C2-409A-9556-7E18A22EC1ED}" type="pres">
      <dgm:prSet presAssocID="{A7A9C485-A4EE-4C7A-963A-382D80CC4814}" presName="childText" presStyleLbl="conFgAcc1" presStyleIdx="2" presStyleCnt="4">
        <dgm:presLayoutVars>
          <dgm:bulletEnabled val="1"/>
        </dgm:presLayoutVars>
      </dgm:prSet>
      <dgm:spPr/>
      <dgm:t>
        <a:bodyPr/>
        <a:lstStyle/>
        <a:p>
          <a:endParaRPr lang="zh-TW" altLang="en-US"/>
        </a:p>
      </dgm:t>
    </dgm:pt>
    <dgm:pt modelId="{94CF25CB-9EC1-47E7-AB8B-C822C3F2A3D0}" type="pres">
      <dgm:prSet presAssocID="{427207AA-3AE6-402F-A1F8-BA61721D8345}" presName="spaceBetweenRectangles" presStyleCnt="0"/>
      <dgm:spPr/>
    </dgm:pt>
    <dgm:pt modelId="{50297AAD-C5FF-4AF1-9216-8450D9FC484F}" type="pres">
      <dgm:prSet presAssocID="{26644D37-10A4-4E78-BF46-A0B39A8AAD5E}" presName="parentLin" presStyleCnt="0"/>
      <dgm:spPr/>
    </dgm:pt>
    <dgm:pt modelId="{5444B297-C413-4085-B2C0-89A005311108}" type="pres">
      <dgm:prSet presAssocID="{26644D37-10A4-4E78-BF46-A0B39A8AAD5E}" presName="parentLeftMargin" presStyleLbl="node1" presStyleIdx="2" presStyleCnt="4"/>
      <dgm:spPr/>
      <dgm:t>
        <a:bodyPr/>
        <a:lstStyle/>
        <a:p>
          <a:endParaRPr lang="zh-TW" altLang="en-US"/>
        </a:p>
      </dgm:t>
    </dgm:pt>
    <dgm:pt modelId="{46E35DE3-0A83-4D0F-B63E-222F50CEBD5E}" type="pres">
      <dgm:prSet presAssocID="{26644D37-10A4-4E78-BF46-A0B39A8AAD5E}" presName="parentText" presStyleLbl="node1" presStyleIdx="3" presStyleCnt="4" custScaleX="130888" custScaleY="60042">
        <dgm:presLayoutVars>
          <dgm:chMax val="0"/>
          <dgm:bulletEnabled val="1"/>
        </dgm:presLayoutVars>
      </dgm:prSet>
      <dgm:spPr/>
      <dgm:t>
        <a:bodyPr/>
        <a:lstStyle/>
        <a:p>
          <a:endParaRPr lang="zh-TW" altLang="en-US"/>
        </a:p>
      </dgm:t>
    </dgm:pt>
    <dgm:pt modelId="{1EF7DE80-6EB3-4597-A21A-0C1FB41F61ED}" type="pres">
      <dgm:prSet presAssocID="{26644D37-10A4-4E78-BF46-A0B39A8AAD5E}" presName="negativeSpace" presStyleCnt="0"/>
      <dgm:spPr/>
    </dgm:pt>
    <dgm:pt modelId="{27AE9FFA-CFBE-42AC-AFA2-DEBEBC7E37B0}" type="pres">
      <dgm:prSet presAssocID="{26644D37-10A4-4E78-BF46-A0B39A8AAD5E}" presName="childText" presStyleLbl="conFgAcc1" presStyleIdx="3" presStyleCnt="4">
        <dgm:presLayoutVars>
          <dgm:bulletEnabled val="1"/>
        </dgm:presLayoutVars>
      </dgm:prSet>
      <dgm:spPr/>
      <dgm:t>
        <a:bodyPr/>
        <a:lstStyle/>
        <a:p>
          <a:endParaRPr lang="zh-TW" altLang="en-US"/>
        </a:p>
      </dgm:t>
    </dgm:pt>
  </dgm:ptLst>
  <dgm:cxnLst>
    <dgm:cxn modelId="{4FF088E7-DCA5-40C4-9404-588B1EFCAC6F}" type="presOf" srcId="{7444BF12-BCEE-46E8-8607-7276213C04A7}" destId="{BC04DE3C-1940-4AA8-85A0-5C34CD3B5E9F}" srcOrd="0" destOrd="0" presId="urn:microsoft.com/office/officeart/2005/8/layout/list1"/>
    <dgm:cxn modelId="{05AD94F3-C376-4ECC-8F4C-1CF3E708E298}" srcId="{A7A9C485-A4EE-4C7A-963A-382D80CC4814}" destId="{7EE3EDD9-2262-436A-867D-B51F58386D56}" srcOrd="0" destOrd="0" parTransId="{97B1017D-8883-4134-A195-D0849C812539}" sibTransId="{628356ED-BCA7-4E8F-8238-41D8C68EA113}"/>
    <dgm:cxn modelId="{B5CD0585-40AC-436B-B028-B02C32D9B6B0}" srcId="{4CA2934D-68E9-4902-BF24-1BD4D945B9E6}" destId="{E0A0B7D6-E5AB-4587-8C58-B4FECF7E413F}" srcOrd="1" destOrd="0" parTransId="{3E53E211-B7B1-47C5-91D2-BA7CA4B5049B}" sibTransId="{0A2D6D05-8CAA-40ED-B7F3-FC236C939DC2}"/>
    <dgm:cxn modelId="{45B6819A-454E-485D-BE0B-C6311052BBB7}" type="presOf" srcId="{647B2745-18C5-4C38-A573-7CC178704E4A}" destId="{E6EA1EA3-D150-48A7-9B60-D68E9108BE2D}" srcOrd="0" destOrd="0" presId="urn:microsoft.com/office/officeart/2005/8/layout/list1"/>
    <dgm:cxn modelId="{093DE94D-A537-481E-AD4B-4D0C09D5A58F}" srcId="{4CA2934D-68E9-4902-BF24-1BD4D945B9E6}" destId="{A7A9C485-A4EE-4C7A-963A-382D80CC4814}" srcOrd="2" destOrd="0" parTransId="{D7E955CA-D5E9-472D-8E65-621D07CD9B8B}" sibTransId="{427207AA-3AE6-402F-A1F8-BA61721D8345}"/>
    <dgm:cxn modelId="{F0879A1A-C6EE-4A77-9D10-A01AB3527062}" srcId="{4CA2934D-68E9-4902-BF24-1BD4D945B9E6}" destId="{26644D37-10A4-4E78-BF46-A0B39A8AAD5E}" srcOrd="3" destOrd="0" parTransId="{DAD326CD-46A1-477B-B850-0C649CC38861}" sibTransId="{03F151D3-F521-41B9-8AA4-358C18C32703}"/>
    <dgm:cxn modelId="{9B9050EA-665D-4025-BFDB-89615C7A8075}" type="presOf" srcId="{28E8CA55-E76C-41F8-A59C-28AA5593563E}" destId="{27AE9FFA-CFBE-42AC-AFA2-DEBEBC7E37B0}" srcOrd="0" destOrd="1" presId="urn:microsoft.com/office/officeart/2005/8/layout/list1"/>
    <dgm:cxn modelId="{3953E545-5556-4935-A2F9-2FF4F6FEBEF0}" type="presOf" srcId="{C731485C-676C-43A1-A02B-62AA18725160}" destId="{27AE9FFA-CFBE-42AC-AFA2-DEBEBC7E37B0}" srcOrd="0" destOrd="3" presId="urn:microsoft.com/office/officeart/2005/8/layout/list1"/>
    <dgm:cxn modelId="{EB761C19-0A3D-405C-B673-9141E6CFFB69}" srcId="{E0A0B7D6-E5AB-4587-8C58-B4FECF7E413F}" destId="{647B2745-18C5-4C38-A573-7CC178704E4A}" srcOrd="0" destOrd="0" parTransId="{8DFF9EF2-A9A7-4CB0-ACD1-C867B33D41AD}" sibTransId="{9D7F460B-EE14-4B07-96C1-31A1A53D19A1}"/>
    <dgm:cxn modelId="{A0DD5FE7-C23D-4D00-8C81-A9F67EF0CBC5}" type="presOf" srcId="{1AE8174D-FB05-4489-B2D6-223D089605BF}" destId="{27AE9FFA-CFBE-42AC-AFA2-DEBEBC7E37B0}" srcOrd="0" destOrd="2" presId="urn:microsoft.com/office/officeart/2005/8/layout/list1"/>
    <dgm:cxn modelId="{B1D363C3-A6EC-4423-A384-63138B4B0B59}" type="presOf" srcId="{26644D37-10A4-4E78-BF46-A0B39A8AAD5E}" destId="{5444B297-C413-4085-B2C0-89A005311108}" srcOrd="0" destOrd="0" presId="urn:microsoft.com/office/officeart/2005/8/layout/list1"/>
    <dgm:cxn modelId="{757A19C8-1BA4-4AD8-8DE9-25ECFB79AE6A}" srcId="{4CA2934D-68E9-4902-BF24-1BD4D945B9E6}" destId="{C031F867-DB3B-4DD9-BE05-4F1BE064AAB1}" srcOrd="0" destOrd="0" parTransId="{97B3AB08-441D-4952-9314-3212D6F24134}" sibTransId="{87578369-C1C1-4BD1-9F61-FBAD69E9C74E}"/>
    <dgm:cxn modelId="{D0E67CD8-28C2-4C72-BCCB-0C92AF37B25E}" srcId="{26644D37-10A4-4E78-BF46-A0B39A8AAD5E}" destId="{1AE8174D-FB05-4489-B2D6-223D089605BF}" srcOrd="2" destOrd="0" parTransId="{A63480FA-2BF6-44EB-9A3C-4EF5FB4DBCEB}" sibTransId="{252A51AE-214E-4A45-8906-94C4F2777A93}"/>
    <dgm:cxn modelId="{C60BEA05-C37E-4405-AD7D-81F2B56B82C6}" type="presOf" srcId="{A7A9C485-A4EE-4C7A-963A-382D80CC4814}" destId="{E0549ABE-BAA2-4B6F-9DD6-2D9E59F5ED20}" srcOrd="0" destOrd="0" presId="urn:microsoft.com/office/officeart/2005/8/layout/list1"/>
    <dgm:cxn modelId="{4632C880-C465-44C8-AEFE-736D47399678}" type="presOf" srcId="{CE6DCF8E-6CE6-4024-9927-F1A8CCBBF5BA}" destId="{27AE9FFA-CFBE-42AC-AFA2-DEBEBC7E37B0}" srcOrd="0" destOrd="0" presId="urn:microsoft.com/office/officeart/2005/8/layout/list1"/>
    <dgm:cxn modelId="{2B1B4264-F20A-492F-8A55-B34BA06AA6B8}" srcId="{26644D37-10A4-4E78-BF46-A0B39A8AAD5E}" destId="{28E8CA55-E76C-41F8-A59C-28AA5593563E}" srcOrd="1" destOrd="0" parTransId="{97D9E72E-BFF0-4C49-9553-E745F5FF7866}" sibTransId="{D1500458-7B73-4FF3-8C49-905ECDF3C5F4}"/>
    <dgm:cxn modelId="{7CD3AC86-4DF6-4ED1-86DF-AA62D29BAF2E}" type="presOf" srcId="{C031F867-DB3B-4DD9-BE05-4F1BE064AAB1}" destId="{7BB3D5E2-CFF6-4E5F-BD70-2A36DE652FB2}" srcOrd="1" destOrd="0" presId="urn:microsoft.com/office/officeart/2005/8/layout/list1"/>
    <dgm:cxn modelId="{B423B5C0-65C2-464C-8C30-6255351A8AAC}" type="presOf" srcId="{7EE3EDD9-2262-436A-867D-B51F58386D56}" destId="{78F47B48-E7C2-409A-9556-7E18A22EC1ED}" srcOrd="0" destOrd="0" presId="urn:microsoft.com/office/officeart/2005/8/layout/list1"/>
    <dgm:cxn modelId="{5C536DCF-F75E-45EA-ACAA-49D3E64BBA1E}" srcId="{26644D37-10A4-4E78-BF46-A0B39A8AAD5E}" destId="{C731485C-676C-43A1-A02B-62AA18725160}" srcOrd="3" destOrd="0" parTransId="{46FD70EC-18AD-4C23-BA5A-E6848BC587A8}" sibTransId="{9D54AF80-1A79-4F8E-93A9-E00F587995FE}"/>
    <dgm:cxn modelId="{E8ECEC7F-E0A3-41CA-ACC0-6F8E3109A312}" type="presOf" srcId="{26644D37-10A4-4E78-BF46-A0B39A8AAD5E}" destId="{46E35DE3-0A83-4D0F-B63E-222F50CEBD5E}" srcOrd="1" destOrd="0" presId="urn:microsoft.com/office/officeart/2005/8/layout/list1"/>
    <dgm:cxn modelId="{D1E8E588-DEC4-4A99-B920-0AA0EF807F0F}" type="presOf" srcId="{E0A0B7D6-E5AB-4587-8C58-B4FECF7E413F}" destId="{ED1177DA-8583-4B63-A890-B13195182388}" srcOrd="0" destOrd="0" presId="urn:microsoft.com/office/officeart/2005/8/layout/list1"/>
    <dgm:cxn modelId="{1248ED62-58E5-4082-8669-5833CA30BD1F}" type="presOf" srcId="{E0A0B7D6-E5AB-4587-8C58-B4FECF7E413F}" destId="{7593B7FD-219B-463C-94EA-0144455DD6E5}" srcOrd="1" destOrd="0" presId="urn:microsoft.com/office/officeart/2005/8/layout/list1"/>
    <dgm:cxn modelId="{C10C870C-927A-4DC9-BEC8-E734DCB16335}" srcId="{C031F867-DB3B-4DD9-BE05-4F1BE064AAB1}" destId="{7444BF12-BCEE-46E8-8607-7276213C04A7}" srcOrd="0" destOrd="0" parTransId="{C9A73627-D6DF-4554-9958-F214ECC2A2D1}" sibTransId="{704BF5AD-0275-4F04-BCE4-10307D4A3B9D}"/>
    <dgm:cxn modelId="{D635B499-B8A7-445C-B990-D0AE50406102}" type="presOf" srcId="{4CA2934D-68E9-4902-BF24-1BD4D945B9E6}" destId="{2B608781-330C-4FF5-AF39-86C0A1A2613D}" srcOrd="0" destOrd="0" presId="urn:microsoft.com/office/officeart/2005/8/layout/list1"/>
    <dgm:cxn modelId="{A55C62B5-AEC5-4001-A664-9A52FE3F2E2B}" srcId="{26644D37-10A4-4E78-BF46-A0B39A8AAD5E}" destId="{CE6DCF8E-6CE6-4024-9927-F1A8CCBBF5BA}" srcOrd="0" destOrd="0" parTransId="{4F67A46C-BCD2-4D02-895C-7CD4F6EC12EE}" sibTransId="{0D8DD6EB-3949-4373-AF3B-69DDFB737CB1}"/>
    <dgm:cxn modelId="{78F7FA19-5E94-4AA7-A8C9-A04A61E973D0}" type="presOf" srcId="{C031F867-DB3B-4DD9-BE05-4F1BE064AAB1}" destId="{EED08ED8-1712-4D0F-9DED-69CFB075832D}" srcOrd="0" destOrd="0" presId="urn:microsoft.com/office/officeart/2005/8/layout/list1"/>
    <dgm:cxn modelId="{FCDC0FA7-212E-4CF3-AEF6-2FA2837B5A0D}" type="presOf" srcId="{A7A9C485-A4EE-4C7A-963A-382D80CC4814}" destId="{CD029764-C764-4121-9646-0A0EB018627D}" srcOrd="1" destOrd="0" presId="urn:microsoft.com/office/officeart/2005/8/layout/list1"/>
    <dgm:cxn modelId="{C5F99227-400F-4950-AB66-A16B115E2839}" type="presParOf" srcId="{2B608781-330C-4FF5-AF39-86C0A1A2613D}" destId="{B24897B2-D692-44E4-B133-0C8DC9866FE2}" srcOrd="0" destOrd="0" presId="urn:microsoft.com/office/officeart/2005/8/layout/list1"/>
    <dgm:cxn modelId="{4741D7EF-4CAD-4CF3-AE5E-EABF912BCB5D}" type="presParOf" srcId="{B24897B2-D692-44E4-B133-0C8DC9866FE2}" destId="{EED08ED8-1712-4D0F-9DED-69CFB075832D}" srcOrd="0" destOrd="0" presId="urn:microsoft.com/office/officeart/2005/8/layout/list1"/>
    <dgm:cxn modelId="{47CC3405-F235-49D1-9046-C684FEC2E9C6}" type="presParOf" srcId="{B24897B2-D692-44E4-B133-0C8DC9866FE2}" destId="{7BB3D5E2-CFF6-4E5F-BD70-2A36DE652FB2}" srcOrd="1" destOrd="0" presId="urn:microsoft.com/office/officeart/2005/8/layout/list1"/>
    <dgm:cxn modelId="{13917237-5FE6-4776-AEE6-5DF316FDD9DA}" type="presParOf" srcId="{2B608781-330C-4FF5-AF39-86C0A1A2613D}" destId="{8574FAD6-3B5A-45FF-AE74-813EA48F2318}" srcOrd="1" destOrd="0" presId="urn:microsoft.com/office/officeart/2005/8/layout/list1"/>
    <dgm:cxn modelId="{AE198E12-83AF-4F46-A036-6137484D9854}" type="presParOf" srcId="{2B608781-330C-4FF5-AF39-86C0A1A2613D}" destId="{BC04DE3C-1940-4AA8-85A0-5C34CD3B5E9F}" srcOrd="2" destOrd="0" presId="urn:microsoft.com/office/officeart/2005/8/layout/list1"/>
    <dgm:cxn modelId="{06CC40E9-76FF-4B2A-A35D-EB295DC15B23}" type="presParOf" srcId="{2B608781-330C-4FF5-AF39-86C0A1A2613D}" destId="{21F758E3-B424-470E-B2DC-18074DDCFA9A}" srcOrd="3" destOrd="0" presId="urn:microsoft.com/office/officeart/2005/8/layout/list1"/>
    <dgm:cxn modelId="{C78B6A91-23B3-4FAB-8627-DC02A3A5AD90}" type="presParOf" srcId="{2B608781-330C-4FF5-AF39-86C0A1A2613D}" destId="{7845F6A4-EFE5-4600-B894-87ADEC3D9C35}" srcOrd="4" destOrd="0" presId="urn:microsoft.com/office/officeart/2005/8/layout/list1"/>
    <dgm:cxn modelId="{17EBBDB0-4C4C-4641-9E02-953AC2469EB7}" type="presParOf" srcId="{7845F6A4-EFE5-4600-B894-87ADEC3D9C35}" destId="{ED1177DA-8583-4B63-A890-B13195182388}" srcOrd="0" destOrd="0" presId="urn:microsoft.com/office/officeart/2005/8/layout/list1"/>
    <dgm:cxn modelId="{CE439691-846E-4062-B0B4-327F0A643FF0}" type="presParOf" srcId="{7845F6A4-EFE5-4600-B894-87ADEC3D9C35}" destId="{7593B7FD-219B-463C-94EA-0144455DD6E5}" srcOrd="1" destOrd="0" presId="urn:microsoft.com/office/officeart/2005/8/layout/list1"/>
    <dgm:cxn modelId="{7DB7E8CC-7227-4525-B13A-5683988E029D}" type="presParOf" srcId="{2B608781-330C-4FF5-AF39-86C0A1A2613D}" destId="{8F9B959D-9F95-4DF3-B83B-2D920DF8ED8A}" srcOrd="5" destOrd="0" presId="urn:microsoft.com/office/officeart/2005/8/layout/list1"/>
    <dgm:cxn modelId="{63AA9C77-5CA4-4CCC-934F-ECEDA69AD87E}" type="presParOf" srcId="{2B608781-330C-4FF5-AF39-86C0A1A2613D}" destId="{E6EA1EA3-D150-48A7-9B60-D68E9108BE2D}" srcOrd="6" destOrd="0" presId="urn:microsoft.com/office/officeart/2005/8/layout/list1"/>
    <dgm:cxn modelId="{F4746E91-0605-409C-A491-198566A08038}" type="presParOf" srcId="{2B608781-330C-4FF5-AF39-86C0A1A2613D}" destId="{33A618AC-C6D0-4CB4-BFBD-9672861D8442}" srcOrd="7" destOrd="0" presId="urn:microsoft.com/office/officeart/2005/8/layout/list1"/>
    <dgm:cxn modelId="{A409FC20-9804-49FE-9B2D-316BEE41E51D}" type="presParOf" srcId="{2B608781-330C-4FF5-AF39-86C0A1A2613D}" destId="{C1F59A1A-DE43-4990-A7DB-A8D9BCEBA4C6}" srcOrd="8" destOrd="0" presId="urn:microsoft.com/office/officeart/2005/8/layout/list1"/>
    <dgm:cxn modelId="{8DF5DDF9-4B65-4E42-AC5F-1885EA59DF1E}" type="presParOf" srcId="{C1F59A1A-DE43-4990-A7DB-A8D9BCEBA4C6}" destId="{E0549ABE-BAA2-4B6F-9DD6-2D9E59F5ED20}" srcOrd="0" destOrd="0" presId="urn:microsoft.com/office/officeart/2005/8/layout/list1"/>
    <dgm:cxn modelId="{9D5421C8-DCB8-484B-B0F3-59267AEAF28E}" type="presParOf" srcId="{C1F59A1A-DE43-4990-A7DB-A8D9BCEBA4C6}" destId="{CD029764-C764-4121-9646-0A0EB018627D}" srcOrd="1" destOrd="0" presId="urn:microsoft.com/office/officeart/2005/8/layout/list1"/>
    <dgm:cxn modelId="{88FE1459-6B4E-4066-8273-C67D32ECE8F3}" type="presParOf" srcId="{2B608781-330C-4FF5-AF39-86C0A1A2613D}" destId="{D0429590-0AB8-4D95-B420-92AA1B2D8ECB}" srcOrd="9" destOrd="0" presId="urn:microsoft.com/office/officeart/2005/8/layout/list1"/>
    <dgm:cxn modelId="{80C876D7-CB2C-43D0-83C0-6B0967D419E1}" type="presParOf" srcId="{2B608781-330C-4FF5-AF39-86C0A1A2613D}" destId="{78F47B48-E7C2-409A-9556-7E18A22EC1ED}" srcOrd="10" destOrd="0" presId="urn:microsoft.com/office/officeart/2005/8/layout/list1"/>
    <dgm:cxn modelId="{BDE24E66-7FC8-4486-9D60-C5AB25557627}" type="presParOf" srcId="{2B608781-330C-4FF5-AF39-86C0A1A2613D}" destId="{94CF25CB-9EC1-47E7-AB8B-C822C3F2A3D0}" srcOrd="11" destOrd="0" presId="urn:microsoft.com/office/officeart/2005/8/layout/list1"/>
    <dgm:cxn modelId="{C8FA3FE3-FF1E-4E24-920E-46EF1DC3BEF4}" type="presParOf" srcId="{2B608781-330C-4FF5-AF39-86C0A1A2613D}" destId="{50297AAD-C5FF-4AF1-9216-8450D9FC484F}" srcOrd="12" destOrd="0" presId="urn:microsoft.com/office/officeart/2005/8/layout/list1"/>
    <dgm:cxn modelId="{D93BF06B-5334-4C36-9A95-CED350DEE37A}" type="presParOf" srcId="{50297AAD-C5FF-4AF1-9216-8450D9FC484F}" destId="{5444B297-C413-4085-B2C0-89A005311108}" srcOrd="0" destOrd="0" presId="urn:microsoft.com/office/officeart/2005/8/layout/list1"/>
    <dgm:cxn modelId="{6B321F9B-E98F-4B0B-A637-698500239D36}" type="presParOf" srcId="{50297AAD-C5FF-4AF1-9216-8450D9FC484F}" destId="{46E35DE3-0A83-4D0F-B63E-222F50CEBD5E}" srcOrd="1" destOrd="0" presId="urn:microsoft.com/office/officeart/2005/8/layout/list1"/>
    <dgm:cxn modelId="{B3E7C869-7CAD-4AF0-9A97-9DB76F272911}" type="presParOf" srcId="{2B608781-330C-4FF5-AF39-86C0A1A2613D}" destId="{1EF7DE80-6EB3-4597-A21A-0C1FB41F61ED}" srcOrd="13" destOrd="0" presId="urn:microsoft.com/office/officeart/2005/8/layout/list1"/>
    <dgm:cxn modelId="{1891BA0E-5AE7-4548-A393-133E593568B7}" type="presParOf" srcId="{2B608781-330C-4FF5-AF39-86C0A1A2613D}" destId="{27AE9FFA-CFBE-42AC-AFA2-DEBEBC7E37B0}" srcOrd="14" destOrd="0" presId="urn:microsoft.com/office/officeart/2005/8/layout/list1"/>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C04DE3C-1940-4AA8-85A0-5C34CD3B5E9F}">
      <dsp:nvSpPr>
        <dsp:cNvPr id="0" name=""/>
        <dsp:cNvSpPr/>
      </dsp:nvSpPr>
      <dsp:spPr>
        <a:xfrm>
          <a:off x="0" y="125443"/>
          <a:ext cx="2499190" cy="113715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3965" tIns="395732" rIns="193965" bIns="142240" numCol="1" spcCol="1270" anchor="t" anchorCtr="0">
          <a:noAutofit/>
        </a:bodyPr>
        <a:lstStyle/>
        <a:p>
          <a:pPr marL="228600" lvl="1" indent="-228600" algn="l" defTabSz="889000" rtl="0">
            <a:lnSpc>
              <a:spcPct val="90000"/>
            </a:lnSpc>
            <a:spcBef>
              <a:spcPct val="0"/>
            </a:spcBef>
            <a:spcAft>
              <a:spcPct val="15000"/>
            </a:spcAft>
            <a:buChar char="••"/>
          </a:pPr>
          <a:r>
            <a:rPr kumimoji="1" lang="zh-TW" sz="2000" b="1" kern="1200" dirty="0" smtClean="0"/>
            <a:t>劉俊吉</a:t>
          </a:r>
          <a:r>
            <a:rPr kumimoji="1" lang="en-US" altLang="zh-TW" sz="2000" b="1" kern="1200" dirty="0" smtClean="0"/>
            <a:t> </a:t>
          </a:r>
          <a:br>
            <a:rPr kumimoji="1" lang="en-US" altLang="zh-TW" sz="2000" b="1" kern="1200" dirty="0" smtClean="0"/>
          </a:br>
          <a:r>
            <a:rPr kumimoji="1" lang="en-US" altLang="zh-TW" sz="2000" b="1" kern="1200" dirty="0" smtClean="0"/>
            <a:t>Chun-Chi Liu</a:t>
          </a:r>
          <a:endParaRPr kumimoji="1" lang="en-US" sz="2000" b="1" kern="1200" dirty="0"/>
        </a:p>
      </dsp:txBody>
      <dsp:txXfrm>
        <a:off x="0" y="125443"/>
        <a:ext cx="2499190" cy="1137150"/>
      </dsp:txXfrm>
    </dsp:sp>
    <dsp:sp modelId="{7BB3D5E2-CFF6-4E5F-BD70-2A36DE652FB2}">
      <dsp:nvSpPr>
        <dsp:cNvPr id="0" name=""/>
        <dsp:cNvSpPr/>
      </dsp:nvSpPr>
      <dsp:spPr>
        <a:xfrm>
          <a:off x="124959" y="61334"/>
          <a:ext cx="1749433" cy="34454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124" tIns="0" rIns="66124" bIns="0" numCol="1" spcCol="1270" anchor="ctr" anchorCtr="0">
          <a:noAutofit/>
        </a:bodyPr>
        <a:lstStyle/>
        <a:p>
          <a:pPr lvl="0" algn="l" defTabSz="889000" rtl="0">
            <a:lnSpc>
              <a:spcPct val="90000"/>
            </a:lnSpc>
            <a:spcBef>
              <a:spcPct val="0"/>
            </a:spcBef>
            <a:spcAft>
              <a:spcPct val="35000"/>
            </a:spcAft>
          </a:pPr>
          <a:r>
            <a:rPr kumimoji="1" lang="en-US" sz="2000" b="1" kern="1200" dirty="0" smtClean="0"/>
            <a:t>Advisor</a:t>
          </a:r>
          <a:endParaRPr kumimoji="1" lang="en-US" sz="2000" b="1" kern="1200" dirty="0"/>
        </a:p>
      </dsp:txBody>
      <dsp:txXfrm>
        <a:off x="124959" y="61334"/>
        <a:ext cx="1749433" cy="344548"/>
      </dsp:txXfrm>
    </dsp:sp>
    <dsp:sp modelId="{E6EA1EA3-D150-48A7-9B60-D68E9108BE2D}">
      <dsp:nvSpPr>
        <dsp:cNvPr id="0" name=""/>
        <dsp:cNvSpPr/>
      </dsp:nvSpPr>
      <dsp:spPr>
        <a:xfrm>
          <a:off x="0" y="1645633"/>
          <a:ext cx="2499190" cy="8379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3965" tIns="395732" rIns="193965" bIns="142240" numCol="1" spcCol="1270" anchor="t" anchorCtr="0">
          <a:noAutofit/>
        </a:bodyPr>
        <a:lstStyle/>
        <a:p>
          <a:pPr marL="228600" lvl="1" indent="-228600" algn="l" defTabSz="889000" rtl="0">
            <a:lnSpc>
              <a:spcPct val="90000"/>
            </a:lnSpc>
            <a:spcBef>
              <a:spcPct val="0"/>
            </a:spcBef>
            <a:spcAft>
              <a:spcPct val="15000"/>
            </a:spcAft>
            <a:buChar char="••"/>
          </a:pPr>
          <a:r>
            <a:rPr lang="zh-TW" altLang="en-US" sz="2000" b="1" i="0" kern="1200" dirty="0" smtClean="0"/>
            <a:t>楊善淳</a:t>
          </a:r>
          <a:endParaRPr kumimoji="1" lang="en-US" sz="2000" b="1" kern="1200" dirty="0"/>
        </a:p>
      </dsp:txBody>
      <dsp:txXfrm>
        <a:off x="0" y="1645633"/>
        <a:ext cx="2499190" cy="837900"/>
      </dsp:txXfrm>
    </dsp:sp>
    <dsp:sp modelId="{7593B7FD-219B-463C-94EA-0144455DD6E5}">
      <dsp:nvSpPr>
        <dsp:cNvPr id="0" name=""/>
        <dsp:cNvSpPr/>
      </dsp:nvSpPr>
      <dsp:spPr>
        <a:xfrm>
          <a:off x="124959" y="1365193"/>
          <a:ext cx="1749433" cy="56088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124" tIns="0" rIns="66124" bIns="0" numCol="1" spcCol="1270" anchor="ctr" anchorCtr="0">
          <a:noAutofit/>
        </a:bodyPr>
        <a:lstStyle/>
        <a:p>
          <a:pPr lvl="0" algn="l" defTabSz="889000" rtl="0">
            <a:lnSpc>
              <a:spcPct val="90000"/>
            </a:lnSpc>
            <a:spcBef>
              <a:spcPct val="0"/>
            </a:spcBef>
            <a:spcAft>
              <a:spcPct val="35000"/>
            </a:spcAft>
          </a:pPr>
          <a:r>
            <a:rPr kumimoji="1" lang="zh-TW" altLang="en-US" sz="2000" b="1" kern="1200" dirty="0" smtClean="0"/>
            <a:t>專任研究助理</a:t>
          </a:r>
          <a:endParaRPr kumimoji="1" lang="en-US" sz="2000" b="1" kern="1200" dirty="0"/>
        </a:p>
      </dsp:txBody>
      <dsp:txXfrm>
        <a:off x="124959" y="1365193"/>
        <a:ext cx="1749433" cy="560880"/>
      </dsp:txXfrm>
    </dsp:sp>
    <dsp:sp modelId="{78F47B48-E7C2-409A-9556-7E18A22EC1ED}">
      <dsp:nvSpPr>
        <dsp:cNvPr id="0" name=""/>
        <dsp:cNvSpPr/>
      </dsp:nvSpPr>
      <dsp:spPr>
        <a:xfrm>
          <a:off x="0" y="2687921"/>
          <a:ext cx="2499190" cy="837900"/>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3965" tIns="395732" rIns="193965" bIns="142240" numCol="1" spcCol="1270" anchor="t" anchorCtr="0">
          <a:noAutofit/>
        </a:bodyPr>
        <a:lstStyle/>
        <a:p>
          <a:pPr marL="228600" lvl="1" indent="-228600" algn="l" defTabSz="889000" rtl="0">
            <a:lnSpc>
              <a:spcPct val="90000"/>
            </a:lnSpc>
            <a:spcBef>
              <a:spcPct val="0"/>
            </a:spcBef>
            <a:spcAft>
              <a:spcPct val="15000"/>
            </a:spcAft>
            <a:buChar char="••"/>
          </a:pPr>
          <a:r>
            <a:rPr kumimoji="1" lang="zh-TW" sz="2000" b="1" kern="1200" dirty="0" smtClean="0"/>
            <a:t>楊家俊</a:t>
          </a:r>
          <a:endParaRPr lang="zh-TW" sz="2000" b="1" kern="1200" dirty="0"/>
        </a:p>
      </dsp:txBody>
      <dsp:txXfrm>
        <a:off x="0" y="2687921"/>
        <a:ext cx="2499190" cy="837900"/>
      </dsp:txXfrm>
    </dsp:sp>
    <dsp:sp modelId="{CD029764-C764-4121-9646-0A0EB018627D}">
      <dsp:nvSpPr>
        <dsp:cNvPr id="0" name=""/>
        <dsp:cNvSpPr/>
      </dsp:nvSpPr>
      <dsp:spPr>
        <a:xfrm>
          <a:off x="124959" y="2586133"/>
          <a:ext cx="2053396" cy="38222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124" tIns="0" rIns="66124" bIns="0" numCol="1" spcCol="1270" anchor="ctr" anchorCtr="0">
          <a:noAutofit/>
        </a:bodyPr>
        <a:lstStyle/>
        <a:p>
          <a:pPr lvl="0" algn="l" defTabSz="889000" rtl="0">
            <a:lnSpc>
              <a:spcPct val="90000"/>
            </a:lnSpc>
            <a:spcBef>
              <a:spcPct val="0"/>
            </a:spcBef>
            <a:spcAft>
              <a:spcPct val="35000"/>
            </a:spcAft>
          </a:pPr>
          <a:r>
            <a:rPr kumimoji="1" lang="en-US" sz="2000" b="1" kern="1200" dirty="0" smtClean="0"/>
            <a:t>PhD Students</a:t>
          </a:r>
          <a:endParaRPr lang="zh-TW" sz="2000" b="1" kern="1200" dirty="0"/>
        </a:p>
      </dsp:txBody>
      <dsp:txXfrm>
        <a:off x="124959" y="2586133"/>
        <a:ext cx="2053396" cy="382228"/>
      </dsp:txXfrm>
    </dsp:sp>
    <dsp:sp modelId="{27AE9FFA-CFBE-42AC-AFA2-DEBEBC7E37B0}">
      <dsp:nvSpPr>
        <dsp:cNvPr id="0" name=""/>
        <dsp:cNvSpPr/>
      </dsp:nvSpPr>
      <dsp:spPr>
        <a:xfrm>
          <a:off x="0" y="3684745"/>
          <a:ext cx="2499190" cy="1885275"/>
        </a:xfrm>
        <a:prstGeom prst="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3965" tIns="395732" rIns="193965" bIns="142240" numCol="1" spcCol="1270" anchor="t" anchorCtr="0">
          <a:noAutofit/>
        </a:bodyPr>
        <a:lstStyle/>
        <a:p>
          <a:pPr marL="228600" lvl="1" indent="-228600" algn="l" defTabSz="889000" rtl="0">
            <a:lnSpc>
              <a:spcPct val="90000"/>
            </a:lnSpc>
            <a:spcBef>
              <a:spcPct val="0"/>
            </a:spcBef>
            <a:spcAft>
              <a:spcPct val="15000"/>
            </a:spcAft>
            <a:buChar char="••"/>
          </a:pPr>
          <a:r>
            <a:rPr kumimoji="1" lang="zh-TW" sz="2000" b="1" kern="1200" dirty="0" smtClean="0"/>
            <a:t>曾毓婷</a:t>
          </a:r>
          <a:endParaRPr kumimoji="1" lang="en-US" sz="2000" b="1" kern="1200" dirty="0"/>
        </a:p>
        <a:p>
          <a:pPr marL="228600" lvl="1" indent="-228600" algn="l" defTabSz="889000" rtl="0">
            <a:lnSpc>
              <a:spcPct val="90000"/>
            </a:lnSpc>
            <a:spcBef>
              <a:spcPct val="0"/>
            </a:spcBef>
            <a:spcAft>
              <a:spcPct val="15000"/>
            </a:spcAft>
            <a:buChar char="••"/>
          </a:pPr>
          <a:r>
            <a:rPr kumimoji="1" lang="zh-TW" sz="2000" b="1" kern="1200" dirty="0" smtClean="0"/>
            <a:t>袁偉勝</a:t>
          </a:r>
          <a:endParaRPr kumimoji="1" lang="en-US" sz="2000" b="1" kern="1200" dirty="0"/>
        </a:p>
        <a:p>
          <a:pPr marL="228600" lvl="1" indent="-228600" algn="l" defTabSz="889000" rtl="0">
            <a:lnSpc>
              <a:spcPct val="90000"/>
            </a:lnSpc>
            <a:spcBef>
              <a:spcPct val="0"/>
            </a:spcBef>
            <a:spcAft>
              <a:spcPct val="15000"/>
            </a:spcAft>
            <a:buChar char="••"/>
          </a:pPr>
          <a:r>
            <a:rPr lang="zh-TW" altLang="en-US" sz="2000" b="1" i="0" kern="1200" dirty="0" smtClean="0"/>
            <a:t>陳怡穎</a:t>
          </a:r>
          <a:endParaRPr kumimoji="1" lang="en-US" sz="2000" b="1" kern="1200" dirty="0"/>
        </a:p>
        <a:p>
          <a:pPr marL="228600" lvl="1" indent="-228600" algn="l" defTabSz="889000" rtl="0">
            <a:lnSpc>
              <a:spcPct val="90000"/>
            </a:lnSpc>
            <a:spcBef>
              <a:spcPct val="0"/>
            </a:spcBef>
            <a:spcAft>
              <a:spcPct val="15000"/>
            </a:spcAft>
            <a:buChar char="••"/>
          </a:pPr>
          <a:r>
            <a:rPr lang="zh-TW" altLang="en-US" sz="2000" b="1" i="0" kern="1200" dirty="0" smtClean="0"/>
            <a:t>洪偉欣</a:t>
          </a:r>
          <a:endParaRPr kumimoji="1" lang="en-US" sz="2000" b="1" kern="1200" dirty="0"/>
        </a:p>
      </dsp:txBody>
      <dsp:txXfrm>
        <a:off x="0" y="3684745"/>
        <a:ext cx="2499190" cy="1885275"/>
      </dsp:txXfrm>
    </dsp:sp>
    <dsp:sp modelId="{46E35DE3-0A83-4D0F-B63E-222F50CEBD5E}">
      <dsp:nvSpPr>
        <dsp:cNvPr id="0" name=""/>
        <dsp:cNvSpPr/>
      </dsp:nvSpPr>
      <dsp:spPr>
        <a:xfrm>
          <a:off x="124959" y="3628421"/>
          <a:ext cx="2289797" cy="336763"/>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124" tIns="0" rIns="66124" bIns="0" numCol="1" spcCol="1270" anchor="ctr" anchorCtr="0">
          <a:noAutofit/>
        </a:bodyPr>
        <a:lstStyle/>
        <a:p>
          <a:pPr lvl="0" algn="l" defTabSz="889000" rtl="0">
            <a:lnSpc>
              <a:spcPct val="90000"/>
            </a:lnSpc>
            <a:spcBef>
              <a:spcPct val="0"/>
            </a:spcBef>
            <a:spcAft>
              <a:spcPct val="35000"/>
            </a:spcAft>
          </a:pPr>
          <a:r>
            <a:rPr kumimoji="1" lang="en-US" sz="2000" b="1" kern="1200" dirty="0" smtClean="0"/>
            <a:t>Master  Students</a:t>
          </a:r>
          <a:endParaRPr lang="zh-TW" sz="2000" b="1" kern="1200" dirty="0"/>
        </a:p>
      </dsp:txBody>
      <dsp:txXfrm>
        <a:off x="124959" y="3628421"/>
        <a:ext cx="2289797" cy="336763"/>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5.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7.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19413" cy="493713"/>
          </a:xfrm>
          <a:prstGeom prst="rect">
            <a:avLst/>
          </a:prstGeom>
        </p:spPr>
        <p:txBody>
          <a:bodyPr vert="horz" lIns="91440" tIns="45720" rIns="91440" bIns="45720"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sz="quarter" idx="1"/>
          </p:nvPr>
        </p:nvSpPr>
        <p:spPr>
          <a:xfrm>
            <a:off x="3814763" y="0"/>
            <a:ext cx="2919412" cy="493713"/>
          </a:xfrm>
          <a:prstGeom prst="rect">
            <a:avLst/>
          </a:prstGeom>
        </p:spPr>
        <p:txBody>
          <a:bodyPr vert="horz" lIns="91440" tIns="45720" rIns="91440" bIns="45720" rtlCol="0"/>
          <a:lstStyle>
            <a:lvl1pPr algn="r" fontAlgn="auto">
              <a:spcBef>
                <a:spcPts val="0"/>
              </a:spcBef>
              <a:spcAft>
                <a:spcPts val="0"/>
              </a:spcAft>
              <a:defRPr kumimoji="0" sz="1200">
                <a:latin typeface="+mn-lt"/>
                <a:ea typeface="+mn-ea"/>
              </a:defRPr>
            </a:lvl1pPr>
          </a:lstStyle>
          <a:p>
            <a:pPr>
              <a:defRPr/>
            </a:pPr>
            <a:fld id="{651F768E-960A-4006-B606-4A868181C565}" type="datetimeFigureOut">
              <a:rPr lang="zh-TW" altLang="en-US"/>
              <a:pPr>
                <a:defRPr/>
              </a:pPr>
              <a:t>2011/6/3</a:t>
            </a:fld>
            <a:endParaRPr lang="zh-TW" altLang="en-US"/>
          </a:p>
        </p:txBody>
      </p:sp>
      <p:sp>
        <p:nvSpPr>
          <p:cNvPr id="4" name="頁尾版面配置區 3"/>
          <p:cNvSpPr>
            <a:spLocks noGrp="1"/>
          </p:cNvSpPr>
          <p:nvPr>
            <p:ph type="ftr" sz="quarter" idx="2"/>
          </p:nvPr>
        </p:nvSpPr>
        <p:spPr>
          <a:xfrm>
            <a:off x="0" y="9374188"/>
            <a:ext cx="2919413" cy="493712"/>
          </a:xfrm>
          <a:prstGeom prst="rect">
            <a:avLst/>
          </a:prstGeom>
        </p:spPr>
        <p:txBody>
          <a:bodyPr vert="horz" lIns="91440" tIns="45720" rIns="91440" bIns="45720"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5" name="投影片編號版面配置區 4"/>
          <p:cNvSpPr>
            <a:spLocks noGrp="1"/>
          </p:cNvSpPr>
          <p:nvPr>
            <p:ph type="sldNum" sz="quarter" idx="3"/>
          </p:nvPr>
        </p:nvSpPr>
        <p:spPr>
          <a:xfrm>
            <a:off x="3814763" y="9374188"/>
            <a:ext cx="2919412" cy="493712"/>
          </a:xfrm>
          <a:prstGeom prst="rect">
            <a:avLst/>
          </a:prstGeom>
        </p:spPr>
        <p:txBody>
          <a:bodyPr vert="horz" lIns="91440" tIns="45720" rIns="91440" bIns="45720" rtlCol="0" anchor="b"/>
          <a:lstStyle>
            <a:lvl1pPr algn="r" fontAlgn="auto">
              <a:spcBef>
                <a:spcPts val="0"/>
              </a:spcBef>
              <a:spcAft>
                <a:spcPts val="0"/>
              </a:spcAft>
              <a:defRPr kumimoji="0" sz="1200">
                <a:latin typeface="+mn-lt"/>
                <a:ea typeface="+mn-ea"/>
              </a:defRPr>
            </a:lvl1pPr>
          </a:lstStyle>
          <a:p>
            <a:pPr>
              <a:defRPr/>
            </a:pPr>
            <a:fld id="{6631FC20-6371-4C11-B38E-12540864750F}"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19413" cy="493713"/>
          </a:xfrm>
          <a:prstGeom prst="rect">
            <a:avLst/>
          </a:prstGeom>
        </p:spPr>
        <p:txBody>
          <a:bodyPr vert="horz" lIns="91440" tIns="45720" rIns="91440" bIns="45720" rtlCol="0"/>
          <a:lstStyle>
            <a:lvl1pPr algn="l" fontAlgn="auto">
              <a:spcBef>
                <a:spcPts val="0"/>
              </a:spcBef>
              <a:spcAft>
                <a:spcPts val="0"/>
              </a:spcAft>
              <a:defRPr kumimoji="0" sz="1200">
                <a:latin typeface="+mn-lt"/>
                <a:ea typeface="+mn-ea"/>
              </a:defRPr>
            </a:lvl1pPr>
          </a:lstStyle>
          <a:p>
            <a:pPr>
              <a:defRPr/>
            </a:pPr>
            <a:endParaRPr lang="zh-TW" altLang="en-US"/>
          </a:p>
        </p:txBody>
      </p:sp>
      <p:sp>
        <p:nvSpPr>
          <p:cNvPr id="3" name="日期版面配置區 2"/>
          <p:cNvSpPr>
            <a:spLocks noGrp="1"/>
          </p:cNvSpPr>
          <p:nvPr>
            <p:ph type="dt" idx="1"/>
          </p:nvPr>
        </p:nvSpPr>
        <p:spPr>
          <a:xfrm>
            <a:off x="3814763" y="0"/>
            <a:ext cx="2919412" cy="493713"/>
          </a:xfrm>
          <a:prstGeom prst="rect">
            <a:avLst/>
          </a:prstGeom>
        </p:spPr>
        <p:txBody>
          <a:bodyPr vert="horz" lIns="91440" tIns="45720" rIns="91440" bIns="45720" rtlCol="0"/>
          <a:lstStyle>
            <a:lvl1pPr algn="r" fontAlgn="auto">
              <a:spcBef>
                <a:spcPts val="0"/>
              </a:spcBef>
              <a:spcAft>
                <a:spcPts val="0"/>
              </a:spcAft>
              <a:defRPr kumimoji="0" sz="1200">
                <a:latin typeface="+mn-lt"/>
                <a:ea typeface="+mn-ea"/>
              </a:defRPr>
            </a:lvl1pPr>
          </a:lstStyle>
          <a:p>
            <a:pPr>
              <a:defRPr/>
            </a:pPr>
            <a:fld id="{EA726CD2-E84E-4A08-8396-8978A253FC21}" type="datetimeFigureOut">
              <a:rPr lang="zh-TW" altLang="en-US"/>
              <a:pPr>
                <a:defRPr/>
              </a:pPr>
              <a:t>2011/6/3</a:t>
            </a:fld>
            <a:endParaRPr lang="zh-TW" altLang="en-US"/>
          </a:p>
        </p:txBody>
      </p:sp>
      <p:sp>
        <p:nvSpPr>
          <p:cNvPr id="4" name="投影片圖像版面配置區 3"/>
          <p:cNvSpPr>
            <a:spLocks noGrp="1" noRot="1" noChangeAspect="1"/>
          </p:cNvSpPr>
          <p:nvPr>
            <p:ph type="sldImg" idx="2"/>
          </p:nvPr>
        </p:nvSpPr>
        <p:spPr>
          <a:xfrm>
            <a:off x="900113" y="739775"/>
            <a:ext cx="4935537" cy="3702050"/>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673100" y="4687888"/>
            <a:ext cx="5389563" cy="4441825"/>
          </a:xfrm>
          <a:prstGeom prst="rect">
            <a:avLst/>
          </a:prstGeom>
        </p:spPr>
        <p:txBody>
          <a:bodyPr vert="horz" lIns="91440" tIns="45720" rIns="91440" bIns="45720" rtlCol="0">
            <a:normAutofit/>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0" y="9374188"/>
            <a:ext cx="2919413" cy="493712"/>
          </a:xfrm>
          <a:prstGeom prst="rect">
            <a:avLst/>
          </a:prstGeom>
        </p:spPr>
        <p:txBody>
          <a:bodyPr vert="horz" lIns="91440" tIns="45720" rIns="91440" bIns="45720" rtlCol="0" anchor="b"/>
          <a:lstStyle>
            <a:lvl1pPr algn="l" fontAlgn="auto">
              <a:spcBef>
                <a:spcPts val="0"/>
              </a:spcBef>
              <a:spcAft>
                <a:spcPts val="0"/>
              </a:spcAft>
              <a:defRPr kumimoji="0" sz="1200">
                <a:latin typeface="+mn-lt"/>
                <a:ea typeface="+mn-ea"/>
              </a:defRPr>
            </a:lvl1pPr>
          </a:lstStyle>
          <a:p>
            <a:pPr>
              <a:defRPr/>
            </a:pPr>
            <a:endParaRPr lang="zh-TW" altLang="en-US"/>
          </a:p>
        </p:txBody>
      </p:sp>
      <p:sp>
        <p:nvSpPr>
          <p:cNvPr id="7" name="投影片編號版面配置區 6"/>
          <p:cNvSpPr>
            <a:spLocks noGrp="1"/>
          </p:cNvSpPr>
          <p:nvPr>
            <p:ph type="sldNum" sz="quarter" idx="5"/>
          </p:nvPr>
        </p:nvSpPr>
        <p:spPr>
          <a:xfrm>
            <a:off x="3814763" y="9374188"/>
            <a:ext cx="2919412" cy="493712"/>
          </a:xfrm>
          <a:prstGeom prst="rect">
            <a:avLst/>
          </a:prstGeom>
        </p:spPr>
        <p:txBody>
          <a:bodyPr vert="horz" lIns="91440" tIns="45720" rIns="91440" bIns="45720" rtlCol="0" anchor="b"/>
          <a:lstStyle>
            <a:lvl1pPr algn="r" fontAlgn="auto">
              <a:spcBef>
                <a:spcPts val="0"/>
              </a:spcBef>
              <a:spcAft>
                <a:spcPts val="0"/>
              </a:spcAft>
              <a:defRPr kumimoji="0" sz="1200">
                <a:latin typeface="+mn-lt"/>
                <a:ea typeface="+mn-ea"/>
              </a:defRPr>
            </a:lvl1pPr>
          </a:lstStyle>
          <a:p>
            <a:pPr>
              <a:defRPr/>
            </a:pPr>
            <a:fld id="{D0D2F59F-D0D8-49B5-8D2D-02792E134154}"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www.giichinese.com.tw/report/tak192391-next-generation-sequencing-opportunities-trends.html"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www.giichinese.com.tw/report/tak192391-next-generation-sequencing-opportunities-trends_toc.html"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genomebiology.com/2008/9/S1/S4"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Rot="1" noChangeAspect="1" noTextEdit="1"/>
          </p:cNvSpPr>
          <p:nvPr>
            <p:ph type="sldImg"/>
          </p:nvPr>
        </p:nvSpPr>
        <p:spPr bwMode="auto">
          <a:noFill/>
          <a:ln>
            <a:solidFill>
              <a:srgbClr val="000000"/>
            </a:solidFill>
            <a:miter lim="800000"/>
            <a:headEnd/>
            <a:tailEnd/>
          </a:ln>
        </p:spPr>
      </p:sp>
      <p:sp>
        <p:nvSpPr>
          <p:cNvPr id="16386" name="Rectangle 3"/>
          <p:cNvSpPr>
            <a:spLocks noGrp="1"/>
          </p:cNvSpPr>
          <p:nvPr>
            <p:ph type="body" idx="1"/>
          </p:nvPr>
        </p:nvSpPr>
        <p:spPr bwMode="auto">
          <a:noFill/>
        </p:spPr>
        <p:txBody>
          <a:bodyPr wrap="square" numCol="1" anchor="t" anchorCtr="0" compatLnSpc="1">
            <a:prstTxWarp prst="textNoShape">
              <a:avLst/>
            </a:prstTxWarp>
          </a:bodyPr>
          <a:lstStyle/>
          <a:p>
            <a:r>
              <a:rPr lang="en-US" altLang="zh-TW" smtClean="0"/>
              <a:t>Title: Systems Biology and Gene Function Study</a:t>
            </a:r>
            <a:br>
              <a:rPr lang="en-US" altLang="zh-TW" smtClean="0"/>
            </a:br>
            <a:r>
              <a:rPr lang="en-US" altLang="zh-TW" smtClean="0"/>
              <a:t>Abstract: Systems biology usually integrates various biological systems such as genomics, transcriptomics, proteomics, gene regulatory networks, and pathways. Bioinformatics provides the integrating tools to perform the systematic data analysis and construct biological models. In this talk, I will introduce several computational systems biology methods, which can be used in gene function study.</a:t>
            </a:r>
            <a:endParaRPr lang="zh-TW" altLang="zh-TW" smtClean="0"/>
          </a:p>
          <a:p>
            <a:pPr eaLnBrk="1" hangingPunct="1"/>
            <a:endParaRPr lang="en-US" altLang="zh-TW"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2"/>
          <p:cNvSpPr>
            <a:spLocks noGrp="1" noRot="1" noChangeAspect="1" noTextEdit="1"/>
          </p:cNvSpPr>
          <p:nvPr>
            <p:ph type="sldImg"/>
          </p:nvPr>
        </p:nvSpPr>
        <p:spPr bwMode="auto">
          <a:noFill/>
          <a:ln>
            <a:solidFill>
              <a:srgbClr val="000000"/>
            </a:solidFill>
            <a:miter lim="800000"/>
            <a:headEnd/>
            <a:tailEnd/>
          </a:ln>
        </p:spPr>
      </p:sp>
      <p:sp>
        <p:nvSpPr>
          <p:cNvPr id="1843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zh-TW"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r>
              <a:rPr lang="en-US" altLang="zh-TW" dirty="0" smtClean="0">
                <a:hlinkClick r:id="rId3"/>
              </a:rPr>
              <a:t>http://www.giichinese.com.tw/report/tak192391-next-generation-sequencing-opportunities-trends.html</a:t>
            </a:r>
            <a:endParaRPr lang="en-US" altLang="zh-TW" dirty="0" smtClean="0"/>
          </a:p>
          <a:p>
            <a:r>
              <a:rPr lang="en-US" altLang="zh-TW" dirty="0" smtClean="0">
                <a:hlinkClick r:id="rId4"/>
              </a:rPr>
              <a:t>http://www.giichinese.com.tw/report/tak192391-next-generation-sequencing-opportunities-trends_toc.html</a:t>
            </a:r>
            <a:endParaRPr lang="zh-TW" altLang="en-US" dirty="0" smtClean="0"/>
          </a:p>
          <a:p>
            <a:endParaRPr lang="zh-TW" altLang="en-US" dirty="0"/>
          </a:p>
        </p:txBody>
      </p:sp>
      <p:sp>
        <p:nvSpPr>
          <p:cNvPr id="4" name="投影片編號版面配置區 3"/>
          <p:cNvSpPr>
            <a:spLocks noGrp="1"/>
          </p:cNvSpPr>
          <p:nvPr>
            <p:ph type="sldNum" sz="quarter" idx="10"/>
          </p:nvPr>
        </p:nvSpPr>
        <p:spPr/>
        <p:txBody>
          <a:bodyPr/>
          <a:lstStyle/>
          <a:p>
            <a:pPr>
              <a:defRPr/>
            </a:pPr>
            <a:fld id="{D0D2F59F-D0D8-49B5-8D2D-02792E134154}" type="slidenum">
              <a:rPr lang="zh-TW" altLang="en-US" smtClean="0"/>
              <a:pPr>
                <a:defRPr/>
              </a:pPr>
              <a:t>6</a:t>
            </a:fld>
            <a:endParaRPr lang="zh-TW"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TextEdit="1"/>
          </p:cNvSpPr>
          <p:nvPr>
            <p:ph type="sldImg"/>
          </p:nvPr>
        </p:nvSpPr>
        <p:spPr bwMode="auto">
          <a:noFill/>
          <a:ln>
            <a:solidFill>
              <a:srgbClr val="000000"/>
            </a:solidFill>
            <a:miter lim="800000"/>
            <a:headEnd/>
            <a:tailEnd/>
          </a:ln>
        </p:spPr>
      </p:sp>
      <p:sp>
        <p:nvSpPr>
          <p:cNvPr id="2048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zh-TW"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Rot="1" noChangeAspect="1" noTextEdit="1"/>
          </p:cNvSpPr>
          <p:nvPr>
            <p:ph type="sldImg"/>
          </p:nvPr>
        </p:nvSpPr>
        <p:spPr bwMode="auto">
          <a:noFill/>
          <a:ln>
            <a:solidFill>
              <a:srgbClr val="000000"/>
            </a:solidFill>
            <a:miter lim="800000"/>
            <a:headEnd/>
            <a:tailEnd/>
          </a:ln>
        </p:spPr>
      </p:sp>
      <p:sp>
        <p:nvSpPr>
          <p:cNvPr id="2253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zh-TW"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TextEdit="1"/>
          </p:cNvSpPr>
          <p:nvPr>
            <p:ph type="sldImg"/>
          </p:nvPr>
        </p:nvSpPr>
        <p:spPr bwMode="auto">
          <a:noFill/>
          <a:ln>
            <a:solidFill>
              <a:srgbClr val="000000"/>
            </a:solidFill>
            <a:miter lim="800000"/>
            <a:headEnd/>
            <a:tailEnd/>
          </a:ln>
        </p:spPr>
      </p:sp>
      <p:sp>
        <p:nvSpPr>
          <p:cNvPr id="2457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zh-TW"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7"/>
          <p:cNvSpPr txBox="1">
            <a:spLocks noGrp="1" noChangeArrowheads="1"/>
          </p:cNvSpPr>
          <p:nvPr/>
        </p:nvSpPr>
        <p:spPr bwMode="auto">
          <a:xfrm>
            <a:off x="3814763" y="9374188"/>
            <a:ext cx="2919412" cy="493712"/>
          </a:xfrm>
          <a:prstGeom prst="rect">
            <a:avLst/>
          </a:prstGeom>
          <a:noFill/>
          <a:ln w="9525">
            <a:noFill/>
            <a:miter lim="800000"/>
            <a:headEnd/>
            <a:tailEnd/>
          </a:ln>
        </p:spPr>
        <p:txBody>
          <a:bodyPr anchor="b"/>
          <a:lstStyle/>
          <a:p>
            <a:pPr algn="r"/>
            <a:fld id="{DF338EC2-397B-43B1-9608-1C1255C7A207}" type="slidenum">
              <a:rPr lang="zh-TW" altLang="en-US" sz="1200"/>
              <a:pPr algn="r"/>
              <a:t>13</a:t>
            </a:fld>
            <a:endParaRPr lang="en-US" altLang="zh-TW" sz="1200"/>
          </a:p>
        </p:txBody>
      </p:sp>
      <p:sp>
        <p:nvSpPr>
          <p:cNvPr id="2662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662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US" altLang="zh-TW" smtClean="0"/>
              <a:t>Transcription factors (TFs) and microRNAs (miRNAs) play important roles in regulation of gene expression.</a:t>
            </a:r>
          </a:p>
          <a:p>
            <a:pPr eaLnBrk="1" hangingPunct="1"/>
            <a:endParaRPr lang="zh-TW"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7"/>
          <p:cNvSpPr txBox="1">
            <a:spLocks noGrp="1" noChangeArrowheads="1"/>
          </p:cNvSpPr>
          <p:nvPr/>
        </p:nvSpPr>
        <p:spPr bwMode="auto">
          <a:xfrm>
            <a:off x="3814763" y="9374188"/>
            <a:ext cx="2919412" cy="493712"/>
          </a:xfrm>
          <a:prstGeom prst="rect">
            <a:avLst/>
          </a:prstGeom>
          <a:noFill/>
          <a:ln w="9525">
            <a:noFill/>
            <a:miter lim="800000"/>
            <a:headEnd/>
            <a:tailEnd/>
          </a:ln>
        </p:spPr>
        <p:txBody>
          <a:bodyPr anchor="b"/>
          <a:lstStyle/>
          <a:p>
            <a:pPr algn="r"/>
            <a:fld id="{5AA8A181-A68A-40B9-9603-9288B3C75009}" type="slidenum">
              <a:rPr lang="zh-TW" altLang="en-US" sz="1200"/>
              <a:pPr algn="r"/>
              <a:t>14</a:t>
            </a:fld>
            <a:endParaRPr lang="en-US" altLang="zh-TW" sz="1200"/>
          </a:p>
        </p:txBody>
      </p:sp>
      <p:sp>
        <p:nvSpPr>
          <p:cNvPr id="2867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2867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zh-TW" altLang="en-US" smtClean="0"/>
              <a:t>廣泛型生物資訊網站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7"/>
          <p:cNvSpPr txBox="1">
            <a:spLocks noGrp="1" noChangeArrowheads="1"/>
          </p:cNvSpPr>
          <p:nvPr/>
        </p:nvSpPr>
        <p:spPr bwMode="auto">
          <a:xfrm>
            <a:off x="3814763" y="9374188"/>
            <a:ext cx="2919412" cy="493712"/>
          </a:xfrm>
          <a:prstGeom prst="rect">
            <a:avLst/>
          </a:prstGeom>
          <a:noFill/>
          <a:ln w="9525">
            <a:noFill/>
            <a:miter lim="800000"/>
            <a:headEnd/>
            <a:tailEnd/>
          </a:ln>
        </p:spPr>
        <p:txBody>
          <a:bodyPr anchor="b"/>
          <a:lstStyle/>
          <a:p>
            <a:pPr algn="r"/>
            <a:fld id="{A9F996CC-7200-436A-BE35-EB64F0626D53}" type="slidenum">
              <a:rPr lang="zh-TW" altLang="en-US" sz="1200"/>
              <a:pPr algn="r"/>
              <a:t>15</a:t>
            </a:fld>
            <a:endParaRPr lang="en-US" altLang="zh-TW" sz="1200"/>
          </a:p>
        </p:txBody>
      </p:sp>
      <p:sp>
        <p:nvSpPr>
          <p:cNvPr id="6553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553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zh-TW"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7"/>
          <p:cNvSpPr txBox="1">
            <a:spLocks noGrp="1" noChangeArrowheads="1"/>
          </p:cNvSpPr>
          <p:nvPr/>
        </p:nvSpPr>
        <p:spPr bwMode="auto">
          <a:xfrm>
            <a:off x="3814763" y="9374188"/>
            <a:ext cx="2919412" cy="493712"/>
          </a:xfrm>
          <a:prstGeom prst="rect">
            <a:avLst/>
          </a:prstGeom>
          <a:noFill/>
          <a:ln w="9525">
            <a:noFill/>
            <a:miter lim="800000"/>
            <a:headEnd/>
            <a:tailEnd/>
          </a:ln>
        </p:spPr>
        <p:txBody>
          <a:bodyPr anchor="b"/>
          <a:lstStyle/>
          <a:p>
            <a:pPr algn="r"/>
            <a:fld id="{BD2F7544-14DE-41FE-B3E5-64796589A126}" type="slidenum">
              <a:rPr lang="zh-TW" altLang="en-US" sz="1200"/>
              <a:pPr algn="r"/>
              <a:t>16</a:t>
            </a:fld>
            <a:endParaRPr lang="en-US" altLang="zh-TW" sz="1200"/>
          </a:p>
        </p:txBody>
      </p:sp>
      <p:sp>
        <p:nvSpPr>
          <p:cNvPr id="67586"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758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US" altLang="zh-TW" smtClean="0"/>
              <a:t>In this study, we used SVM and manifold.</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7"/>
          <p:cNvSpPr txBox="1">
            <a:spLocks noGrp="1" noChangeArrowheads="1"/>
          </p:cNvSpPr>
          <p:nvPr/>
        </p:nvSpPr>
        <p:spPr bwMode="auto">
          <a:xfrm>
            <a:off x="3814763" y="9374188"/>
            <a:ext cx="2919412" cy="493712"/>
          </a:xfrm>
          <a:prstGeom prst="rect">
            <a:avLst/>
          </a:prstGeom>
          <a:noFill/>
          <a:ln w="9525">
            <a:noFill/>
            <a:miter lim="800000"/>
            <a:headEnd/>
            <a:tailEnd/>
          </a:ln>
        </p:spPr>
        <p:txBody>
          <a:bodyPr anchor="b"/>
          <a:lstStyle/>
          <a:p>
            <a:pPr algn="r"/>
            <a:fld id="{8E46E589-D6E4-4C42-B5E7-B9EF7855B15F}" type="slidenum">
              <a:rPr lang="zh-TW" altLang="en-US" sz="1200"/>
              <a:pPr algn="r"/>
              <a:t>17</a:t>
            </a:fld>
            <a:endParaRPr lang="en-US" altLang="zh-TW" sz="1200"/>
          </a:p>
        </p:txBody>
      </p:sp>
      <p:sp>
        <p:nvSpPr>
          <p:cNvPr id="69634"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963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zh-TW"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Rectangle 2"/>
          <p:cNvSpPr>
            <a:spLocks noGrp="1" noRot="1" noChangeAspect="1" noTextEdit="1"/>
          </p:cNvSpPr>
          <p:nvPr>
            <p:ph type="sldImg"/>
          </p:nvPr>
        </p:nvSpPr>
        <p:spPr bwMode="auto">
          <a:noFill/>
          <a:ln>
            <a:solidFill>
              <a:srgbClr val="000000"/>
            </a:solidFill>
            <a:miter lim="800000"/>
            <a:headEnd/>
            <a:tailEnd/>
          </a:ln>
        </p:spPr>
      </p:sp>
      <p:sp>
        <p:nvSpPr>
          <p:cNvPr id="7168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zh-TW"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Rectangle 2"/>
          <p:cNvSpPr>
            <a:spLocks noGrp="1" noRot="1" noChangeAspect="1" noTextEdit="1"/>
          </p:cNvSpPr>
          <p:nvPr>
            <p:ph type="sldImg"/>
          </p:nvPr>
        </p:nvSpPr>
        <p:spPr bwMode="auto">
          <a:noFill/>
          <a:ln>
            <a:solidFill>
              <a:srgbClr val="000000"/>
            </a:solidFill>
            <a:miter lim="800000"/>
            <a:headEnd/>
            <a:tailEnd/>
          </a:ln>
        </p:spPr>
      </p:sp>
      <p:sp>
        <p:nvSpPr>
          <p:cNvPr id="7373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zh-TW"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1132067-ED40-4F92-9FCF-9FEAEEB7C177}" type="slidenum">
              <a:rPr lang="en-US" altLang="zh-TW"/>
              <a:pPr fontAlgn="base">
                <a:spcBef>
                  <a:spcPct val="0"/>
                </a:spcBef>
                <a:spcAft>
                  <a:spcPct val="0"/>
                </a:spcAft>
                <a:defRPr/>
              </a:pPr>
              <a:t>20</a:t>
            </a:fld>
            <a:endParaRPr lang="en-US" altLang="zh-TW"/>
          </a:p>
        </p:txBody>
      </p:sp>
      <p:sp>
        <p:nvSpPr>
          <p:cNvPr id="7577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577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TW" smtClean="0"/>
              <a:t>Introduction to Systems Biology</a:t>
            </a:r>
          </a:p>
          <a:p>
            <a:pPr eaLnBrk="1" hangingPunct="1">
              <a:spcBef>
                <a:spcPct val="0"/>
              </a:spcBef>
            </a:pPr>
            <a:r>
              <a:rPr lang="zh-TW" altLang="en-US" smtClean="0"/>
              <a:t>系統生物學</a:t>
            </a:r>
            <a:r>
              <a:rPr lang="en-US" altLang="zh-TW" smtClean="0"/>
              <a:t>(systems biology)</a:t>
            </a:r>
            <a:r>
              <a:rPr lang="zh-TW" altLang="en-US" smtClean="0"/>
              <a:t>是一個需要整合多方面的生物系統，例如：基因體</a:t>
            </a:r>
            <a:r>
              <a:rPr lang="en-US" altLang="zh-TW" smtClean="0"/>
              <a:t>(genomics)</a:t>
            </a:r>
            <a:r>
              <a:rPr lang="zh-TW" altLang="en-US" smtClean="0"/>
              <a:t>、基因轉錄體</a:t>
            </a:r>
            <a:r>
              <a:rPr lang="en-US" altLang="zh-TW" smtClean="0"/>
              <a:t>(transcriptomics)</a:t>
            </a:r>
            <a:r>
              <a:rPr lang="zh-TW" altLang="en-US" smtClean="0"/>
              <a:t>、蛋白質體</a:t>
            </a:r>
            <a:r>
              <a:rPr lang="en-US" altLang="zh-TW" smtClean="0"/>
              <a:t>(proteomics)</a:t>
            </a:r>
            <a:r>
              <a:rPr lang="zh-TW" altLang="en-US" smtClean="0"/>
              <a:t>、基因調控網路</a:t>
            </a:r>
            <a:r>
              <a:rPr lang="en-US" altLang="zh-TW" smtClean="0"/>
              <a:t>(gene regulatory networks)</a:t>
            </a:r>
            <a:r>
              <a:rPr lang="zh-TW" altLang="en-US" smtClean="0"/>
              <a:t>、生物途徑</a:t>
            </a:r>
            <a:r>
              <a:rPr lang="en-US" altLang="zh-TW" smtClean="0"/>
              <a:t>(pathways)</a:t>
            </a:r>
            <a:r>
              <a:rPr lang="zh-TW" altLang="en-US" smtClean="0"/>
              <a:t>，並且以生物資訊</a:t>
            </a:r>
            <a:r>
              <a:rPr lang="en-US" altLang="zh-TW" smtClean="0"/>
              <a:t>(Bioinformatics)</a:t>
            </a:r>
            <a:r>
              <a:rPr lang="zh-TW" altLang="en-US" smtClean="0"/>
              <a:t>為整合工具，進行系統性的研究，其包含了資料分析與生物模型的建立。我將會探討幾個系統生物學典型的方法。</a:t>
            </a:r>
          </a:p>
          <a:p>
            <a:pPr eaLnBrk="1" hangingPunct="1">
              <a:spcBef>
                <a:spcPct val="0"/>
              </a:spcBef>
            </a:pPr>
            <a:endParaRPr lang="en-US" altLang="zh-TW" smtClean="0"/>
          </a:p>
          <a:p>
            <a:pPr eaLnBrk="1" hangingPunct="1">
              <a:spcBef>
                <a:spcPct val="0"/>
              </a:spcBef>
            </a:pPr>
            <a:r>
              <a:rPr lang="en-US" altLang="zh-TW" smtClean="0"/>
              <a:t>Systems biology is the study integrated various biological systems such as genomics, transcriptomics, proteomics, gene regulatory networks, and pathways, in which bioinformatics is an integrating tool to perform the systematic data analysis and the construction of biological models. In this talk, I will introduce several computational systems biology methods. These</a:t>
            </a:r>
            <a:r>
              <a:rPr lang="zh-TW" altLang="en-US" smtClean="0"/>
              <a:t> </a:t>
            </a:r>
            <a:r>
              <a:rPr lang="en-US" altLang="zh-TW" smtClean="0"/>
              <a:t>methods</a:t>
            </a:r>
            <a:r>
              <a:rPr lang="zh-TW" altLang="en-US" smtClean="0"/>
              <a:t> </a:t>
            </a:r>
            <a:r>
              <a:rPr lang="en-US" altLang="zh-TW" smtClean="0"/>
              <a:t>can</a:t>
            </a:r>
            <a:r>
              <a:rPr lang="zh-TW" altLang="en-US" smtClean="0"/>
              <a:t> </a:t>
            </a:r>
            <a:r>
              <a:rPr lang="en-US" altLang="zh-TW" smtClean="0"/>
              <a:t>be</a:t>
            </a:r>
            <a:r>
              <a:rPr lang="zh-TW" altLang="en-US" smtClean="0"/>
              <a:t> </a:t>
            </a:r>
            <a:r>
              <a:rPr lang="en-US" altLang="zh-TW" smtClean="0"/>
              <a:t>used</a:t>
            </a:r>
            <a:r>
              <a:rPr lang="zh-TW" altLang="en-US" smtClean="0"/>
              <a:t> </a:t>
            </a:r>
            <a:r>
              <a:rPr lang="en-US" altLang="zh-TW" smtClean="0"/>
              <a:t>in</a:t>
            </a:r>
            <a:r>
              <a:rPr lang="zh-TW" altLang="en-US" smtClean="0"/>
              <a:t> </a:t>
            </a:r>
            <a:r>
              <a:rPr lang="en-US" altLang="zh-TW" smtClean="0"/>
              <a:t>gene</a:t>
            </a:r>
            <a:r>
              <a:rPr lang="zh-TW" altLang="en-US" smtClean="0"/>
              <a:t> </a:t>
            </a:r>
            <a:r>
              <a:rPr lang="en-US" altLang="zh-TW" smtClean="0"/>
              <a:t>function</a:t>
            </a:r>
            <a:r>
              <a:rPr lang="zh-TW" altLang="en-US" smtClean="0"/>
              <a:t> </a:t>
            </a:r>
            <a:r>
              <a:rPr lang="en-US" altLang="zh-TW" smtClean="0"/>
              <a:t>prediction</a:t>
            </a:r>
            <a:r>
              <a:rPr lang="zh-TW" altLang="en-US" smtClean="0"/>
              <a:t> </a:t>
            </a:r>
            <a:r>
              <a:rPr lang="en-US" altLang="zh-TW" smtClean="0"/>
              <a:t>and</a:t>
            </a:r>
            <a:r>
              <a:rPr lang="zh-TW" altLang="en-US" smtClean="0"/>
              <a:t> </a:t>
            </a:r>
            <a:r>
              <a:rPr lang="en-US" altLang="zh-TW" smtClean="0"/>
              <a:t>protein-protein</a:t>
            </a:r>
            <a:r>
              <a:rPr lang="zh-TW" altLang="en-US" smtClean="0"/>
              <a:t> </a:t>
            </a:r>
            <a:r>
              <a:rPr lang="en-US" altLang="zh-TW" smtClean="0"/>
              <a:t>interaction</a:t>
            </a:r>
            <a:r>
              <a:rPr lang="zh-TW" altLang="en-US" smtClean="0"/>
              <a:t> </a:t>
            </a:r>
            <a:r>
              <a:rPr lang="en-US" altLang="zh-TW" smtClean="0"/>
              <a:t>prediction. </a:t>
            </a:r>
            <a:endParaRPr lang="zh-TW" altLang="zh-TW" smtClean="0"/>
          </a:p>
          <a:p>
            <a:pPr eaLnBrk="1" hangingPunct="1">
              <a:spcBef>
                <a:spcPct val="0"/>
              </a:spcBef>
            </a:pPr>
            <a:endParaRPr lang="en-US" altLang="zh-TW"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TextEdit="1"/>
          </p:cNvSpPr>
          <p:nvPr>
            <p:ph type="sldImg"/>
          </p:nvPr>
        </p:nvSpPr>
        <p:spPr bwMode="auto">
          <a:noFill/>
          <a:ln>
            <a:solidFill>
              <a:srgbClr val="000000"/>
            </a:solidFill>
            <a:miter lim="800000"/>
            <a:headEnd/>
            <a:tailEnd/>
          </a:ln>
        </p:spPr>
      </p:sp>
      <p:sp>
        <p:nvSpPr>
          <p:cNvPr id="7987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zh-TW"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Rectangle 2"/>
          <p:cNvSpPr>
            <a:spLocks noGrp="1" noRot="1" noChangeAspect="1" noTextEdit="1"/>
          </p:cNvSpPr>
          <p:nvPr>
            <p:ph type="sldImg"/>
          </p:nvPr>
        </p:nvSpPr>
        <p:spPr bwMode="auto">
          <a:noFill/>
          <a:ln>
            <a:solidFill>
              <a:srgbClr val="000000"/>
            </a:solidFill>
            <a:miter lim="800000"/>
            <a:headEnd/>
            <a:tailEnd/>
          </a:ln>
        </p:spPr>
      </p:sp>
      <p:sp>
        <p:nvSpPr>
          <p:cNvPr id="8192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zh-TW"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3" name="備忘稿版面配置區 2"/>
          <p:cNvSpPr>
            <a:spLocks noGrp="1"/>
          </p:cNvSpPr>
          <p:nvPr>
            <p:ph type="body" idx="1"/>
          </p:nvPr>
        </p:nvSpPr>
        <p:spPr/>
        <p:txBody>
          <a:bodyPr/>
          <a:lstStyle/>
          <a:p>
            <a:pPr eaLnBrk="1" fontAlgn="auto" hangingPunct="1">
              <a:spcBef>
                <a:spcPts val="0"/>
              </a:spcBef>
              <a:spcAft>
                <a:spcPts val="0"/>
              </a:spcAft>
              <a:defRPr/>
            </a:pPr>
            <a:r>
              <a:rPr lang="en-US" altLang="zh-TW" b="1" dirty="0" err="1" smtClean="0">
                <a:latin typeface="+mj-lt"/>
              </a:rPr>
              <a:t>GeneMANIA</a:t>
            </a:r>
            <a:r>
              <a:rPr lang="en-US" altLang="zh-TW" b="1" dirty="0" smtClean="0">
                <a:latin typeface="+mj-lt"/>
              </a:rPr>
              <a:t>: a real-time multiple association network integration algorithm for predicting gene function</a:t>
            </a:r>
            <a:r>
              <a:rPr lang="en-US" altLang="zh-TW" dirty="0" smtClean="0">
                <a:latin typeface="+mj-lt"/>
              </a:rPr>
              <a:t/>
            </a:r>
            <a:br>
              <a:rPr lang="en-US" altLang="zh-TW" dirty="0" smtClean="0">
                <a:latin typeface="+mj-lt"/>
              </a:rPr>
            </a:br>
            <a:r>
              <a:rPr lang="en-US" altLang="zh-TW" dirty="0" err="1" smtClean="0">
                <a:latin typeface="+mj-lt"/>
              </a:rPr>
              <a:t>Mostafavi</a:t>
            </a:r>
            <a:r>
              <a:rPr lang="en-US" altLang="zh-TW" dirty="0" smtClean="0">
                <a:latin typeface="+mj-lt"/>
              </a:rPr>
              <a:t> S, Ray D, </a:t>
            </a:r>
            <a:r>
              <a:rPr lang="en-US" altLang="zh-TW" dirty="0" err="1" smtClean="0">
                <a:latin typeface="+mj-lt"/>
              </a:rPr>
              <a:t>Warde</a:t>
            </a:r>
            <a:r>
              <a:rPr lang="en-US" altLang="zh-TW" dirty="0" smtClean="0">
                <a:latin typeface="+mj-lt"/>
              </a:rPr>
              <a:t>-Farley D, </a:t>
            </a:r>
            <a:r>
              <a:rPr lang="en-US" altLang="zh-TW" dirty="0" err="1" smtClean="0">
                <a:latin typeface="+mj-lt"/>
              </a:rPr>
              <a:t>Grouios</a:t>
            </a:r>
            <a:r>
              <a:rPr lang="en-US" altLang="zh-TW" dirty="0" smtClean="0">
                <a:latin typeface="+mj-lt"/>
              </a:rPr>
              <a:t> C, Morris Q (2008) </a:t>
            </a:r>
            <a:r>
              <a:rPr lang="en-US" altLang="zh-TW" u="sng" dirty="0" smtClean="0">
                <a:latin typeface="+mj-lt"/>
                <a:hlinkClick r:id="rId3"/>
              </a:rPr>
              <a:t>Genome Biology 9: S4. </a:t>
            </a:r>
            <a:r>
              <a:rPr lang="en-US" altLang="zh-TW" dirty="0" smtClean="0">
                <a:latin typeface="+mj-lt"/>
              </a:rPr>
              <a:t/>
            </a:r>
            <a:br>
              <a:rPr lang="en-US" altLang="zh-TW" dirty="0" smtClean="0">
                <a:latin typeface="+mj-lt"/>
              </a:rPr>
            </a:br>
            <a:r>
              <a:rPr lang="en-US" altLang="zh-TW" dirty="0" err="1" smtClean="0">
                <a:latin typeface="+mj-lt"/>
              </a:rPr>
              <a:t>GeneMANIA</a:t>
            </a:r>
            <a:r>
              <a:rPr lang="en-US" altLang="zh-TW" dirty="0" smtClean="0">
                <a:latin typeface="+mj-lt"/>
              </a:rPr>
              <a:t> treats gene function prediction as a binary classification problem. As such, each functional association network derived from the data sources is assigned a positive weight, reflecting the data sources' usefulness in predicting the function. The weighted average of the association networks is constructed into a function-specific association network. </a:t>
            </a:r>
            <a:r>
              <a:rPr lang="en-US" altLang="zh-TW" dirty="0" err="1" smtClean="0">
                <a:latin typeface="+mj-lt"/>
              </a:rPr>
              <a:t>GeneMANIA</a:t>
            </a:r>
            <a:r>
              <a:rPr lang="en-US" altLang="zh-TW" dirty="0" smtClean="0">
                <a:latin typeface="+mj-lt"/>
              </a:rPr>
              <a:t> uses separate objective functions to fit the weights; this simplifies the optimization problem and decreases the run time.</a:t>
            </a:r>
          </a:p>
          <a:p>
            <a:pPr eaLnBrk="1" fontAlgn="auto" hangingPunct="1">
              <a:spcBef>
                <a:spcPts val="0"/>
              </a:spcBef>
              <a:spcAft>
                <a:spcPts val="0"/>
              </a:spcAft>
              <a:defRPr/>
            </a:pPr>
            <a:r>
              <a:rPr lang="en-US" altLang="zh-TW" dirty="0" err="1" smtClean="0">
                <a:latin typeface="+mj-lt"/>
              </a:rPr>
              <a:t>GeneMANIA</a:t>
            </a:r>
            <a:r>
              <a:rPr lang="en-US" altLang="zh-TW" dirty="0" smtClean="0">
                <a:latin typeface="+mj-lt"/>
              </a:rPr>
              <a:t> predicts gene function from the composite network using a variation of the Gaussian field label propagation algorithm that is appropriate for gene function prediction in which there are typically relatively few positive examples. Label propagation algorithms assign a score (the </a:t>
            </a:r>
            <a:r>
              <a:rPr lang="en-US" altLang="zh-TW" dirty="0" err="1" smtClean="0">
                <a:latin typeface="+mj-lt"/>
              </a:rPr>
              <a:t>discriminant</a:t>
            </a:r>
            <a:r>
              <a:rPr lang="en-US" altLang="zh-TW" dirty="0" smtClean="0">
                <a:latin typeface="+mj-lt"/>
              </a:rPr>
              <a:t> value) to each node in the network. This score reflects the computed strength of association that the node has to the seed list defining the given function. This value can be </a:t>
            </a:r>
            <a:r>
              <a:rPr lang="en-US" altLang="zh-TW" dirty="0" err="1" smtClean="0">
                <a:latin typeface="+mj-lt"/>
              </a:rPr>
              <a:t>thresholded</a:t>
            </a:r>
            <a:r>
              <a:rPr lang="en-US" altLang="zh-TW" dirty="0" smtClean="0">
                <a:latin typeface="+mj-lt"/>
              </a:rPr>
              <a:t> to enable predictions of a given gene function.</a:t>
            </a:r>
          </a:p>
          <a:p>
            <a:pPr eaLnBrk="1" fontAlgn="auto" hangingPunct="1">
              <a:spcBef>
                <a:spcPts val="0"/>
              </a:spcBef>
              <a:spcAft>
                <a:spcPts val="0"/>
              </a:spcAft>
              <a:defRPr/>
            </a:pPr>
            <a:endParaRPr lang="en-US" altLang="zh-TW" dirty="0" smtClean="0">
              <a:latin typeface="+mj-lt"/>
            </a:endParaRPr>
          </a:p>
          <a:p>
            <a:pPr eaLnBrk="1" fontAlgn="auto" hangingPunct="1">
              <a:spcBef>
                <a:spcPts val="0"/>
              </a:spcBef>
              <a:spcAft>
                <a:spcPts val="0"/>
              </a:spcAft>
              <a:defRPr/>
            </a:pPr>
            <a:r>
              <a:rPr lang="en-US" altLang="zh-TW" dirty="0" smtClean="0"/>
              <a:t/>
            </a:r>
            <a:br>
              <a:rPr lang="en-US" altLang="zh-TW" dirty="0" smtClean="0"/>
            </a:br>
            <a:endParaRPr lang="zh-TW" altLang="en-US" dirty="0">
              <a:latin typeface="+mj-lt"/>
            </a:endParaRPr>
          </a:p>
        </p:txBody>
      </p:sp>
      <p:sp>
        <p:nvSpPr>
          <p:cNvPr id="23555" name="投影片編號版面配置區 3"/>
          <p:cNvSpPr txBox="1">
            <a:spLocks noGrp="1"/>
          </p:cNvSpPr>
          <p:nvPr/>
        </p:nvSpPr>
        <p:spPr bwMode="auto">
          <a:xfrm>
            <a:off x="3814763" y="9374188"/>
            <a:ext cx="2919412" cy="493712"/>
          </a:xfrm>
          <a:prstGeom prst="rect">
            <a:avLst/>
          </a:prstGeom>
          <a:noFill/>
          <a:ln>
            <a:miter lim="800000"/>
            <a:headEnd/>
            <a:tailEnd/>
          </a:ln>
        </p:spPr>
        <p:txBody>
          <a:bodyPr anchor="b"/>
          <a:lstStyle/>
          <a:p>
            <a:pPr algn="r">
              <a:defRPr/>
            </a:pPr>
            <a:fld id="{E2938A91-C5E1-47B9-AF69-FFD1D951952E}" type="slidenum">
              <a:rPr kumimoji="0" lang="zh-TW" altLang="en-US" sz="1200">
                <a:latin typeface="+mn-lt"/>
                <a:ea typeface="+mn-ea"/>
              </a:rPr>
              <a:pPr algn="r">
                <a:defRPr/>
              </a:pPr>
              <a:t>23</a:t>
            </a:fld>
            <a:endParaRPr kumimoji="0" lang="en-US" altLang="zh-TW" sz="1200">
              <a:latin typeface="+mn-lt"/>
              <a:ea typeface="+mn-ea"/>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994" name="Rectangle 2"/>
          <p:cNvSpPr>
            <a:spLocks noGrp="1" noRot="1" noChangeAspect="1" noTextEdit="1"/>
          </p:cNvSpPr>
          <p:nvPr>
            <p:ph type="sldImg"/>
          </p:nvPr>
        </p:nvSpPr>
        <p:spPr bwMode="auto">
          <a:noFill/>
          <a:ln>
            <a:solidFill>
              <a:srgbClr val="000000"/>
            </a:solidFill>
            <a:miter lim="800000"/>
            <a:headEnd/>
            <a:tailEnd/>
          </a:ln>
        </p:spPr>
      </p:sp>
      <p:sp>
        <p:nvSpPr>
          <p:cNvPr id="212995"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zh-TW"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42"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215043" name="備忘稿版面配置區 2"/>
          <p:cNvSpPr>
            <a:spLocks noGrp="1"/>
          </p:cNvSpPr>
          <p:nvPr>
            <p:ph type="body" idx="1"/>
          </p:nvPr>
        </p:nvSpPr>
        <p:spPr bwMode="auto">
          <a:noFill/>
        </p:spPr>
        <p:txBody>
          <a:bodyPr wrap="square" numCol="1" anchor="t" anchorCtr="0" compatLnSpc="1">
            <a:prstTxWarp prst="textNoShape">
              <a:avLst/>
            </a:prstTxWarp>
          </a:bodyPr>
          <a:lstStyle/>
          <a:p>
            <a:r>
              <a:rPr lang="en-US" altLang="zh-TW" smtClean="0"/>
              <a:t>2</a:t>
            </a:r>
            <a:endParaRPr lang="zh-TW" altLang="en-US" smtClean="0"/>
          </a:p>
        </p:txBody>
      </p:sp>
      <p:sp>
        <p:nvSpPr>
          <p:cNvPr id="4" name="投影片編號版面配置區 3"/>
          <p:cNvSpPr txBox="1">
            <a:spLocks noGrp="1"/>
          </p:cNvSpPr>
          <p:nvPr/>
        </p:nvSpPr>
        <p:spPr>
          <a:xfrm>
            <a:off x="3814763" y="9374188"/>
            <a:ext cx="2919412" cy="493712"/>
          </a:xfrm>
          <a:prstGeom prst="rect">
            <a:avLst/>
          </a:prstGeom>
          <a:noFill/>
        </p:spPr>
        <p:txBody>
          <a:bodyPr anchor="b"/>
          <a:lstStyle/>
          <a:p>
            <a:pPr algn="r" fontAlgn="auto">
              <a:spcBef>
                <a:spcPts val="0"/>
              </a:spcBef>
              <a:spcAft>
                <a:spcPts val="0"/>
              </a:spcAft>
              <a:defRPr/>
            </a:pPr>
            <a:fld id="{F831B064-9583-445E-94E7-DE26F32F2970}" type="slidenum">
              <a:rPr kumimoji="0" lang="zh-TW" altLang="en-US" sz="1200">
                <a:latin typeface="+mn-lt"/>
                <a:ea typeface="+mn-ea"/>
              </a:rPr>
              <a:pPr algn="r" fontAlgn="auto">
                <a:spcBef>
                  <a:spcPts val="0"/>
                </a:spcBef>
                <a:spcAft>
                  <a:spcPts val="0"/>
                </a:spcAft>
                <a:defRPr/>
              </a:pPr>
              <a:t>25</a:t>
            </a:fld>
            <a:endParaRPr kumimoji="0" lang="zh-TW" altLang="en-US" sz="1200">
              <a:latin typeface="+mn-lt"/>
              <a:ea typeface="+mn-ea"/>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090" name="Rectangle 2"/>
          <p:cNvSpPr>
            <a:spLocks noGrp="1" noRot="1" noChangeAspect="1" noTextEdit="1"/>
          </p:cNvSpPr>
          <p:nvPr>
            <p:ph type="sldImg"/>
          </p:nvPr>
        </p:nvSpPr>
        <p:spPr bwMode="auto">
          <a:noFill/>
          <a:ln>
            <a:solidFill>
              <a:srgbClr val="000000"/>
            </a:solidFill>
            <a:miter lim="800000"/>
            <a:headEnd/>
            <a:tailEnd/>
          </a:ln>
        </p:spPr>
      </p:sp>
      <p:sp>
        <p:nvSpPr>
          <p:cNvPr id="217091" name="Rectangle 3"/>
          <p:cNvSpPr>
            <a:spLocks noGrp="1"/>
          </p:cNvSpPr>
          <p:nvPr>
            <p:ph type="body" idx="1"/>
          </p:nvPr>
        </p:nvSpPr>
        <p:spPr bwMode="auto">
          <a:noFill/>
        </p:spPr>
        <p:txBody>
          <a:bodyPr wrap="square" numCol="1" anchor="t" anchorCtr="0" compatLnSpc="1">
            <a:prstTxWarp prst="textNoShape">
              <a:avLst/>
            </a:prstTxWarp>
          </a:bodyPr>
          <a:lstStyle/>
          <a:p>
            <a:endParaRPr lang="en-US" altLang="zh-TW"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7" name="Rectangle 7"/>
          <p:cNvSpPr txBox="1">
            <a:spLocks noGrp="1" noChangeArrowheads="1"/>
          </p:cNvSpPr>
          <p:nvPr/>
        </p:nvSpPr>
        <p:spPr bwMode="auto">
          <a:xfrm>
            <a:off x="3814763" y="9374188"/>
            <a:ext cx="2919412" cy="493712"/>
          </a:xfrm>
          <a:prstGeom prst="rect">
            <a:avLst/>
          </a:prstGeom>
          <a:noFill/>
          <a:ln w="9525">
            <a:noFill/>
            <a:miter lim="800000"/>
            <a:headEnd/>
            <a:tailEnd/>
          </a:ln>
        </p:spPr>
        <p:txBody>
          <a:bodyPr anchor="b"/>
          <a:lstStyle/>
          <a:p>
            <a:pPr algn="r"/>
            <a:fld id="{F3246B71-695B-4489-9EC5-CB96D696286B}" type="slidenum">
              <a:rPr kumimoji="0" lang="en-US" altLang="zh-TW" sz="1200">
                <a:latin typeface="Times New Roman" pitchFamily="18" charset="0"/>
                <a:cs typeface="Arial" charset="0"/>
              </a:rPr>
              <a:pPr algn="r"/>
              <a:t>27</a:t>
            </a:fld>
            <a:endParaRPr kumimoji="0" lang="en-US" altLang="zh-TW" sz="1200">
              <a:latin typeface="Times New Roman" pitchFamily="18" charset="0"/>
              <a:cs typeface="Arial" charset="0"/>
            </a:endParaRPr>
          </a:p>
        </p:txBody>
      </p:sp>
      <p:sp>
        <p:nvSpPr>
          <p:cNvPr id="147458"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745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US" altLang="zh-TW" smtClean="0"/>
              <a:t>Lambda &gt;=0 controls the amount of shrinkage. The larger the lambda, the greater the shrinkage.</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5" name="Rectangle 2"/>
          <p:cNvSpPr>
            <a:spLocks noGrp="1" noRot="1" noChangeAspect="1" noTextEdit="1"/>
          </p:cNvSpPr>
          <p:nvPr>
            <p:ph type="sldImg"/>
          </p:nvPr>
        </p:nvSpPr>
        <p:spPr bwMode="auto">
          <a:noFill/>
          <a:ln>
            <a:solidFill>
              <a:srgbClr val="000000"/>
            </a:solidFill>
            <a:miter lim="800000"/>
            <a:headEnd/>
            <a:tailEnd/>
          </a:ln>
        </p:spPr>
      </p:sp>
      <p:sp>
        <p:nvSpPr>
          <p:cNvPr id="14950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zh-TW"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3" name="Rectangle 2"/>
          <p:cNvSpPr>
            <a:spLocks noGrp="1" noRot="1" noChangeAspect="1" noTextEdit="1"/>
          </p:cNvSpPr>
          <p:nvPr>
            <p:ph type="sldImg"/>
          </p:nvPr>
        </p:nvSpPr>
        <p:spPr bwMode="auto">
          <a:noFill/>
          <a:ln>
            <a:solidFill>
              <a:srgbClr val="000000"/>
            </a:solidFill>
            <a:miter lim="800000"/>
            <a:headEnd/>
            <a:tailEnd/>
          </a:ln>
        </p:spPr>
      </p:sp>
      <p:sp>
        <p:nvSpPr>
          <p:cNvPr id="15155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zh-TW"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1" name="Rectangle 2"/>
          <p:cNvSpPr>
            <a:spLocks noGrp="1" noRot="1" noChangeAspect="1" noTextEdit="1"/>
          </p:cNvSpPr>
          <p:nvPr>
            <p:ph type="sldImg"/>
          </p:nvPr>
        </p:nvSpPr>
        <p:spPr bwMode="auto">
          <a:noFill/>
          <a:ln>
            <a:solidFill>
              <a:srgbClr val="000000"/>
            </a:solidFill>
            <a:miter lim="800000"/>
            <a:headEnd/>
            <a:tailEnd/>
          </a:ln>
        </p:spPr>
      </p:sp>
      <p:sp>
        <p:nvSpPr>
          <p:cNvPr id="15360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zh-TW"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49" name="Rectangle 2"/>
          <p:cNvSpPr>
            <a:spLocks noGrp="1" noRot="1" noChangeAspect="1" noTextEdit="1"/>
          </p:cNvSpPr>
          <p:nvPr>
            <p:ph type="sldImg"/>
          </p:nvPr>
        </p:nvSpPr>
        <p:spPr bwMode="auto">
          <a:noFill/>
          <a:ln>
            <a:solidFill>
              <a:srgbClr val="000000"/>
            </a:solidFill>
            <a:miter lim="800000"/>
            <a:headEnd/>
            <a:tailEnd/>
          </a:ln>
        </p:spPr>
      </p:sp>
      <p:sp>
        <p:nvSpPr>
          <p:cNvPr id="155650" name="Rectangle 3"/>
          <p:cNvSpPr>
            <a:spLocks noGrp="1"/>
          </p:cNvSpPr>
          <p:nvPr>
            <p:ph type="body" idx="1"/>
          </p:nvPr>
        </p:nvSpPr>
        <p:spPr bwMode="auto">
          <a:noFill/>
        </p:spPr>
        <p:txBody>
          <a:bodyPr wrap="square" numCol="1" anchor="t" anchorCtr="0" compatLnSpc="1">
            <a:prstTxWarp prst="textNoShape">
              <a:avLst/>
            </a:prstTxWarp>
          </a:bodyPr>
          <a:lstStyle/>
          <a:p>
            <a:r>
              <a:rPr lang="en-US" altLang="zh-TW" smtClean="0"/>
              <a:t>fi</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7" name="Rectangle 2"/>
          <p:cNvSpPr>
            <a:spLocks noGrp="1" noRot="1" noChangeAspect="1" noTextEdit="1"/>
          </p:cNvSpPr>
          <p:nvPr>
            <p:ph type="sldImg"/>
          </p:nvPr>
        </p:nvSpPr>
        <p:spPr bwMode="auto">
          <a:noFill/>
          <a:ln>
            <a:solidFill>
              <a:srgbClr val="000000"/>
            </a:solidFill>
            <a:miter lim="800000"/>
            <a:headEnd/>
            <a:tailEnd/>
          </a:ln>
        </p:spPr>
      </p:sp>
      <p:sp>
        <p:nvSpPr>
          <p:cNvPr id="15769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zh-TW"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5" name="Rectangle 2"/>
          <p:cNvSpPr>
            <a:spLocks noGrp="1" noRot="1" noChangeAspect="1" noTextEdit="1"/>
          </p:cNvSpPr>
          <p:nvPr>
            <p:ph type="sldImg"/>
          </p:nvPr>
        </p:nvSpPr>
        <p:spPr bwMode="auto">
          <a:noFill/>
          <a:ln>
            <a:solidFill>
              <a:srgbClr val="000000"/>
            </a:solidFill>
            <a:miter lim="800000"/>
            <a:headEnd/>
            <a:tailEnd/>
          </a:ln>
        </p:spPr>
      </p:sp>
      <p:sp>
        <p:nvSpPr>
          <p:cNvPr id="15974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zh-TW"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3" name="Rectangle 2"/>
          <p:cNvSpPr>
            <a:spLocks noGrp="1" noRot="1" noChangeAspect="1" noTextEdit="1"/>
          </p:cNvSpPr>
          <p:nvPr>
            <p:ph type="sldImg"/>
          </p:nvPr>
        </p:nvSpPr>
        <p:spPr bwMode="auto">
          <a:noFill/>
          <a:ln>
            <a:solidFill>
              <a:srgbClr val="000000"/>
            </a:solidFill>
            <a:miter lim="800000"/>
            <a:headEnd/>
            <a:tailEnd/>
          </a:ln>
        </p:spPr>
      </p:sp>
      <p:sp>
        <p:nvSpPr>
          <p:cNvPr id="161794" name="Rectangle 3"/>
          <p:cNvSpPr>
            <a:spLocks noGrp="1"/>
          </p:cNvSpPr>
          <p:nvPr>
            <p:ph type="body" idx="1"/>
          </p:nvPr>
        </p:nvSpPr>
        <p:spPr bwMode="auto">
          <a:noFill/>
        </p:spPr>
        <p:txBody>
          <a:bodyPr wrap="square" numCol="1" anchor="t" anchorCtr="0" compatLnSpc="1">
            <a:prstTxWarp prst="textNoShape">
              <a:avLst/>
            </a:prstTxWarp>
          </a:bodyPr>
          <a:lstStyle/>
          <a:p>
            <a:endParaRPr lang="en-US" altLang="zh-TW"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1" name="Rectangle 2"/>
          <p:cNvSpPr>
            <a:spLocks noGrp="1" noRot="1" noChangeAspect="1" noTextEdit="1"/>
          </p:cNvSpPr>
          <p:nvPr>
            <p:ph type="sldImg"/>
          </p:nvPr>
        </p:nvSpPr>
        <p:spPr bwMode="auto">
          <a:noFill/>
          <a:ln>
            <a:solidFill>
              <a:srgbClr val="000000"/>
            </a:solidFill>
            <a:miter lim="800000"/>
            <a:headEnd/>
            <a:tailEnd/>
          </a:ln>
        </p:spPr>
      </p:sp>
      <p:sp>
        <p:nvSpPr>
          <p:cNvPr id="16384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zh-TW"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1" name="Rectangle 2"/>
          <p:cNvSpPr>
            <a:spLocks noGrp="1" noRot="1" noChangeAspect="1" noTextEdit="1"/>
          </p:cNvSpPr>
          <p:nvPr>
            <p:ph type="sldImg"/>
          </p:nvPr>
        </p:nvSpPr>
        <p:spPr bwMode="auto">
          <a:noFill/>
          <a:ln>
            <a:solidFill>
              <a:srgbClr val="000000"/>
            </a:solidFill>
            <a:miter lim="800000"/>
            <a:headEnd/>
            <a:tailEnd/>
          </a:ln>
        </p:spPr>
      </p:sp>
      <p:sp>
        <p:nvSpPr>
          <p:cNvPr id="19968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zh-TW"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lvl1pPr>
              <a:defRPr/>
            </a:lvl1pPr>
          </a:lstStyle>
          <a:p>
            <a:pPr>
              <a:defRPr/>
            </a:pPr>
            <a:fld id="{113F8C68-B11F-42C1-8959-BBEB7F64D0DC}" type="datetime1">
              <a:rPr lang="zh-TW" altLang="en-US"/>
              <a:pPr>
                <a:defRPr/>
              </a:pPr>
              <a:t>2011/6/3</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pPr>
              <a:defRPr/>
            </a:pPr>
            <a:fld id="{4A8ED59F-2B02-495B-A513-ED0F4987D580}" type="slidenum">
              <a:rPr lang="zh-TW" altLang="en-US"/>
              <a:pPr>
                <a:defRPr/>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121BB0BE-1295-44F8-9195-B2AA14C5DAA4}" type="datetime1">
              <a:rPr lang="zh-TW" altLang="en-US"/>
              <a:pPr>
                <a:defRPr/>
              </a:pPr>
              <a:t>2011/6/3</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pPr>
              <a:defRPr/>
            </a:pPr>
            <a:fld id="{7CAD1835-116D-4BC3-82FE-89A60F36F22E}" type="slidenum">
              <a:rPr lang="zh-TW" altLang="en-US"/>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7002BD60-D8A5-46B7-B86E-B6E4405805EB}" type="datetime1">
              <a:rPr lang="zh-TW" altLang="en-US"/>
              <a:pPr>
                <a:defRPr/>
              </a:pPr>
              <a:t>2011/6/3</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pPr>
              <a:defRPr/>
            </a:pPr>
            <a:fld id="{BCC39446-8C02-402A-8BCC-5E59B7304ABF}" type="slidenum">
              <a:rPr lang="zh-TW" altLang="en-US"/>
              <a:pPr>
                <a:defRPr/>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3"/>
          <p:cNvSpPr>
            <a:spLocks noGrp="1"/>
          </p:cNvSpPr>
          <p:nvPr>
            <p:ph type="dt" sz="half" idx="10"/>
          </p:nvPr>
        </p:nvSpPr>
        <p:spPr/>
        <p:txBody>
          <a:bodyPr/>
          <a:lstStyle>
            <a:lvl1pPr>
              <a:defRPr/>
            </a:lvl1pPr>
          </a:lstStyle>
          <a:p>
            <a:pPr>
              <a:defRPr/>
            </a:pPr>
            <a:fld id="{05B203A7-AD70-45CC-B003-B746061BD791}" type="datetime1">
              <a:rPr lang="zh-TW" altLang="en-US"/>
              <a:pPr>
                <a:defRPr/>
              </a:pPr>
              <a:t>2011/6/3</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en-US" altLang="zh-TW"/>
          </a:p>
        </p:txBody>
      </p:sp>
      <p:sp>
        <p:nvSpPr>
          <p:cNvPr id="7" name="投影片編號版面配置區 5"/>
          <p:cNvSpPr>
            <a:spLocks noGrp="1"/>
          </p:cNvSpPr>
          <p:nvPr>
            <p:ph type="sldNum" sz="quarter" idx="12"/>
          </p:nvPr>
        </p:nvSpPr>
        <p:spPr/>
        <p:txBody>
          <a:bodyPr/>
          <a:lstStyle>
            <a:lvl1pPr>
              <a:defRPr/>
            </a:lvl1pPr>
          </a:lstStyle>
          <a:p>
            <a:pPr>
              <a:defRPr/>
            </a:pPr>
            <a:fld id="{AD3FFF5F-87C6-4C52-86B2-DC998A6987D0}" type="slidenum">
              <a:rPr lang="zh-TW" altLang="en-US"/>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3"/>
          <p:cNvSpPr>
            <a:spLocks noGrp="1"/>
          </p:cNvSpPr>
          <p:nvPr>
            <p:ph type="dt" sz="half" idx="10"/>
          </p:nvPr>
        </p:nvSpPr>
        <p:spPr/>
        <p:txBody>
          <a:bodyPr/>
          <a:lstStyle>
            <a:lvl1pPr>
              <a:defRPr/>
            </a:lvl1pPr>
          </a:lstStyle>
          <a:p>
            <a:pPr>
              <a:defRPr/>
            </a:pPr>
            <a:fld id="{F709D47D-59BF-486F-A2FA-9A71EF4C1DE6}" type="datetime1">
              <a:rPr lang="zh-TW" altLang="en-US"/>
              <a:pPr>
                <a:defRPr/>
              </a:pPr>
              <a:t>2011/6/3</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en-US" altLang="zh-TW"/>
          </a:p>
        </p:txBody>
      </p:sp>
      <p:sp>
        <p:nvSpPr>
          <p:cNvPr id="9" name="投影片編號版面配置區 5"/>
          <p:cNvSpPr>
            <a:spLocks noGrp="1"/>
          </p:cNvSpPr>
          <p:nvPr>
            <p:ph type="sldNum" sz="quarter" idx="12"/>
          </p:nvPr>
        </p:nvSpPr>
        <p:spPr/>
        <p:txBody>
          <a:bodyPr/>
          <a:lstStyle>
            <a:lvl1pPr>
              <a:defRPr/>
            </a:lvl1pPr>
          </a:lstStyle>
          <a:p>
            <a:pPr>
              <a:defRPr/>
            </a:pPr>
            <a:fld id="{1C78EEAF-BDBF-46EB-A8D0-92D56D0C442F}" type="slidenum">
              <a:rPr lang="zh-TW" altLang="en-US"/>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3"/>
          <p:cNvSpPr>
            <a:spLocks noGrp="1"/>
          </p:cNvSpPr>
          <p:nvPr>
            <p:ph type="dt" sz="half" idx="10"/>
          </p:nvPr>
        </p:nvSpPr>
        <p:spPr/>
        <p:txBody>
          <a:bodyPr/>
          <a:lstStyle>
            <a:lvl1pPr>
              <a:defRPr/>
            </a:lvl1pPr>
          </a:lstStyle>
          <a:p>
            <a:pPr>
              <a:defRPr/>
            </a:pPr>
            <a:fld id="{3890DF04-B35A-47F6-A5FF-DB8594902081}" type="datetime1">
              <a:rPr lang="zh-TW" altLang="en-US"/>
              <a:pPr>
                <a:defRPr/>
              </a:pPr>
              <a:t>2011/6/3</a:t>
            </a:fld>
            <a:endParaRPr lang="zh-TW" altLang="en-US"/>
          </a:p>
        </p:txBody>
      </p:sp>
      <p:sp>
        <p:nvSpPr>
          <p:cNvPr id="4" name="頁尾版面配置區 4"/>
          <p:cNvSpPr>
            <a:spLocks noGrp="1"/>
          </p:cNvSpPr>
          <p:nvPr>
            <p:ph type="ftr" sz="quarter" idx="11"/>
          </p:nvPr>
        </p:nvSpPr>
        <p:spPr/>
        <p:txBody>
          <a:bodyPr/>
          <a:lstStyle>
            <a:lvl1pPr>
              <a:defRPr/>
            </a:lvl1pPr>
          </a:lstStyle>
          <a:p>
            <a:pPr>
              <a:defRPr/>
            </a:pPr>
            <a:endParaRPr lang="en-US" altLang="zh-TW"/>
          </a:p>
        </p:txBody>
      </p:sp>
      <p:sp>
        <p:nvSpPr>
          <p:cNvPr id="5" name="投影片編號版面配置區 5"/>
          <p:cNvSpPr>
            <a:spLocks noGrp="1"/>
          </p:cNvSpPr>
          <p:nvPr>
            <p:ph type="sldNum" sz="quarter" idx="12"/>
          </p:nvPr>
        </p:nvSpPr>
        <p:spPr/>
        <p:txBody>
          <a:bodyPr/>
          <a:lstStyle>
            <a:lvl1pPr>
              <a:defRPr/>
            </a:lvl1pPr>
          </a:lstStyle>
          <a:p>
            <a:pPr>
              <a:defRPr/>
            </a:pPr>
            <a:fld id="{562BF2BA-E1B8-4011-9323-E2AE366AB6E1}" type="slidenum">
              <a:rPr lang="zh-TW" altLang="en-US"/>
              <a:pPr>
                <a:defRPr/>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D26612F2-0120-459D-9AA5-6C9BDD131BC7}" type="datetime1">
              <a:rPr lang="zh-TW" altLang="en-US"/>
              <a:pPr>
                <a:defRPr/>
              </a:pPr>
              <a:t>2011/6/3</a:t>
            </a:fld>
            <a:endParaRPr lang="zh-TW" altLang="en-US"/>
          </a:p>
        </p:txBody>
      </p:sp>
      <p:sp>
        <p:nvSpPr>
          <p:cNvPr id="3" name="頁尾版面配置區 4"/>
          <p:cNvSpPr>
            <a:spLocks noGrp="1"/>
          </p:cNvSpPr>
          <p:nvPr>
            <p:ph type="ftr" sz="quarter" idx="11"/>
          </p:nvPr>
        </p:nvSpPr>
        <p:spPr/>
        <p:txBody>
          <a:bodyPr/>
          <a:lstStyle>
            <a:lvl1pPr>
              <a:defRPr/>
            </a:lvl1pPr>
          </a:lstStyle>
          <a:p>
            <a:pPr>
              <a:defRPr/>
            </a:pPr>
            <a:endParaRPr lang="en-US" altLang="zh-TW"/>
          </a:p>
        </p:txBody>
      </p:sp>
      <p:sp>
        <p:nvSpPr>
          <p:cNvPr id="4" name="投影片編號版面配置區 5"/>
          <p:cNvSpPr>
            <a:spLocks noGrp="1"/>
          </p:cNvSpPr>
          <p:nvPr>
            <p:ph type="sldNum" sz="quarter" idx="12"/>
          </p:nvPr>
        </p:nvSpPr>
        <p:spPr/>
        <p:txBody>
          <a:bodyPr/>
          <a:lstStyle>
            <a:lvl1pPr>
              <a:defRPr/>
            </a:lvl1pPr>
          </a:lstStyle>
          <a:p>
            <a:pPr>
              <a:defRPr/>
            </a:pPr>
            <a:fld id="{ED22C3B5-F390-40EF-A831-C8193FE4CFCB}" type="slidenum">
              <a:rPr lang="zh-TW" altLang="en-US"/>
              <a:pPr>
                <a:defRPr/>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941CC3E8-5B19-4E75-8290-10CDAF87C791}" type="datetime1">
              <a:rPr lang="zh-TW" altLang="en-US"/>
              <a:pPr>
                <a:defRPr/>
              </a:pPr>
              <a:t>2011/6/3</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en-US" altLang="zh-TW"/>
          </a:p>
        </p:txBody>
      </p:sp>
      <p:sp>
        <p:nvSpPr>
          <p:cNvPr id="7" name="投影片編號版面配置區 5"/>
          <p:cNvSpPr>
            <a:spLocks noGrp="1"/>
          </p:cNvSpPr>
          <p:nvPr>
            <p:ph type="sldNum" sz="quarter" idx="12"/>
          </p:nvPr>
        </p:nvSpPr>
        <p:spPr/>
        <p:txBody>
          <a:bodyPr/>
          <a:lstStyle>
            <a:lvl1pPr>
              <a:defRPr/>
            </a:lvl1pPr>
          </a:lstStyle>
          <a:p>
            <a:pPr>
              <a:defRPr/>
            </a:pPr>
            <a:fld id="{33873200-55E5-4823-975E-EB5D61B038D2}" type="slidenum">
              <a:rPr lang="zh-TW" altLang="en-US"/>
              <a:pPr>
                <a:defRPr/>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3"/>
          <p:cNvSpPr>
            <a:spLocks noGrp="1"/>
          </p:cNvSpPr>
          <p:nvPr>
            <p:ph type="dt" sz="half" idx="10"/>
          </p:nvPr>
        </p:nvSpPr>
        <p:spPr/>
        <p:txBody>
          <a:bodyPr/>
          <a:lstStyle>
            <a:lvl1pPr>
              <a:defRPr/>
            </a:lvl1pPr>
          </a:lstStyle>
          <a:p>
            <a:pPr>
              <a:defRPr/>
            </a:pPr>
            <a:fld id="{7FD98662-B9CA-4971-A484-802AC3E0A3FC}" type="datetime1">
              <a:rPr lang="zh-TW" altLang="en-US"/>
              <a:pPr>
                <a:defRPr/>
              </a:pPr>
              <a:t>2011/6/3</a:t>
            </a:fld>
            <a:endParaRPr lang="zh-TW" altLang="en-US"/>
          </a:p>
        </p:txBody>
      </p:sp>
      <p:sp>
        <p:nvSpPr>
          <p:cNvPr id="6" name="頁尾版面配置區 4"/>
          <p:cNvSpPr>
            <a:spLocks noGrp="1"/>
          </p:cNvSpPr>
          <p:nvPr>
            <p:ph type="ftr" sz="quarter" idx="11"/>
          </p:nvPr>
        </p:nvSpPr>
        <p:spPr/>
        <p:txBody>
          <a:bodyPr/>
          <a:lstStyle>
            <a:lvl1pPr>
              <a:defRPr/>
            </a:lvl1pPr>
          </a:lstStyle>
          <a:p>
            <a:pPr>
              <a:defRPr/>
            </a:pPr>
            <a:endParaRPr lang="en-US" altLang="zh-TW"/>
          </a:p>
        </p:txBody>
      </p:sp>
      <p:sp>
        <p:nvSpPr>
          <p:cNvPr id="7" name="投影片編號版面配置區 5"/>
          <p:cNvSpPr>
            <a:spLocks noGrp="1"/>
          </p:cNvSpPr>
          <p:nvPr>
            <p:ph type="sldNum" sz="quarter" idx="12"/>
          </p:nvPr>
        </p:nvSpPr>
        <p:spPr/>
        <p:txBody>
          <a:bodyPr/>
          <a:lstStyle>
            <a:lvl1pPr>
              <a:defRPr/>
            </a:lvl1pPr>
          </a:lstStyle>
          <a:p>
            <a:pPr>
              <a:defRPr/>
            </a:pPr>
            <a:fld id="{7C688E1C-7F34-40F6-BD4F-E7A03B8B1125}" type="slidenum">
              <a:rPr lang="zh-TW" altLang="en-US"/>
              <a:pPr>
                <a:defRPr/>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04923D1F-9A35-4E3E-BDFB-9C12C29535B6}" type="datetime1">
              <a:rPr lang="zh-TW" altLang="en-US"/>
              <a:pPr>
                <a:defRPr/>
              </a:pPr>
              <a:t>2011/6/3</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pPr>
              <a:defRPr/>
            </a:pPr>
            <a:fld id="{214541FE-644D-4BD9-9CBF-1D3A73135BEF}" type="slidenum">
              <a:rPr lang="zh-TW" altLang="en-US"/>
              <a:pPr>
                <a:defRPr/>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lvl1pPr>
              <a:defRPr/>
            </a:lvl1pPr>
          </a:lstStyle>
          <a:p>
            <a:pPr>
              <a:defRPr/>
            </a:pPr>
            <a:fld id="{2DEDD79D-1A86-4D48-949F-CC24551BDABA}" type="datetime1">
              <a:rPr lang="zh-TW" altLang="en-US"/>
              <a:pPr>
                <a:defRPr/>
              </a:pPr>
              <a:t>2011/6/3</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en-US" altLang="zh-TW"/>
          </a:p>
        </p:txBody>
      </p:sp>
      <p:sp>
        <p:nvSpPr>
          <p:cNvPr id="6" name="投影片編號版面配置區 5"/>
          <p:cNvSpPr>
            <a:spLocks noGrp="1"/>
          </p:cNvSpPr>
          <p:nvPr>
            <p:ph type="sldNum" sz="quarter" idx="12"/>
          </p:nvPr>
        </p:nvSpPr>
        <p:spPr/>
        <p:txBody>
          <a:bodyPr/>
          <a:lstStyle>
            <a:lvl1pPr>
              <a:defRPr/>
            </a:lvl1pPr>
          </a:lstStyle>
          <a:p>
            <a:pPr>
              <a:defRPr/>
            </a:pPr>
            <a:fld id="{FD03166B-4CF2-4A0B-9571-B3317AB29F80}" type="slidenum">
              <a:rPr lang="zh-TW" altLang="en-US"/>
              <a:pPr>
                <a:defRPr/>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文字版面配置區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kumimoji="0" sz="1200">
                <a:solidFill>
                  <a:schemeClr val="tx1">
                    <a:tint val="75000"/>
                  </a:schemeClr>
                </a:solidFill>
                <a:latin typeface="+mn-lt"/>
                <a:ea typeface="+mn-ea"/>
              </a:defRPr>
            </a:lvl1pPr>
          </a:lstStyle>
          <a:p>
            <a:pPr>
              <a:defRPr/>
            </a:pPr>
            <a:fld id="{291976B8-9653-4855-A277-2E8746E8FA51}" type="datetime1">
              <a:rPr lang="zh-TW" altLang="en-US"/>
              <a:pPr>
                <a:defRPr/>
              </a:pPr>
              <a:t>2011/6/3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kumimoji="0" sz="1200">
                <a:solidFill>
                  <a:srgbClr val="898989"/>
                </a:solidFill>
                <a:latin typeface="Calibri" pitchFamily="34" charset="0"/>
              </a:defRPr>
            </a:lvl1pPr>
          </a:lstStyle>
          <a:p>
            <a:pPr>
              <a:defRPr/>
            </a:pPr>
            <a:endParaRPr lang="en-US" altLang="zh-TW"/>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kumimoji="0" sz="1200">
                <a:solidFill>
                  <a:schemeClr val="tx1">
                    <a:tint val="75000"/>
                  </a:schemeClr>
                </a:solidFill>
                <a:latin typeface="+mn-lt"/>
                <a:ea typeface="+mn-ea"/>
              </a:defRPr>
            </a:lvl1pPr>
          </a:lstStyle>
          <a:p>
            <a:pPr>
              <a:defRPr/>
            </a:pPr>
            <a:fld id="{CC4B632B-4D67-4812-B739-BD8C3EC99AFF}"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新細明體" charset="-120"/>
        </a:defRPr>
      </a:lvl2pPr>
      <a:lvl3pPr algn="ctr" rtl="0" eaLnBrk="0" fontAlgn="base" hangingPunct="0">
        <a:spcBef>
          <a:spcPct val="0"/>
        </a:spcBef>
        <a:spcAft>
          <a:spcPct val="0"/>
        </a:spcAft>
        <a:defRPr sz="4400">
          <a:solidFill>
            <a:schemeClr val="tx1"/>
          </a:solidFill>
          <a:latin typeface="Calibri" pitchFamily="34" charset="0"/>
          <a:ea typeface="新細明體" charset="-120"/>
        </a:defRPr>
      </a:lvl3pPr>
      <a:lvl4pPr algn="ctr" rtl="0" eaLnBrk="0" fontAlgn="base" hangingPunct="0">
        <a:spcBef>
          <a:spcPct val="0"/>
        </a:spcBef>
        <a:spcAft>
          <a:spcPct val="0"/>
        </a:spcAft>
        <a:defRPr sz="4400">
          <a:solidFill>
            <a:schemeClr val="tx1"/>
          </a:solidFill>
          <a:latin typeface="Calibri" pitchFamily="34" charset="0"/>
          <a:ea typeface="新細明體" charset="-120"/>
        </a:defRPr>
      </a:lvl4pPr>
      <a:lvl5pPr algn="ctr" rtl="0" eaLnBrk="0" fontAlgn="base" hangingPunct="0">
        <a:spcBef>
          <a:spcPct val="0"/>
        </a:spcBef>
        <a:spcAft>
          <a:spcPct val="0"/>
        </a:spcAft>
        <a:defRPr sz="4400">
          <a:solidFill>
            <a:schemeClr val="tx1"/>
          </a:solidFill>
          <a:latin typeface="Calibri" pitchFamily="34" charset="0"/>
          <a:ea typeface="新細明體" charset="-120"/>
        </a:defRPr>
      </a:lvl5pPr>
      <a:lvl6pPr marL="457200" algn="ctr" rtl="0" fontAlgn="base">
        <a:spcBef>
          <a:spcPct val="0"/>
        </a:spcBef>
        <a:spcAft>
          <a:spcPct val="0"/>
        </a:spcAft>
        <a:defRPr sz="4400">
          <a:solidFill>
            <a:schemeClr val="tx1"/>
          </a:solidFill>
          <a:latin typeface="Calibri" pitchFamily="34" charset="0"/>
          <a:ea typeface="新細明體" charset="-120"/>
        </a:defRPr>
      </a:lvl6pPr>
      <a:lvl7pPr marL="914400" algn="ctr" rtl="0" fontAlgn="base">
        <a:spcBef>
          <a:spcPct val="0"/>
        </a:spcBef>
        <a:spcAft>
          <a:spcPct val="0"/>
        </a:spcAft>
        <a:defRPr sz="4400">
          <a:solidFill>
            <a:schemeClr val="tx1"/>
          </a:solidFill>
          <a:latin typeface="Calibri" pitchFamily="34" charset="0"/>
          <a:ea typeface="新細明體" charset="-120"/>
        </a:defRPr>
      </a:lvl7pPr>
      <a:lvl8pPr marL="1371600" algn="ctr" rtl="0" fontAlgn="base">
        <a:spcBef>
          <a:spcPct val="0"/>
        </a:spcBef>
        <a:spcAft>
          <a:spcPct val="0"/>
        </a:spcAft>
        <a:defRPr sz="4400">
          <a:solidFill>
            <a:schemeClr val="tx1"/>
          </a:solidFill>
          <a:latin typeface="Calibri" pitchFamily="34" charset="0"/>
          <a:ea typeface="新細明體" charset="-120"/>
        </a:defRPr>
      </a:lvl8pPr>
      <a:lvl9pPr marL="1828800" algn="ctr" rtl="0" fontAlgn="base">
        <a:spcBef>
          <a:spcPct val="0"/>
        </a:spcBef>
        <a:spcAft>
          <a:spcPct val="0"/>
        </a:spcAft>
        <a:defRPr sz="4400">
          <a:solidFill>
            <a:schemeClr val="tx1"/>
          </a:solidFill>
          <a:latin typeface="Calibri" pitchFamily="34" charset="0"/>
          <a:ea typeface="新細明體" charset="-12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jimliu@nchu.edu.tw"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biochip.nchu.edu.tw/lab/" TargetMode="Externa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biochip.nchu.edu.tw/lab/" TargetMode="External"/><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hyperlink" Target="http://www.ornl.gov/sci/techresources/Human_Genome/project/hgp.shtml" TargetMode="External"/><Relationship Id="rId2" Type="http://schemas.openxmlformats.org/officeDocument/2006/relationships/hyperlink" Target="http://www.wisegeek.com/what-is-the-cost-of-human-genome-sequencing.htm"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youtube.com/watch?v=_WBVRnvjfPE&amp;feature=player_embedded" TargetMode="External"/><Relationship Id="rId2" Type="http://schemas.openxmlformats.org/officeDocument/2006/relationships/hyperlink" Target="http://genomics.xprize.org/" TargetMode="Externa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2" Type="http://schemas.openxmlformats.org/officeDocument/2006/relationships/hyperlink" Target="http://www.wisegeek.com/topics/genome-sequencing-service.ht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biochip.nchu.edu.tw/lab/Equipment.html"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biochip.nchu.edu.tw/lab/Advisor.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oleObject" Target="../embeddings/oleObject1.bin"/></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oleObject" Target="../embeddings/oleObject2.bin"/></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oleObject" Target="../embeddings/oleObject3.bin"/></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hyperlink" Target="http://en.wikipedia.org/wiki/Linear_algebra" TargetMode="External"/><Relationship Id="rId7"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hyperlink" Target="http://en.wikipedia.org/wiki/Trace_(linear_algebra)" TargetMode="External"/><Relationship Id="rId5" Type="http://schemas.openxmlformats.org/officeDocument/2006/relationships/hyperlink" Target="http://en.wikipedia.org/wiki/Main_diagonal" TargetMode="External"/><Relationship Id="rId4" Type="http://schemas.openxmlformats.org/officeDocument/2006/relationships/hyperlink" Target="http://en.wikipedia.org/wiki/Square_matrix"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hyperlink" Target="http://en.wikipedia.org/wiki/Laplacian_matrix"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image" Target="../media/image37.wm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5"/>
          <p:cNvSpPr>
            <a:spLocks noGrp="1"/>
          </p:cNvSpPr>
          <p:nvPr>
            <p:ph type="sldNum" sz="quarter" idx="12"/>
          </p:nvPr>
        </p:nvSpPr>
        <p:spPr/>
        <p:txBody>
          <a:bodyPr/>
          <a:lstStyle/>
          <a:p>
            <a:pPr>
              <a:defRPr/>
            </a:pPr>
            <a:fld id="{F4FB46C6-3DE0-46CB-B71A-8202C8A03C85}" type="slidenum">
              <a:rPr lang="zh-TW" altLang="en-US"/>
              <a:pPr>
                <a:defRPr/>
              </a:pPr>
              <a:t>1</a:t>
            </a:fld>
            <a:endParaRPr lang="zh-TW" altLang="en-US"/>
          </a:p>
        </p:txBody>
      </p:sp>
      <p:sp>
        <p:nvSpPr>
          <p:cNvPr id="5"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31959D5E-B8EA-40A3-8234-1DFF16F61C00}" type="slidenum">
              <a:rPr kumimoji="0" lang="zh-TW" altLang="en-US" sz="1200">
                <a:solidFill>
                  <a:schemeClr val="tx1">
                    <a:tint val="75000"/>
                  </a:schemeClr>
                </a:solidFill>
                <a:latin typeface="+mn-lt"/>
                <a:ea typeface="+mn-ea"/>
              </a:rPr>
              <a:pPr algn="r" fontAlgn="auto">
                <a:spcBef>
                  <a:spcPts val="0"/>
                </a:spcBef>
                <a:spcAft>
                  <a:spcPts val="0"/>
                </a:spcAft>
                <a:defRPr/>
              </a:pPr>
              <a:t>1</a:t>
            </a:fld>
            <a:endParaRPr kumimoji="0" lang="zh-TW" altLang="en-US" sz="1200">
              <a:solidFill>
                <a:schemeClr val="tx1">
                  <a:tint val="75000"/>
                </a:schemeClr>
              </a:solidFill>
              <a:latin typeface="+mn-lt"/>
              <a:ea typeface="+mn-ea"/>
            </a:endParaRPr>
          </a:p>
        </p:txBody>
      </p:sp>
      <p:sp>
        <p:nvSpPr>
          <p:cNvPr id="15363" name="標題 1"/>
          <p:cNvSpPr>
            <a:spLocks noGrp="1"/>
          </p:cNvSpPr>
          <p:nvPr>
            <p:ph type="ctrTitle"/>
          </p:nvPr>
        </p:nvSpPr>
        <p:spPr>
          <a:xfrm>
            <a:off x="685800" y="1844825"/>
            <a:ext cx="7772400" cy="1755626"/>
          </a:xfrm>
        </p:spPr>
        <p:txBody>
          <a:bodyPr/>
          <a:lstStyle/>
          <a:p>
            <a:pPr eaLnBrk="1" hangingPunct="1"/>
            <a:r>
              <a:rPr lang="zh-TW" altLang="en-US" b="1" dirty="0" smtClean="0"/>
              <a:t>跨領域學習生物資訊的</a:t>
            </a:r>
            <a:r>
              <a:rPr lang="en-US" altLang="zh-TW" b="1" dirty="0" smtClean="0"/>
              <a:t/>
            </a:r>
            <a:br>
              <a:rPr lang="en-US" altLang="zh-TW" b="1" dirty="0" smtClean="0"/>
            </a:br>
            <a:r>
              <a:rPr lang="zh-TW" altLang="en-US" b="1" dirty="0" smtClean="0"/>
              <a:t>趨勢與挑戰</a:t>
            </a:r>
          </a:p>
        </p:txBody>
      </p:sp>
      <p:sp>
        <p:nvSpPr>
          <p:cNvPr id="15364" name="副標題 2"/>
          <p:cNvSpPr>
            <a:spLocks noGrp="1"/>
          </p:cNvSpPr>
          <p:nvPr>
            <p:ph type="subTitle" idx="1"/>
          </p:nvPr>
        </p:nvSpPr>
        <p:spPr/>
        <p:txBody>
          <a:bodyPr/>
          <a:lstStyle/>
          <a:p>
            <a:pPr eaLnBrk="1" hangingPunct="1">
              <a:lnSpc>
                <a:spcPct val="80000"/>
              </a:lnSpc>
            </a:pPr>
            <a:r>
              <a:rPr lang="en-US" altLang="zh-TW" sz="2800" b="1" i="1" dirty="0" smtClean="0">
                <a:solidFill>
                  <a:schemeClr val="tx1"/>
                </a:solidFill>
              </a:rPr>
              <a:t>Chun-Chi Liu (Jim)</a:t>
            </a:r>
            <a:r>
              <a:rPr lang="en-US" altLang="zh-TW" sz="2800" b="1" dirty="0" smtClean="0">
                <a:solidFill>
                  <a:schemeClr val="tx1"/>
                </a:solidFill>
              </a:rPr>
              <a:t> ( </a:t>
            </a:r>
            <a:r>
              <a:rPr lang="zh-TW" altLang="en-US" sz="2800" b="1" dirty="0" smtClean="0">
                <a:solidFill>
                  <a:schemeClr val="tx1"/>
                </a:solidFill>
              </a:rPr>
              <a:t>劉俊吉 </a:t>
            </a:r>
            <a:r>
              <a:rPr lang="en-US" altLang="zh-TW" sz="2800" b="1" dirty="0" smtClean="0">
                <a:solidFill>
                  <a:schemeClr val="tx1"/>
                </a:solidFill>
              </a:rPr>
              <a:t>) </a:t>
            </a:r>
          </a:p>
          <a:p>
            <a:pPr eaLnBrk="1" hangingPunct="1">
              <a:lnSpc>
                <a:spcPct val="80000"/>
              </a:lnSpc>
            </a:pPr>
            <a:r>
              <a:rPr lang="en-US" altLang="zh-TW" sz="2800" b="1" dirty="0" smtClean="0">
                <a:solidFill>
                  <a:schemeClr val="tx1"/>
                </a:solidFill>
              </a:rPr>
              <a:t>Institute of Genomics and Bioinformatics </a:t>
            </a:r>
          </a:p>
          <a:p>
            <a:pPr eaLnBrk="1" hangingPunct="1">
              <a:lnSpc>
                <a:spcPct val="80000"/>
              </a:lnSpc>
            </a:pPr>
            <a:r>
              <a:rPr lang="en-US" altLang="zh-TW" sz="2800" b="1" dirty="0" smtClean="0">
                <a:solidFill>
                  <a:schemeClr val="tx1"/>
                </a:solidFill>
              </a:rPr>
              <a:t>National Chung Hsing University</a:t>
            </a:r>
          </a:p>
          <a:p>
            <a:pPr eaLnBrk="1" hangingPunct="1">
              <a:lnSpc>
                <a:spcPct val="80000"/>
              </a:lnSpc>
            </a:pPr>
            <a:r>
              <a:rPr lang="en-US" altLang="zh-TW" sz="2800" b="1" dirty="0" smtClean="0">
                <a:solidFill>
                  <a:schemeClr val="tx1"/>
                </a:solidFill>
              </a:rPr>
              <a:t>E-mail: </a:t>
            </a:r>
            <a:r>
              <a:rPr lang="en-US" altLang="zh-TW" sz="2800" b="1" dirty="0" smtClean="0">
                <a:solidFill>
                  <a:schemeClr val="tx1"/>
                </a:solidFill>
                <a:hlinkClick r:id="rId3"/>
              </a:rPr>
              <a:t>jimliu@nchu.edu.tw</a:t>
            </a:r>
            <a:endParaRPr lang="en-US" altLang="zh-TW" sz="2800" b="1" dirty="0" smtClean="0">
              <a:solidFill>
                <a:schemeClr val="tx1"/>
              </a:solidFill>
            </a:endParaRPr>
          </a:p>
          <a:p>
            <a:pPr eaLnBrk="1" hangingPunct="1">
              <a:lnSpc>
                <a:spcPct val="80000"/>
              </a:lnSpc>
            </a:pPr>
            <a:r>
              <a:rPr lang="en-US" altLang="zh-TW" sz="2800" b="1" dirty="0" smtClean="0">
                <a:hlinkClick r:id="rId4"/>
              </a:rPr>
              <a:t>http://biochip.nchu.edu.tw/lab/</a:t>
            </a:r>
            <a:endParaRPr lang="en-US" altLang="zh-TW" sz="2800" b="1" dirty="0" smtClean="0"/>
          </a:p>
          <a:p>
            <a:pPr eaLnBrk="1" hangingPunct="1">
              <a:lnSpc>
                <a:spcPct val="80000"/>
              </a:lnSpc>
            </a:pPr>
            <a:endParaRPr lang="zh-TW" altLang="en-US" sz="2800" b="1" dirty="0" smtClean="0">
              <a:solidFill>
                <a:schemeClr val="tx1"/>
              </a:solidFill>
            </a:endParaRPr>
          </a:p>
        </p:txBody>
      </p:sp>
      <p:sp>
        <p:nvSpPr>
          <p:cNvPr id="4" name="投影片編號版面配置區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AD461D7F-4B98-4E29-B8AE-B8D6C1CB9285}" type="slidenum">
              <a:rPr kumimoji="0" lang="zh-TW" altLang="en-US" sz="1200">
                <a:solidFill>
                  <a:schemeClr val="tx1">
                    <a:tint val="75000"/>
                  </a:schemeClr>
                </a:solidFill>
                <a:latin typeface="+mn-lt"/>
                <a:ea typeface="+mn-ea"/>
              </a:rPr>
              <a:pPr algn="r" fontAlgn="auto">
                <a:spcBef>
                  <a:spcPts val="0"/>
                </a:spcBef>
                <a:spcAft>
                  <a:spcPts val="0"/>
                </a:spcAft>
                <a:defRPr/>
              </a:pPr>
              <a:t>1</a:t>
            </a:fld>
            <a:endParaRPr kumimoji="0" lang="zh-TW" altLang="en-US" sz="1200">
              <a:solidFill>
                <a:schemeClr val="tx1">
                  <a:tint val="75000"/>
                </a:schemeClr>
              </a:solidFill>
              <a:latin typeface="+mn-lt"/>
              <a:ea typeface="+mn-e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投影片編號版面配置區 5"/>
          <p:cNvSpPr>
            <a:spLocks noGrp="1"/>
          </p:cNvSpPr>
          <p:nvPr>
            <p:ph type="sldNum" sz="quarter" idx="12"/>
          </p:nvPr>
        </p:nvSpPr>
        <p:spPr/>
        <p:txBody>
          <a:bodyPr/>
          <a:lstStyle/>
          <a:p>
            <a:pPr>
              <a:defRPr/>
            </a:pPr>
            <a:fld id="{B6EAFC0F-DC01-41E8-87D3-ADF4BE0D449D}" type="slidenum">
              <a:rPr lang="zh-TW" altLang="en-US"/>
              <a:pPr>
                <a:defRPr/>
              </a:pPr>
              <a:t>2</a:t>
            </a:fld>
            <a:endParaRPr lang="zh-TW" altLang="en-US"/>
          </a:p>
        </p:txBody>
      </p:sp>
      <p:sp>
        <p:nvSpPr>
          <p:cNvPr id="8"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D4F638EA-C988-4A64-9300-BBDC43B8C6EF}" type="slidenum">
              <a:rPr kumimoji="0" lang="zh-TW" altLang="en-US" sz="1200">
                <a:solidFill>
                  <a:schemeClr val="tx1">
                    <a:tint val="75000"/>
                  </a:schemeClr>
                </a:solidFill>
                <a:latin typeface="+mn-lt"/>
                <a:ea typeface="+mn-ea"/>
              </a:rPr>
              <a:pPr algn="r" fontAlgn="auto">
                <a:spcBef>
                  <a:spcPts val="0"/>
                </a:spcBef>
                <a:spcAft>
                  <a:spcPts val="0"/>
                </a:spcAft>
                <a:defRPr/>
              </a:pPr>
              <a:t>2</a:t>
            </a:fld>
            <a:endParaRPr kumimoji="0" lang="zh-TW" altLang="en-US" sz="1200">
              <a:solidFill>
                <a:schemeClr val="tx1">
                  <a:tint val="75000"/>
                </a:schemeClr>
              </a:solidFill>
              <a:latin typeface="+mn-lt"/>
              <a:ea typeface="+mn-ea"/>
            </a:endParaRPr>
          </a:p>
        </p:txBody>
      </p:sp>
      <p:sp>
        <p:nvSpPr>
          <p:cNvPr id="17411" name="Rectangle 2"/>
          <p:cNvSpPr>
            <a:spLocks noGrp="1" noChangeArrowheads="1"/>
          </p:cNvSpPr>
          <p:nvPr>
            <p:ph type="ctrTitle" idx="4294967295"/>
          </p:nvPr>
        </p:nvSpPr>
        <p:spPr>
          <a:xfrm>
            <a:off x="685800" y="403225"/>
            <a:ext cx="7772400" cy="2447925"/>
          </a:xfrm>
        </p:spPr>
        <p:txBody>
          <a:bodyPr/>
          <a:lstStyle/>
          <a:p>
            <a:pPr eaLnBrk="1" hangingPunct="1"/>
            <a:r>
              <a:rPr lang="en-US" altLang="zh-TW" sz="2200" b="1" smtClean="0">
                <a:solidFill>
                  <a:srgbClr val="000099"/>
                </a:solidFill>
              </a:rPr>
              <a:t/>
            </a:r>
            <a:br>
              <a:rPr lang="en-US" altLang="zh-TW" sz="2200" b="1" smtClean="0">
                <a:solidFill>
                  <a:srgbClr val="000099"/>
                </a:solidFill>
              </a:rPr>
            </a:br>
            <a:r>
              <a:rPr lang="en-US" altLang="zh-TW" sz="2200" b="1" smtClean="0"/>
              <a:t/>
            </a:r>
            <a:br>
              <a:rPr lang="en-US" altLang="zh-TW" sz="2200" b="1" smtClean="0"/>
            </a:br>
            <a:r>
              <a:rPr lang="en-US" altLang="zh-TW" sz="2200" b="1" smtClean="0"/>
              <a:t/>
            </a:r>
            <a:br>
              <a:rPr lang="en-US" altLang="zh-TW" sz="2200" b="1" smtClean="0"/>
            </a:br>
            <a:endParaRPr lang="en-US" altLang="zh-TW" sz="3000" b="1" smtClean="0"/>
          </a:p>
        </p:txBody>
      </p:sp>
      <p:sp>
        <p:nvSpPr>
          <p:cNvPr id="17412" name="副標題 7"/>
          <p:cNvSpPr>
            <a:spLocks noGrp="1"/>
          </p:cNvSpPr>
          <p:nvPr>
            <p:ph type="subTitle" idx="4294967295"/>
          </p:nvPr>
        </p:nvSpPr>
        <p:spPr>
          <a:xfrm>
            <a:off x="395288" y="333375"/>
            <a:ext cx="7854950" cy="1143000"/>
          </a:xfrm>
        </p:spPr>
        <p:txBody>
          <a:bodyPr/>
          <a:lstStyle/>
          <a:p>
            <a:pPr marL="0" indent="0" eaLnBrk="1" hangingPunct="1">
              <a:buFont typeface="Arial" charset="0"/>
              <a:buNone/>
            </a:pPr>
            <a:r>
              <a:rPr lang="en-US" altLang="zh-TW" sz="2400" b="1" dirty="0" smtClean="0"/>
              <a:t>Systems Biology and Database Integration Laboratory</a:t>
            </a:r>
          </a:p>
          <a:p>
            <a:pPr marL="0" indent="0" eaLnBrk="1" hangingPunct="1">
              <a:buFont typeface="Arial" charset="0"/>
              <a:buNone/>
            </a:pPr>
            <a:r>
              <a:rPr lang="zh-TW" altLang="en-US" sz="2800" b="1" dirty="0" smtClean="0"/>
              <a:t>系統生物學與資料庫整合實驗室</a:t>
            </a:r>
            <a:endParaRPr lang="en-US" altLang="zh-TW" sz="2800" b="1" dirty="0" smtClean="0"/>
          </a:p>
          <a:p>
            <a:pPr marL="0" indent="0" eaLnBrk="1" hangingPunct="1">
              <a:buFont typeface="Arial" charset="0"/>
              <a:buNone/>
            </a:pPr>
            <a:r>
              <a:rPr lang="en-US" altLang="zh-TW" sz="2400" b="1" dirty="0" smtClean="0">
                <a:hlinkClick r:id="rId3"/>
              </a:rPr>
              <a:t>http://biochip.nchu.edu.tw/lab/</a:t>
            </a:r>
            <a:endParaRPr lang="en-US" altLang="zh-TW" sz="2400" b="1" dirty="0" smtClean="0"/>
          </a:p>
          <a:p>
            <a:pPr marL="0" indent="0" eaLnBrk="1" hangingPunct="1">
              <a:buFont typeface="Arial" charset="0"/>
              <a:buNone/>
            </a:pPr>
            <a:endParaRPr lang="en-US" altLang="zh-TW" sz="2400" b="1" dirty="0" smtClean="0"/>
          </a:p>
          <a:p>
            <a:pPr marL="0" indent="0" eaLnBrk="1" hangingPunct="1">
              <a:buFont typeface="Arial" charset="0"/>
              <a:buNone/>
            </a:pPr>
            <a:endParaRPr lang="zh-TW" altLang="en-US" sz="2400" b="1" dirty="0" smtClean="0"/>
          </a:p>
        </p:txBody>
      </p:sp>
      <p:sp>
        <p:nvSpPr>
          <p:cNvPr id="5" name="Rectangle 9"/>
          <p:cNvSpPr txBox="1">
            <a:spLocks noGrp="1" noChangeArrowheads="1"/>
          </p:cNvSpPr>
          <p:nvPr/>
        </p:nvSpPr>
        <p:spPr>
          <a:xfrm>
            <a:off x="457200" y="6356350"/>
            <a:ext cx="2133600" cy="365125"/>
          </a:xfrm>
          <a:prstGeom prst="rect">
            <a:avLst/>
          </a:prstGeom>
          <a:noFill/>
        </p:spPr>
        <p:txBody>
          <a:bodyPr anchor="ctr"/>
          <a:lstStyle/>
          <a:p>
            <a:pPr fontAlgn="auto">
              <a:spcBef>
                <a:spcPts val="0"/>
              </a:spcBef>
              <a:spcAft>
                <a:spcPts val="0"/>
              </a:spcAft>
              <a:defRPr/>
            </a:pPr>
            <a:fld id="{CE15FA75-8BB1-443B-9C96-E84E1885F955}" type="datetime1">
              <a:rPr kumimoji="0" lang="zh-TW" altLang="en-US" sz="1200">
                <a:solidFill>
                  <a:schemeClr val="tx1">
                    <a:tint val="75000"/>
                  </a:schemeClr>
                </a:solidFill>
                <a:latin typeface="+mn-lt"/>
                <a:ea typeface="+mn-ea"/>
              </a:rPr>
              <a:pPr fontAlgn="auto">
                <a:spcBef>
                  <a:spcPts val="0"/>
                </a:spcBef>
                <a:spcAft>
                  <a:spcPts val="0"/>
                </a:spcAft>
                <a:defRPr/>
              </a:pPr>
              <a:t>2011/6/3</a:t>
            </a:fld>
            <a:endParaRPr kumimoji="0" lang="en-US" altLang="zh-TW" sz="1200">
              <a:solidFill>
                <a:schemeClr val="tx1">
                  <a:tint val="75000"/>
                </a:schemeClr>
              </a:solidFill>
              <a:latin typeface="+mn-lt"/>
              <a:ea typeface="+mn-ea"/>
            </a:endParaRPr>
          </a:p>
        </p:txBody>
      </p:sp>
      <p:sp>
        <p:nvSpPr>
          <p:cNvPr id="7" name="Rectangle 11"/>
          <p:cNvSpPr txBox="1">
            <a:spLocks noGrp="1" noChangeArrowheads="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4C87C7BA-97F0-4667-9AAA-1F9ED1512807}" type="slidenum">
              <a:rPr kumimoji="0" lang="en-US" altLang="zh-TW" sz="1200">
                <a:solidFill>
                  <a:schemeClr val="tx1">
                    <a:tint val="75000"/>
                  </a:schemeClr>
                </a:solidFill>
                <a:latin typeface="+mn-lt"/>
                <a:ea typeface="+mn-ea"/>
              </a:rPr>
              <a:pPr algn="r" fontAlgn="auto">
                <a:spcBef>
                  <a:spcPts val="0"/>
                </a:spcBef>
                <a:spcAft>
                  <a:spcPts val="0"/>
                </a:spcAft>
                <a:defRPr/>
              </a:pPr>
              <a:t>2</a:t>
            </a:fld>
            <a:endParaRPr kumimoji="0" lang="en-US" altLang="zh-TW" sz="1200" dirty="0">
              <a:solidFill>
                <a:schemeClr val="tx1">
                  <a:tint val="75000"/>
                </a:schemeClr>
              </a:solidFill>
              <a:latin typeface="+mn-lt"/>
              <a:ea typeface="+mn-ea"/>
            </a:endParaRPr>
          </a:p>
        </p:txBody>
      </p:sp>
      <p:graphicFrame>
        <p:nvGraphicFramePr>
          <p:cNvPr id="10" name="資料庫圖表 9"/>
          <p:cNvGraphicFramePr/>
          <p:nvPr/>
        </p:nvGraphicFramePr>
        <p:xfrm>
          <a:off x="6372200" y="980728"/>
          <a:ext cx="2499190" cy="563135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76801" name="Picture 1"/>
          <p:cNvPicPr>
            <a:picLocks noChangeAspect="1" noChangeArrowheads="1"/>
          </p:cNvPicPr>
          <p:nvPr/>
        </p:nvPicPr>
        <p:blipFill>
          <a:blip r:embed="rId9" cstate="print"/>
          <a:srcRect l="5122" t="15985" r="6019" b="11878"/>
          <a:stretch>
            <a:fillRect/>
          </a:stretch>
        </p:blipFill>
        <p:spPr bwMode="auto">
          <a:xfrm>
            <a:off x="276921" y="2364624"/>
            <a:ext cx="5870747" cy="338696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b="1" dirty="0" smtClean="0"/>
              <a:t>Human Genome Project</a:t>
            </a:r>
            <a:endParaRPr lang="zh-TW" altLang="en-US" dirty="0"/>
          </a:p>
        </p:txBody>
      </p:sp>
      <p:sp>
        <p:nvSpPr>
          <p:cNvPr id="3" name="內容版面配置區 2"/>
          <p:cNvSpPr>
            <a:spLocks noGrp="1"/>
          </p:cNvSpPr>
          <p:nvPr>
            <p:ph idx="1"/>
          </p:nvPr>
        </p:nvSpPr>
        <p:spPr/>
        <p:txBody>
          <a:bodyPr/>
          <a:lstStyle/>
          <a:p>
            <a:r>
              <a:rPr lang="en-US" altLang="zh-TW" sz="2800" dirty="0" smtClean="0"/>
              <a:t>The Human Genome Project (HGP) refers to the international 13-year effort (1990 ~ 2003) to determine the complete sequence of the 3 billion DNA subunits (bases in the human genome). </a:t>
            </a:r>
          </a:p>
          <a:p>
            <a:r>
              <a:rPr lang="en-US" altLang="zh-TW" sz="2800" dirty="0" smtClean="0"/>
              <a:t>The Human Genome Project took 10 years and cost $3 billion USD (US Dollars).</a:t>
            </a:r>
          </a:p>
          <a:p>
            <a:r>
              <a:rPr lang="en-US" altLang="zh-TW" sz="2800" dirty="0" smtClean="0"/>
              <a:t>The Celera genome sequencing project took two years and cost just $300 million USD. </a:t>
            </a:r>
            <a:endParaRPr lang="en-US" altLang="zh-TW" sz="2800" dirty="0" smtClean="0">
              <a:hlinkClick r:id="rId2"/>
            </a:endParaRPr>
          </a:p>
          <a:p>
            <a:r>
              <a:rPr lang="en-US" altLang="zh-TW" sz="2800" dirty="0" smtClean="0">
                <a:hlinkClick r:id="rId2"/>
              </a:rPr>
              <a:t>http://www.wisegeek.com/what-is-the-cost-of-human-genome-sequencing.htm</a:t>
            </a:r>
            <a:endParaRPr lang="zh-TW" altLang="en-US" sz="2800" dirty="0" smtClean="0"/>
          </a:p>
          <a:p>
            <a:endParaRPr lang="en-US" altLang="zh-TW" sz="2800" dirty="0" smtClean="0">
              <a:hlinkClick r:id="rId3"/>
            </a:endParaRPr>
          </a:p>
        </p:txBody>
      </p:sp>
      <p:sp>
        <p:nvSpPr>
          <p:cNvPr id="4" name="投影片編號版面配置區 3"/>
          <p:cNvSpPr>
            <a:spLocks noGrp="1"/>
          </p:cNvSpPr>
          <p:nvPr>
            <p:ph type="sldNum" sz="quarter" idx="12"/>
          </p:nvPr>
        </p:nvSpPr>
        <p:spPr/>
        <p:txBody>
          <a:bodyPr/>
          <a:lstStyle/>
          <a:p>
            <a:pPr>
              <a:defRPr/>
            </a:pPr>
            <a:fld id="{7CAD1835-116D-4BC3-82FE-89A60F36F22E}" type="slidenum">
              <a:rPr lang="zh-TW" altLang="en-US" smtClean="0"/>
              <a:pPr>
                <a:defRPr/>
              </a:pPr>
              <a:t>3</a:t>
            </a:fld>
            <a:endParaRPr lang="zh-TW"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994122"/>
          </a:xfrm>
        </p:spPr>
        <p:txBody>
          <a:bodyPr/>
          <a:lstStyle/>
          <a:p>
            <a:r>
              <a:rPr lang="en-US" altLang="zh-TW" sz="2800" b="1" dirty="0" smtClean="0"/>
              <a:t>Archon Genomics X PRIZE </a:t>
            </a:r>
            <a:r>
              <a:rPr lang="en-US" altLang="zh-TW" sz="2800" dirty="0" smtClean="0">
                <a:hlinkClick r:id="rId2" tooltip="http://genomics.xprize.org/"/>
              </a:rPr>
              <a:t>http://genomics.xprize.org/</a:t>
            </a:r>
            <a:endParaRPr lang="zh-TW" altLang="en-US" sz="2800" dirty="0"/>
          </a:p>
        </p:txBody>
      </p:sp>
      <p:sp>
        <p:nvSpPr>
          <p:cNvPr id="3" name="內容版面配置區 2"/>
          <p:cNvSpPr>
            <a:spLocks noGrp="1"/>
          </p:cNvSpPr>
          <p:nvPr>
            <p:ph idx="1"/>
          </p:nvPr>
        </p:nvSpPr>
        <p:spPr>
          <a:xfrm>
            <a:off x="395536" y="1196752"/>
            <a:ext cx="8229600" cy="748680"/>
          </a:xfrm>
        </p:spPr>
        <p:txBody>
          <a:bodyPr/>
          <a:lstStyle/>
          <a:p>
            <a:r>
              <a:rPr lang="en-US" altLang="zh-TW" sz="1800" b="1" dirty="0" smtClean="0">
                <a:hlinkClick r:id="rId3"/>
              </a:rPr>
              <a:t>http://www.youtube.com/watch?v=_WBVRnvjfPE&amp;feature=player_embedded</a:t>
            </a:r>
            <a:endParaRPr lang="zh-TW" altLang="en-US" sz="1800" b="1" dirty="0"/>
          </a:p>
        </p:txBody>
      </p:sp>
      <p:sp>
        <p:nvSpPr>
          <p:cNvPr id="4" name="投影片編號版面配置區 3"/>
          <p:cNvSpPr>
            <a:spLocks noGrp="1"/>
          </p:cNvSpPr>
          <p:nvPr>
            <p:ph type="sldNum" sz="quarter" idx="12"/>
          </p:nvPr>
        </p:nvSpPr>
        <p:spPr/>
        <p:txBody>
          <a:bodyPr/>
          <a:lstStyle/>
          <a:p>
            <a:pPr>
              <a:defRPr/>
            </a:pPr>
            <a:fld id="{7CAD1835-116D-4BC3-82FE-89A60F36F22E}" type="slidenum">
              <a:rPr lang="zh-TW" altLang="en-US" smtClean="0"/>
              <a:pPr>
                <a:defRPr/>
              </a:pPr>
              <a:t>4</a:t>
            </a:fld>
            <a:endParaRPr lang="zh-TW" altLang="en-US"/>
          </a:p>
        </p:txBody>
      </p:sp>
      <p:pic>
        <p:nvPicPr>
          <p:cNvPr id="179202" name="Picture 2" descr="gxp button"/>
          <p:cNvPicPr>
            <a:picLocks noChangeAspect="1" noChangeArrowheads="1"/>
          </p:cNvPicPr>
          <p:nvPr/>
        </p:nvPicPr>
        <p:blipFill>
          <a:blip r:embed="rId4" cstate="print"/>
          <a:srcRect/>
          <a:stretch>
            <a:fillRect/>
          </a:stretch>
        </p:blipFill>
        <p:spPr bwMode="auto">
          <a:xfrm>
            <a:off x="1691680" y="1700809"/>
            <a:ext cx="4711556" cy="4752528"/>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dirty="0" smtClean="0"/>
              <a:t>Human genome sequencing</a:t>
            </a:r>
            <a:endParaRPr lang="zh-TW" altLang="en-US" dirty="0"/>
          </a:p>
        </p:txBody>
      </p:sp>
      <p:sp>
        <p:nvSpPr>
          <p:cNvPr id="3" name="內容版面配置區 2"/>
          <p:cNvSpPr>
            <a:spLocks noGrp="1"/>
          </p:cNvSpPr>
          <p:nvPr>
            <p:ph idx="1"/>
          </p:nvPr>
        </p:nvSpPr>
        <p:spPr/>
        <p:txBody>
          <a:bodyPr/>
          <a:lstStyle/>
          <a:p>
            <a:r>
              <a:rPr lang="en-US" altLang="zh-TW" sz="2400" dirty="0" smtClean="0"/>
              <a:t>A price has been offered for the first to sequence 100 human genomes for $10,000 USD each in ten days or less. </a:t>
            </a:r>
          </a:p>
          <a:p>
            <a:r>
              <a:rPr lang="en-US" altLang="zh-TW" sz="2400" dirty="0" smtClean="0"/>
              <a:t>In 2001, the </a:t>
            </a:r>
            <a:r>
              <a:rPr lang="en-US" altLang="zh-TW" sz="2400" b="1" dirty="0" smtClean="0"/>
              <a:t>genome</a:t>
            </a:r>
            <a:r>
              <a:rPr lang="en-US" altLang="zh-TW" sz="2400" dirty="0" smtClean="0"/>
              <a:t> </a:t>
            </a:r>
            <a:r>
              <a:rPr lang="en-US" altLang="zh-TW" sz="2400" b="1" dirty="0" smtClean="0"/>
              <a:t>sequencing</a:t>
            </a:r>
            <a:r>
              <a:rPr lang="en-US" altLang="zh-TW" sz="2400" dirty="0" smtClean="0"/>
              <a:t> of James Watson was completed at a cost of $2 million USD. </a:t>
            </a:r>
          </a:p>
          <a:p>
            <a:r>
              <a:rPr lang="en-US" altLang="zh-TW" sz="2400" dirty="0" smtClean="0"/>
              <a:t>In 2008, the first full </a:t>
            </a:r>
            <a:r>
              <a:rPr lang="en-US" altLang="zh-TW" sz="2400" b="1" dirty="0" smtClean="0"/>
              <a:t>genome sequencing services </a:t>
            </a:r>
            <a:r>
              <a:rPr lang="en-US" altLang="zh-TW" sz="2400" dirty="0" smtClean="0"/>
              <a:t>were sold commercially to customers for a cost of $100,000 USD. </a:t>
            </a:r>
          </a:p>
          <a:p>
            <a:r>
              <a:rPr lang="en-US" altLang="zh-TW" sz="2400" dirty="0" smtClean="0"/>
              <a:t>By March 2008, one company, Applied </a:t>
            </a:r>
            <a:r>
              <a:rPr lang="en-US" altLang="zh-TW" sz="2400" dirty="0" err="1" smtClean="0"/>
              <a:t>Biosystems</a:t>
            </a:r>
            <a:r>
              <a:rPr lang="en-US" altLang="zh-TW" sz="2400" dirty="0" smtClean="0"/>
              <a:t>, completed a human </a:t>
            </a:r>
            <a:r>
              <a:rPr lang="en-US" altLang="zh-TW" sz="2400" b="1" dirty="0" smtClean="0"/>
              <a:t>genome</a:t>
            </a:r>
            <a:r>
              <a:rPr lang="en-US" altLang="zh-TW" sz="2400" dirty="0" smtClean="0"/>
              <a:t> </a:t>
            </a:r>
            <a:r>
              <a:rPr lang="en-US" altLang="zh-TW" sz="2400" b="1" dirty="0" smtClean="0"/>
              <a:t>sequencing</a:t>
            </a:r>
            <a:r>
              <a:rPr lang="en-US" altLang="zh-TW" sz="2400" dirty="0" smtClean="0"/>
              <a:t> in two weeks for $60,000 USD.</a:t>
            </a:r>
          </a:p>
        </p:txBody>
      </p:sp>
      <p:sp>
        <p:nvSpPr>
          <p:cNvPr id="4" name="投影片編號版面配置區 3"/>
          <p:cNvSpPr>
            <a:spLocks noGrp="1"/>
          </p:cNvSpPr>
          <p:nvPr>
            <p:ph type="sldNum" sz="quarter" idx="12"/>
          </p:nvPr>
        </p:nvSpPr>
        <p:spPr/>
        <p:txBody>
          <a:bodyPr/>
          <a:lstStyle/>
          <a:p>
            <a:pPr>
              <a:defRPr/>
            </a:pPr>
            <a:fld id="{7CAD1835-116D-4BC3-82FE-89A60F36F22E}" type="slidenum">
              <a:rPr lang="zh-TW" altLang="en-US" smtClean="0"/>
              <a:pPr>
                <a:defRPr/>
              </a:pPr>
              <a:t>5</a:t>
            </a:fld>
            <a:endParaRPr lang="zh-TW" altLang="en-US"/>
          </a:p>
        </p:txBody>
      </p:sp>
      <p:sp>
        <p:nvSpPr>
          <p:cNvPr id="5" name="矩形 4"/>
          <p:cNvSpPr/>
          <p:nvPr/>
        </p:nvSpPr>
        <p:spPr>
          <a:xfrm>
            <a:off x="611560" y="6165304"/>
            <a:ext cx="7344816" cy="369332"/>
          </a:xfrm>
          <a:prstGeom prst="rect">
            <a:avLst/>
          </a:prstGeom>
        </p:spPr>
        <p:txBody>
          <a:bodyPr wrap="square">
            <a:spAutoFit/>
          </a:bodyPr>
          <a:lstStyle/>
          <a:p>
            <a:r>
              <a:rPr lang="en-US" altLang="zh-TW" dirty="0" smtClean="0">
                <a:hlinkClick r:id="rId2"/>
              </a:rPr>
              <a:t>http://www.wisegeek.com/topics/genome-sequencing-service.htm</a:t>
            </a:r>
            <a:endParaRPr lang="zh-TW"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en-US" altLang="zh-TW" b="1" dirty="0" smtClean="0"/>
              <a:t>Next Generation Sequencing</a:t>
            </a:r>
            <a:endParaRPr lang="zh-TW" altLang="en-US" dirty="0"/>
          </a:p>
        </p:txBody>
      </p:sp>
      <p:sp>
        <p:nvSpPr>
          <p:cNvPr id="3" name="內容版面配置區 2"/>
          <p:cNvSpPr>
            <a:spLocks noGrp="1"/>
          </p:cNvSpPr>
          <p:nvPr>
            <p:ph idx="1"/>
          </p:nvPr>
        </p:nvSpPr>
        <p:spPr/>
        <p:txBody>
          <a:bodyPr/>
          <a:lstStyle/>
          <a:p>
            <a:r>
              <a:rPr lang="zh-TW" altLang="en-US" dirty="0" smtClean="0"/>
              <a:t>本校因應前瞻性生物科技發展，於 </a:t>
            </a:r>
            <a:r>
              <a:rPr lang="en-US" altLang="zh-TW" dirty="0" smtClean="0"/>
              <a:t>2009</a:t>
            </a:r>
            <a:r>
              <a:rPr lang="zh-TW" altLang="en-US" dirty="0" smtClean="0"/>
              <a:t>年 花費 </a:t>
            </a:r>
            <a:r>
              <a:rPr lang="en-US" altLang="zh-TW" dirty="0" smtClean="0"/>
              <a:t>NT$20,000,000 </a:t>
            </a:r>
            <a:r>
              <a:rPr lang="zh-TW" altLang="en-US" dirty="0" smtClean="0"/>
              <a:t>購置了</a:t>
            </a:r>
            <a:r>
              <a:rPr lang="en-US" altLang="zh-TW" dirty="0" err="1" smtClean="0"/>
              <a:t>Solexa</a:t>
            </a:r>
            <a:r>
              <a:rPr lang="zh-TW" altLang="en-US" dirty="0" smtClean="0"/>
              <a:t>定序儀 </a:t>
            </a:r>
            <a:r>
              <a:rPr lang="en-US" altLang="zh-TW" dirty="0" smtClean="0"/>
              <a:t>(Genome Analyzer </a:t>
            </a:r>
            <a:r>
              <a:rPr lang="en-US" altLang="zh-TW" dirty="0" err="1" smtClean="0"/>
              <a:t>IIx</a:t>
            </a:r>
            <a:r>
              <a:rPr lang="en-US" altLang="zh-TW" dirty="0" smtClean="0"/>
              <a:t>)</a:t>
            </a:r>
            <a:r>
              <a:rPr lang="zh-TW" altLang="en-US" dirty="0" smtClean="0"/>
              <a:t>。</a:t>
            </a:r>
            <a:endParaRPr lang="en-US" altLang="zh-TW" dirty="0" smtClean="0"/>
          </a:p>
          <a:p>
            <a:r>
              <a:rPr lang="zh-TW" altLang="en-US" dirty="0" smtClean="0"/>
              <a:t>目前有多位教師使用</a:t>
            </a:r>
            <a:r>
              <a:rPr lang="en-US" altLang="zh-TW" dirty="0" err="1" smtClean="0"/>
              <a:t>Solexa</a:t>
            </a:r>
            <a:r>
              <a:rPr lang="zh-TW" altLang="en-US" dirty="0" smtClean="0"/>
              <a:t>定序儀進行了多項前瞻性的研究，內容涵蓋了 </a:t>
            </a:r>
            <a:r>
              <a:rPr lang="en-US" altLang="zh-TW" dirty="0" smtClean="0"/>
              <a:t>De novo genome sequencing, genome re-sequencing, de novo transcriptome</a:t>
            </a:r>
            <a:r>
              <a:rPr lang="zh-TW" altLang="en-US" dirty="0" smtClean="0"/>
              <a:t> </a:t>
            </a:r>
            <a:r>
              <a:rPr lang="en-US" altLang="zh-TW" dirty="0" smtClean="0"/>
              <a:t>sequencing,</a:t>
            </a:r>
            <a:r>
              <a:rPr lang="zh-TW" altLang="en-US" dirty="0" smtClean="0"/>
              <a:t> </a:t>
            </a:r>
            <a:r>
              <a:rPr lang="en-US" altLang="zh-TW" dirty="0" smtClean="0"/>
              <a:t>transcriptome</a:t>
            </a:r>
            <a:r>
              <a:rPr lang="zh-TW" altLang="en-US" dirty="0" smtClean="0"/>
              <a:t> </a:t>
            </a:r>
            <a:r>
              <a:rPr lang="en-US" altLang="zh-TW" dirty="0" smtClean="0"/>
              <a:t>re-sequencing</a:t>
            </a:r>
            <a:r>
              <a:rPr lang="zh-TW" altLang="en-US" dirty="0" smtClean="0"/>
              <a:t>。</a:t>
            </a:r>
            <a:endParaRPr lang="zh-TW" altLang="en-US" dirty="0"/>
          </a:p>
        </p:txBody>
      </p:sp>
      <p:sp>
        <p:nvSpPr>
          <p:cNvPr id="4" name="投影片編號版面配置區 3"/>
          <p:cNvSpPr>
            <a:spLocks noGrp="1"/>
          </p:cNvSpPr>
          <p:nvPr>
            <p:ph type="sldNum" sz="quarter" idx="12"/>
          </p:nvPr>
        </p:nvSpPr>
        <p:spPr/>
        <p:txBody>
          <a:bodyPr/>
          <a:lstStyle/>
          <a:p>
            <a:pPr>
              <a:defRPr/>
            </a:pPr>
            <a:fld id="{7CAD1835-116D-4BC3-82FE-89A60F36F22E}" type="slidenum">
              <a:rPr lang="zh-TW" altLang="en-US" smtClean="0"/>
              <a:pPr>
                <a:defRPr/>
              </a:pPr>
              <a:t>6</a:t>
            </a:fld>
            <a:endParaRPr lang="zh-TW" alt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67544" y="274638"/>
            <a:ext cx="8219256" cy="634082"/>
          </a:xfrm>
        </p:spPr>
        <p:txBody>
          <a:bodyPr/>
          <a:lstStyle/>
          <a:p>
            <a:r>
              <a:rPr lang="en-US" altLang="zh-TW" sz="2000" b="1" i="1" dirty="0" smtClean="0">
                <a:hlinkClick r:id="rId2"/>
              </a:rPr>
              <a:t>http://biochip.nchu.edu.tw/lab/Equipment.html</a:t>
            </a:r>
            <a:endParaRPr lang="zh-TW" altLang="en-US" sz="2000" b="1" i="1" dirty="0"/>
          </a:p>
        </p:txBody>
      </p:sp>
      <p:sp>
        <p:nvSpPr>
          <p:cNvPr id="3" name="內容版面配置區 2"/>
          <p:cNvSpPr>
            <a:spLocks noGrp="1"/>
          </p:cNvSpPr>
          <p:nvPr>
            <p:ph idx="1"/>
          </p:nvPr>
        </p:nvSpPr>
        <p:spPr/>
        <p:txBody>
          <a:bodyPr/>
          <a:lstStyle/>
          <a:p>
            <a:endParaRPr lang="zh-TW" altLang="en-US" dirty="0"/>
          </a:p>
        </p:txBody>
      </p:sp>
      <p:sp>
        <p:nvSpPr>
          <p:cNvPr id="4" name="投影片編號版面配置區 3"/>
          <p:cNvSpPr>
            <a:spLocks noGrp="1"/>
          </p:cNvSpPr>
          <p:nvPr>
            <p:ph type="sldNum" sz="quarter" idx="12"/>
          </p:nvPr>
        </p:nvSpPr>
        <p:spPr/>
        <p:txBody>
          <a:bodyPr/>
          <a:lstStyle/>
          <a:p>
            <a:pPr>
              <a:defRPr/>
            </a:pPr>
            <a:fld id="{7CAD1835-116D-4BC3-82FE-89A60F36F22E}" type="slidenum">
              <a:rPr lang="zh-TW" altLang="en-US" smtClean="0"/>
              <a:pPr>
                <a:defRPr/>
              </a:pPr>
              <a:t>7</a:t>
            </a:fld>
            <a:endParaRPr lang="zh-TW" altLang="en-US"/>
          </a:p>
        </p:txBody>
      </p:sp>
      <p:pic>
        <p:nvPicPr>
          <p:cNvPr id="247810" name="Picture 2"/>
          <p:cNvPicPr>
            <a:picLocks noChangeAspect="1" noChangeArrowheads="1"/>
          </p:cNvPicPr>
          <p:nvPr/>
        </p:nvPicPr>
        <p:blipFill>
          <a:blip r:embed="rId3" cstate="print"/>
          <a:srcRect t="9723"/>
          <a:stretch>
            <a:fillRect/>
          </a:stretch>
        </p:blipFill>
        <p:spPr bwMode="auto">
          <a:xfrm>
            <a:off x="395536" y="1048544"/>
            <a:ext cx="4968552" cy="56621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跨領域研究的重要性</a:t>
            </a:r>
            <a:endParaRPr lang="zh-TW" altLang="en-US" dirty="0"/>
          </a:p>
        </p:txBody>
      </p:sp>
      <p:sp>
        <p:nvSpPr>
          <p:cNvPr id="3" name="內容版面配置區 2"/>
          <p:cNvSpPr>
            <a:spLocks noGrp="1"/>
          </p:cNvSpPr>
          <p:nvPr>
            <p:ph idx="1"/>
          </p:nvPr>
        </p:nvSpPr>
        <p:spPr/>
        <p:txBody>
          <a:bodyPr/>
          <a:lstStyle/>
          <a:p>
            <a:r>
              <a:rPr lang="zh-TW" altLang="en-US" dirty="0" smtClean="0"/>
              <a:t>當一個領域的研究接近飽和</a:t>
            </a:r>
            <a:endParaRPr lang="en-US" altLang="zh-TW" dirty="0" smtClean="0"/>
          </a:p>
          <a:p>
            <a:r>
              <a:rPr lang="zh-TW" altLang="en-US" dirty="0" smtClean="0"/>
              <a:t>就業上的競爭優勢</a:t>
            </a:r>
            <a:endParaRPr lang="en-US" altLang="zh-TW" dirty="0" smtClean="0"/>
          </a:p>
          <a:p>
            <a:r>
              <a:rPr lang="zh-TW" altLang="en-US" dirty="0" smtClean="0"/>
              <a:t>中興大學連續聘任 </a:t>
            </a:r>
            <a:r>
              <a:rPr lang="en-US" altLang="zh-TW" dirty="0" smtClean="0"/>
              <a:t>7</a:t>
            </a:r>
            <a:r>
              <a:rPr lang="zh-TW" altLang="en-US" dirty="0" smtClean="0"/>
              <a:t> 位生物資訊的教師</a:t>
            </a:r>
            <a:endParaRPr lang="en-US" altLang="zh-TW" dirty="0" smtClean="0"/>
          </a:p>
          <a:p>
            <a:endParaRPr lang="en-US" altLang="zh-TW" dirty="0" smtClean="0"/>
          </a:p>
          <a:p>
            <a:endParaRPr lang="zh-TW" altLang="en-US" dirty="0"/>
          </a:p>
        </p:txBody>
      </p:sp>
      <p:sp>
        <p:nvSpPr>
          <p:cNvPr id="4" name="投影片編號版面配置區 3"/>
          <p:cNvSpPr>
            <a:spLocks noGrp="1"/>
          </p:cNvSpPr>
          <p:nvPr>
            <p:ph type="sldNum" sz="quarter" idx="12"/>
          </p:nvPr>
        </p:nvSpPr>
        <p:spPr/>
        <p:txBody>
          <a:bodyPr/>
          <a:lstStyle/>
          <a:p>
            <a:pPr>
              <a:defRPr/>
            </a:pPr>
            <a:fld id="{7CAD1835-116D-4BC3-82FE-89A60F36F22E}" type="slidenum">
              <a:rPr lang="zh-TW" altLang="en-US" smtClean="0"/>
              <a:pPr>
                <a:defRPr/>
              </a:pPr>
              <a:t>8</a:t>
            </a:fld>
            <a:endParaRPr lang="zh-TW" altLang="en-US"/>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562074"/>
          </a:xfrm>
        </p:spPr>
        <p:txBody>
          <a:bodyPr/>
          <a:lstStyle/>
          <a:p>
            <a:r>
              <a:rPr lang="zh-TW" altLang="en-US" sz="2400" b="1" dirty="0" smtClean="0"/>
              <a:t>我的生涯歷程  </a:t>
            </a:r>
            <a:r>
              <a:rPr lang="en-US" altLang="zh-TW" sz="2400" b="1" dirty="0" smtClean="0">
                <a:hlinkClick r:id="rId2"/>
              </a:rPr>
              <a:t>http://biochip.nchu.edu.tw/lab/Advisor.html</a:t>
            </a:r>
            <a:endParaRPr lang="zh-TW" altLang="en-US" sz="2400" b="1" dirty="0"/>
          </a:p>
        </p:txBody>
      </p:sp>
      <p:sp>
        <p:nvSpPr>
          <p:cNvPr id="4" name="投影片編號版面配置區 3"/>
          <p:cNvSpPr>
            <a:spLocks noGrp="1"/>
          </p:cNvSpPr>
          <p:nvPr>
            <p:ph type="sldNum" sz="quarter" idx="12"/>
          </p:nvPr>
        </p:nvSpPr>
        <p:spPr/>
        <p:txBody>
          <a:bodyPr/>
          <a:lstStyle/>
          <a:p>
            <a:pPr>
              <a:defRPr/>
            </a:pPr>
            <a:fld id="{7CAD1835-116D-4BC3-82FE-89A60F36F22E}" type="slidenum">
              <a:rPr lang="zh-TW" altLang="en-US" smtClean="0"/>
              <a:pPr>
                <a:defRPr/>
              </a:pPr>
              <a:t>9</a:t>
            </a:fld>
            <a:endParaRPr lang="zh-TW" altLang="en-US"/>
          </a:p>
        </p:txBody>
      </p:sp>
      <p:sp>
        <p:nvSpPr>
          <p:cNvPr id="179201" name="Rectangle 1"/>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zh-TW" altLang="zh-TW" sz="13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rPr>
              <a:t/>
            </a:r>
            <a:br>
              <a:rPr kumimoji="1" lang="zh-TW" altLang="zh-TW" sz="1300" b="0" i="0" u="none" strike="noStrike" cap="none" normalizeH="0" baseline="0" smtClean="0">
                <a:ln>
                  <a:noFill/>
                </a:ln>
                <a:solidFill>
                  <a:srgbClr val="000000"/>
                </a:solidFill>
                <a:effectLst/>
                <a:latin typeface="Times New Roman" pitchFamily="18" charset="0"/>
                <a:ea typeface="新細明體" pitchFamily="18" charset="-120"/>
                <a:cs typeface="Times New Roman" pitchFamily="18" charset="0"/>
              </a:rPr>
            </a:b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cs typeface="新細明體" pitchFamily="18" charset="-120"/>
            </a:endParaRPr>
          </a:p>
        </p:txBody>
      </p:sp>
      <p:sp>
        <p:nvSpPr>
          <p:cNvPr id="8" name="內容版面配置區 7"/>
          <p:cNvSpPr>
            <a:spLocks noGrp="1"/>
          </p:cNvSpPr>
          <p:nvPr>
            <p:ph idx="1"/>
          </p:nvPr>
        </p:nvSpPr>
        <p:spPr/>
        <p:txBody>
          <a:bodyPr/>
          <a:lstStyle/>
          <a:p>
            <a:endParaRPr lang="zh-TW" altLang="en-US"/>
          </a:p>
        </p:txBody>
      </p:sp>
      <p:pic>
        <p:nvPicPr>
          <p:cNvPr id="179202" name="Picture 2"/>
          <p:cNvPicPr>
            <a:picLocks noChangeAspect="1" noChangeArrowheads="1"/>
          </p:cNvPicPr>
          <p:nvPr/>
        </p:nvPicPr>
        <p:blipFill>
          <a:blip r:embed="rId3" cstate="print"/>
          <a:srcRect l="5806" t="10214" r="28575" b="11878"/>
          <a:stretch>
            <a:fillRect/>
          </a:stretch>
        </p:blipFill>
        <p:spPr bwMode="auto">
          <a:xfrm>
            <a:off x="539552" y="836712"/>
            <a:ext cx="6912768" cy="5832648"/>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5"/>
          <p:cNvSpPr>
            <a:spLocks noGrp="1"/>
          </p:cNvSpPr>
          <p:nvPr>
            <p:ph type="sldNum" sz="quarter" idx="12"/>
          </p:nvPr>
        </p:nvSpPr>
        <p:spPr/>
        <p:txBody>
          <a:bodyPr/>
          <a:lstStyle/>
          <a:p>
            <a:pPr>
              <a:defRPr/>
            </a:pPr>
            <a:fld id="{DDD8FEDC-7F5E-4EDC-B182-1FCC29974375}" type="slidenum">
              <a:rPr lang="zh-TW" altLang="en-US"/>
              <a:pPr>
                <a:defRPr/>
              </a:pPr>
              <a:t>10</a:t>
            </a:fld>
            <a:endParaRPr lang="zh-TW" altLang="en-US"/>
          </a:p>
        </p:txBody>
      </p:sp>
      <p:sp>
        <p:nvSpPr>
          <p:cNvPr id="6"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AC305590-924F-4F31-8E78-4D8264AC52EB}" type="slidenum">
              <a:rPr kumimoji="0" lang="zh-TW" altLang="en-US" sz="1200">
                <a:solidFill>
                  <a:schemeClr val="tx1">
                    <a:tint val="75000"/>
                  </a:schemeClr>
                </a:solidFill>
                <a:latin typeface="+mn-lt"/>
                <a:ea typeface="+mn-ea"/>
              </a:rPr>
              <a:pPr algn="r" fontAlgn="auto">
                <a:spcBef>
                  <a:spcPts val="0"/>
                </a:spcBef>
                <a:spcAft>
                  <a:spcPts val="0"/>
                </a:spcAft>
                <a:defRPr/>
              </a:pPr>
              <a:t>10</a:t>
            </a:fld>
            <a:endParaRPr kumimoji="0" lang="zh-TW" altLang="en-US" sz="1200">
              <a:solidFill>
                <a:schemeClr val="tx1">
                  <a:tint val="75000"/>
                </a:schemeClr>
              </a:solidFill>
              <a:latin typeface="+mn-lt"/>
              <a:ea typeface="+mn-ea"/>
            </a:endParaRPr>
          </a:p>
        </p:txBody>
      </p:sp>
      <p:sp>
        <p:nvSpPr>
          <p:cNvPr id="19459" name="標題 1"/>
          <p:cNvSpPr>
            <a:spLocks noGrp="1"/>
          </p:cNvSpPr>
          <p:nvPr>
            <p:ph type="title" idx="4294967295"/>
          </p:nvPr>
        </p:nvSpPr>
        <p:spPr>
          <a:xfrm>
            <a:off x="457200" y="274638"/>
            <a:ext cx="8229600" cy="1009650"/>
          </a:xfrm>
        </p:spPr>
        <p:txBody>
          <a:bodyPr lIns="0" rIns="0" bIns="0" anchor="b"/>
          <a:lstStyle/>
          <a:p>
            <a:pPr eaLnBrk="1" hangingPunct="1"/>
            <a:r>
              <a:rPr lang="zh-TW" altLang="en-US" smtClean="0"/>
              <a:t>過去的相關的研究工作</a:t>
            </a:r>
          </a:p>
        </p:txBody>
      </p:sp>
      <p:sp>
        <p:nvSpPr>
          <p:cNvPr id="19460" name="內容版面配置區 2"/>
          <p:cNvSpPr>
            <a:spLocks noGrp="1"/>
          </p:cNvSpPr>
          <p:nvPr>
            <p:ph idx="4294967295"/>
          </p:nvPr>
        </p:nvSpPr>
        <p:spPr/>
        <p:txBody>
          <a:bodyPr/>
          <a:lstStyle/>
          <a:p>
            <a:pPr marL="273050" indent="-273050" eaLnBrk="1" hangingPunct="1"/>
            <a:r>
              <a:rPr lang="en-US" altLang="zh-TW" sz="3000" b="1" smtClean="0"/>
              <a:t>Used ANN to design probes</a:t>
            </a:r>
          </a:p>
          <a:p>
            <a:pPr marL="273050" indent="-273050" eaLnBrk="1" hangingPunct="1"/>
            <a:r>
              <a:rPr lang="en-US" altLang="zh-TW" sz="3000" b="1" smtClean="0"/>
              <a:t>Used network topology to classify cancer</a:t>
            </a:r>
          </a:p>
          <a:p>
            <a:pPr marL="273050" indent="-273050" eaLnBrk="1" hangingPunct="1"/>
            <a:r>
              <a:rPr lang="en-US" altLang="zh-TW" sz="3000" b="1" smtClean="0"/>
              <a:t>Built the Composite Regulatory Signature Database  (CRSD) </a:t>
            </a:r>
            <a:r>
              <a:rPr lang="en-US" altLang="zh-TW" sz="2600" b="1" i="1" smtClean="0">
                <a:solidFill>
                  <a:srgbClr val="0000FF"/>
                </a:solidFill>
              </a:rPr>
              <a:t>http://biochip.nchu.edu.tw/crsd1</a:t>
            </a:r>
          </a:p>
          <a:p>
            <a:pPr marL="273050" indent="-273050" eaLnBrk="1" hangingPunct="1"/>
            <a:r>
              <a:rPr lang="en-US" altLang="zh-TW" sz="3000" b="1" smtClean="0"/>
              <a:t>Developed the semi-supervised learning method with SVM and Manifold (</a:t>
            </a:r>
            <a:r>
              <a:rPr lang="en-GB" altLang="zh-TW" sz="3000" b="1" smtClean="0"/>
              <a:t>Graph laplacian transformation)</a:t>
            </a:r>
          </a:p>
          <a:p>
            <a:pPr marL="273050" indent="-273050" eaLnBrk="1" hangingPunct="1"/>
            <a:r>
              <a:rPr lang="en-US" altLang="zh-TW" sz="3000" b="1" smtClean="0"/>
              <a:t>Used Bayesian approach to build Disease Diagnosis Database</a:t>
            </a:r>
          </a:p>
        </p:txBody>
      </p:sp>
      <p:sp>
        <p:nvSpPr>
          <p:cNvPr id="4" name="日期版面配置區 3"/>
          <p:cNvSpPr txBox="1">
            <a:spLocks noGrp="1"/>
          </p:cNvSpPr>
          <p:nvPr/>
        </p:nvSpPr>
        <p:spPr>
          <a:xfrm>
            <a:off x="457200" y="6356350"/>
            <a:ext cx="2133600" cy="365125"/>
          </a:xfrm>
          <a:prstGeom prst="rect">
            <a:avLst/>
          </a:prstGeom>
          <a:noFill/>
        </p:spPr>
        <p:txBody>
          <a:bodyPr lIns="0" tIns="0" rIns="0" bIns="0" anchor="b"/>
          <a:lstStyle/>
          <a:p>
            <a:pPr>
              <a:defRPr/>
            </a:pPr>
            <a:fld id="{A7AF15F5-4C26-4BC9-9852-A813C24DB401}" type="datetime1">
              <a:rPr kumimoji="0" lang="zh-TW" altLang="en-US" sz="1200">
                <a:solidFill>
                  <a:schemeClr val="tx2">
                    <a:shade val="90000"/>
                  </a:schemeClr>
                </a:solidFill>
                <a:ea typeface="新細明體" pitchFamily="18" charset="-120"/>
              </a:rPr>
              <a:pPr>
                <a:defRPr/>
              </a:pPr>
              <a:t>2011/6/3</a:t>
            </a:fld>
            <a:endParaRPr kumimoji="0" lang="en-US" altLang="zh-TW" sz="1200">
              <a:solidFill>
                <a:schemeClr val="tx2">
                  <a:shade val="90000"/>
                </a:schemeClr>
              </a:solidFill>
              <a:ea typeface="新細明體" pitchFamily="18" charset="-12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投影片編號版面配置區 5"/>
          <p:cNvSpPr>
            <a:spLocks noGrp="1"/>
          </p:cNvSpPr>
          <p:nvPr>
            <p:ph type="sldNum" sz="quarter" idx="12"/>
          </p:nvPr>
        </p:nvSpPr>
        <p:spPr/>
        <p:txBody>
          <a:bodyPr/>
          <a:lstStyle/>
          <a:p>
            <a:pPr>
              <a:defRPr/>
            </a:pPr>
            <a:fld id="{231B8677-56CC-4194-BC0C-A6BAC9D3BCEC}" type="slidenum">
              <a:rPr lang="zh-TW" altLang="en-US"/>
              <a:pPr>
                <a:defRPr/>
              </a:pPr>
              <a:t>11</a:t>
            </a:fld>
            <a:endParaRPr lang="zh-TW" altLang="en-US"/>
          </a:p>
        </p:txBody>
      </p:sp>
      <p:sp>
        <p:nvSpPr>
          <p:cNvPr id="8"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6730CC6B-F523-47BB-8579-8F2579EAB1E5}" type="slidenum">
              <a:rPr kumimoji="0" lang="zh-TW" altLang="en-US" sz="1200">
                <a:solidFill>
                  <a:schemeClr val="tx1">
                    <a:tint val="75000"/>
                  </a:schemeClr>
                </a:solidFill>
                <a:latin typeface="+mn-lt"/>
                <a:ea typeface="+mn-ea"/>
              </a:rPr>
              <a:pPr algn="r" fontAlgn="auto">
                <a:spcBef>
                  <a:spcPts val="0"/>
                </a:spcBef>
                <a:spcAft>
                  <a:spcPts val="0"/>
                </a:spcAft>
                <a:defRPr/>
              </a:pPr>
              <a:t>11</a:t>
            </a:fld>
            <a:endParaRPr kumimoji="0" lang="zh-TW" altLang="en-US" sz="1200">
              <a:solidFill>
                <a:schemeClr val="tx1">
                  <a:tint val="75000"/>
                </a:schemeClr>
              </a:solidFill>
              <a:latin typeface="+mn-lt"/>
              <a:ea typeface="+mn-ea"/>
            </a:endParaRPr>
          </a:p>
        </p:txBody>
      </p:sp>
      <p:sp>
        <p:nvSpPr>
          <p:cNvPr id="21507" name="標題 1"/>
          <p:cNvSpPr>
            <a:spLocks noGrp="1"/>
          </p:cNvSpPr>
          <p:nvPr>
            <p:ph type="title" idx="4294967295"/>
          </p:nvPr>
        </p:nvSpPr>
        <p:spPr>
          <a:xfrm>
            <a:off x="457200" y="274638"/>
            <a:ext cx="8229600" cy="723900"/>
          </a:xfrm>
        </p:spPr>
        <p:txBody>
          <a:bodyPr lIns="0" rIns="0" bIns="0" anchor="b"/>
          <a:lstStyle/>
          <a:p>
            <a:pPr eaLnBrk="1" hangingPunct="1"/>
            <a:r>
              <a:rPr lang="en-US" altLang="zh-TW" sz="3900" b="1" smtClean="0"/>
              <a:t>Used ANN to design probes</a:t>
            </a:r>
            <a:endParaRPr lang="zh-TW" altLang="en-US" sz="3900" b="1" smtClean="0"/>
          </a:p>
        </p:txBody>
      </p:sp>
      <p:sp>
        <p:nvSpPr>
          <p:cNvPr id="21508" name="內容版面配置區 2"/>
          <p:cNvSpPr>
            <a:spLocks noGrp="1"/>
          </p:cNvSpPr>
          <p:nvPr>
            <p:ph idx="4294967295"/>
          </p:nvPr>
        </p:nvSpPr>
        <p:spPr/>
        <p:txBody>
          <a:bodyPr/>
          <a:lstStyle/>
          <a:p>
            <a:pPr marL="273050" indent="-273050" eaLnBrk="1" hangingPunct="1"/>
            <a:endParaRPr lang="zh-TW" altLang="en-US" smtClean="0"/>
          </a:p>
        </p:txBody>
      </p:sp>
      <p:sp>
        <p:nvSpPr>
          <p:cNvPr id="4" name="日期版面配置區 3"/>
          <p:cNvSpPr txBox="1">
            <a:spLocks noGrp="1"/>
          </p:cNvSpPr>
          <p:nvPr/>
        </p:nvSpPr>
        <p:spPr>
          <a:xfrm>
            <a:off x="457200" y="6356350"/>
            <a:ext cx="2133600" cy="365125"/>
          </a:xfrm>
          <a:prstGeom prst="rect">
            <a:avLst/>
          </a:prstGeom>
          <a:noFill/>
        </p:spPr>
        <p:txBody>
          <a:bodyPr lIns="0" tIns="0" rIns="0" bIns="0" anchor="b"/>
          <a:lstStyle/>
          <a:p>
            <a:pPr>
              <a:defRPr/>
            </a:pPr>
            <a:fld id="{A7AF15F5-4C26-4BC9-9852-A813C24DB401}" type="datetime1">
              <a:rPr kumimoji="0" lang="zh-TW" altLang="en-US" sz="1200">
                <a:solidFill>
                  <a:schemeClr val="tx2">
                    <a:shade val="90000"/>
                  </a:schemeClr>
                </a:solidFill>
                <a:ea typeface="新細明體" pitchFamily="18" charset="-120"/>
              </a:rPr>
              <a:pPr>
                <a:defRPr/>
              </a:pPr>
              <a:t>2011/6/3</a:t>
            </a:fld>
            <a:endParaRPr kumimoji="0" lang="en-US" altLang="zh-TW" sz="1200">
              <a:solidFill>
                <a:schemeClr val="tx2">
                  <a:shade val="90000"/>
                </a:schemeClr>
              </a:solidFill>
              <a:ea typeface="新細明體" pitchFamily="18" charset="-120"/>
            </a:endParaRPr>
          </a:p>
        </p:txBody>
      </p:sp>
      <p:pic>
        <p:nvPicPr>
          <p:cNvPr id="21510" name="Picture 3" descr="C:\ccliu\_Publication\Year 2007\BMC_Bio_ANN 2007\Figures\Figures_1.tif"/>
          <p:cNvPicPr>
            <a:picLocks noChangeAspect="1" noChangeArrowheads="1"/>
          </p:cNvPicPr>
          <p:nvPr/>
        </p:nvPicPr>
        <p:blipFill>
          <a:blip r:embed="rId3" cstate="print"/>
          <a:srcRect/>
          <a:stretch>
            <a:fillRect/>
          </a:stretch>
        </p:blipFill>
        <p:spPr bwMode="auto">
          <a:xfrm>
            <a:off x="571500" y="1471613"/>
            <a:ext cx="5357813" cy="4100512"/>
          </a:xfrm>
          <a:prstGeom prst="rect">
            <a:avLst/>
          </a:prstGeom>
          <a:noFill/>
          <a:ln w="9525">
            <a:noFill/>
            <a:miter lim="800000"/>
            <a:headEnd/>
            <a:tailEnd/>
          </a:ln>
        </p:spPr>
      </p:pic>
      <p:sp>
        <p:nvSpPr>
          <p:cNvPr id="21511" name="矩形 8"/>
          <p:cNvSpPr>
            <a:spLocks noChangeArrowheads="1"/>
          </p:cNvSpPr>
          <p:nvPr/>
        </p:nvSpPr>
        <p:spPr bwMode="auto">
          <a:xfrm>
            <a:off x="500063" y="5643563"/>
            <a:ext cx="7715250" cy="738187"/>
          </a:xfrm>
          <a:prstGeom prst="rect">
            <a:avLst/>
          </a:prstGeom>
          <a:noFill/>
          <a:ln w="9525">
            <a:noFill/>
            <a:miter lim="800000"/>
            <a:headEnd/>
            <a:tailEnd/>
          </a:ln>
        </p:spPr>
        <p:txBody>
          <a:bodyPr>
            <a:spAutoFit/>
          </a:bodyPr>
          <a:lstStyle/>
          <a:p>
            <a:r>
              <a:rPr lang="en-US" altLang="zh-TW" sz="1400" b="1" i="1" u="sng"/>
              <a:t>Chun-Chi Liu</a:t>
            </a:r>
            <a:r>
              <a:rPr lang="en-US" altLang="zh-TW" sz="1400"/>
              <a:t>, et al. (2007) </a:t>
            </a:r>
            <a:r>
              <a:rPr lang="en-US" altLang="zh-TW" sz="1400" b="1"/>
              <a:t>Genome-wide identification of the specific oligonucleotides using artificial neural network and computational genomic analysis. </a:t>
            </a:r>
            <a:br>
              <a:rPr lang="en-US" altLang="zh-TW" sz="1400" b="1"/>
            </a:br>
            <a:r>
              <a:rPr lang="en-US" altLang="zh-TW" sz="1400" i="1"/>
              <a:t>BMC Bioinformatics</a:t>
            </a:r>
            <a:r>
              <a:rPr lang="en-US" altLang="zh-TW" sz="1400" b="1"/>
              <a:t> 8</a:t>
            </a:r>
            <a:r>
              <a:rPr lang="en-US" altLang="zh-TW" sz="1400"/>
              <a:t>:164. </a:t>
            </a:r>
            <a:endParaRPr lang="zh-TW" altLang="en-US" sz="140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5"/>
          <p:cNvSpPr>
            <a:spLocks noGrp="1"/>
          </p:cNvSpPr>
          <p:nvPr>
            <p:ph type="sldNum" sz="quarter" idx="12"/>
          </p:nvPr>
        </p:nvSpPr>
        <p:spPr/>
        <p:txBody>
          <a:bodyPr/>
          <a:lstStyle/>
          <a:p>
            <a:pPr>
              <a:defRPr/>
            </a:pPr>
            <a:fld id="{777845D6-37EA-44F0-8E71-7562E547B82F}" type="slidenum">
              <a:rPr lang="zh-TW" altLang="en-US"/>
              <a:pPr>
                <a:defRPr/>
              </a:pPr>
              <a:t>12</a:t>
            </a:fld>
            <a:endParaRPr lang="zh-TW" altLang="en-US"/>
          </a:p>
        </p:txBody>
      </p:sp>
      <p:sp>
        <p:nvSpPr>
          <p:cNvPr id="7"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5E4AC7C2-F843-49F2-A23A-E14879641E45}" type="slidenum">
              <a:rPr kumimoji="0" lang="zh-TW" altLang="en-US" sz="1200">
                <a:solidFill>
                  <a:schemeClr val="tx1">
                    <a:tint val="75000"/>
                  </a:schemeClr>
                </a:solidFill>
                <a:latin typeface="+mn-lt"/>
                <a:ea typeface="+mn-ea"/>
              </a:rPr>
              <a:pPr algn="r" fontAlgn="auto">
                <a:spcBef>
                  <a:spcPts val="0"/>
                </a:spcBef>
                <a:spcAft>
                  <a:spcPts val="0"/>
                </a:spcAft>
                <a:defRPr/>
              </a:pPr>
              <a:t>12</a:t>
            </a:fld>
            <a:endParaRPr kumimoji="0" lang="zh-TW" altLang="en-US" sz="1200">
              <a:solidFill>
                <a:schemeClr val="tx1">
                  <a:tint val="75000"/>
                </a:schemeClr>
              </a:solidFill>
              <a:latin typeface="+mn-lt"/>
              <a:ea typeface="+mn-ea"/>
            </a:endParaRPr>
          </a:p>
        </p:txBody>
      </p:sp>
      <p:sp>
        <p:nvSpPr>
          <p:cNvPr id="23555" name="標題 1"/>
          <p:cNvSpPr>
            <a:spLocks noGrp="1"/>
          </p:cNvSpPr>
          <p:nvPr>
            <p:ph type="title" idx="4294967295"/>
          </p:nvPr>
        </p:nvSpPr>
        <p:spPr>
          <a:xfrm>
            <a:off x="457200" y="274638"/>
            <a:ext cx="8229600" cy="850900"/>
          </a:xfrm>
        </p:spPr>
        <p:txBody>
          <a:bodyPr lIns="0" rIns="0" bIns="0" anchor="b"/>
          <a:lstStyle/>
          <a:p>
            <a:pPr eaLnBrk="1" hangingPunct="1"/>
            <a:r>
              <a:rPr lang="en-US" altLang="zh-TW" sz="3500" b="1" smtClean="0"/>
              <a:t>Used network topology to classify cancer</a:t>
            </a:r>
            <a:endParaRPr lang="zh-TW" altLang="en-US" sz="3100" smtClean="0"/>
          </a:p>
        </p:txBody>
      </p:sp>
      <p:sp>
        <p:nvSpPr>
          <p:cNvPr id="4" name="日期版面配置區 3"/>
          <p:cNvSpPr txBox="1">
            <a:spLocks noGrp="1"/>
          </p:cNvSpPr>
          <p:nvPr/>
        </p:nvSpPr>
        <p:spPr>
          <a:xfrm>
            <a:off x="457200" y="6356350"/>
            <a:ext cx="2133600" cy="365125"/>
          </a:xfrm>
          <a:prstGeom prst="rect">
            <a:avLst/>
          </a:prstGeom>
          <a:noFill/>
        </p:spPr>
        <p:txBody>
          <a:bodyPr lIns="0" tIns="0" rIns="0" bIns="0" anchor="b"/>
          <a:lstStyle/>
          <a:p>
            <a:pPr>
              <a:defRPr/>
            </a:pPr>
            <a:fld id="{A7AF15F5-4C26-4BC9-9852-A813C24DB401}" type="datetime1">
              <a:rPr kumimoji="0" lang="zh-TW" altLang="en-US" sz="1200">
                <a:solidFill>
                  <a:schemeClr val="tx2">
                    <a:shade val="90000"/>
                  </a:schemeClr>
                </a:solidFill>
                <a:ea typeface="新細明體" pitchFamily="18" charset="-120"/>
              </a:rPr>
              <a:pPr>
                <a:defRPr/>
              </a:pPr>
              <a:t>2011/6/3</a:t>
            </a:fld>
            <a:endParaRPr kumimoji="0" lang="en-US" altLang="zh-TW" sz="1200">
              <a:solidFill>
                <a:schemeClr val="tx2">
                  <a:shade val="90000"/>
                </a:schemeClr>
              </a:solidFill>
              <a:ea typeface="新細明體" pitchFamily="18" charset="-120"/>
            </a:endParaRPr>
          </a:p>
        </p:txBody>
      </p:sp>
      <p:sp>
        <p:nvSpPr>
          <p:cNvPr id="5" name="投影片編號版面配置區 4"/>
          <p:cNvSpPr txBox="1">
            <a:spLocks noGrp="1"/>
          </p:cNvSpPr>
          <p:nvPr/>
        </p:nvSpPr>
        <p:spPr>
          <a:xfrm>
            <a:off x="7924800" y="6356350"/>
            <a:ext cx="762000" cy="365125"/>
          </a:xfrm>
          <a:prstGeom prst="rect">
            <a:avLst/>
          </a:prstGeom>
          <a:noFill/>
        </p:spPr>
        <p:txBody>
          <a:bodyPr lIns="0" tIns="0" rIns="0" bIns="0" anchor="b"/>
          <a:lstStyle/>
          <a:p>
            <a:pPr algn="r">
              <a:defRPr/>
            </a:pPr>
            <a:fld id="{490C067E-A3D7-47A2-8311-DC5B1433FA59}" type="slidenum">
              <a:rPr kumimoji="0" lang="en-US" altLang="zh-TW" sz="1200">
                <a:solidFill>
                  <a:schemeClr val="tx2">
                    <a:shade val="90000"/>
                  </a:schemeClr>
                </a:solidFill>
                <a:ea typeface="新細明體" pitchFamily="18" charset="-120"/>
              </a:rPr>
              <a:pPr algn="r">
                <a:defRPr/>
              </a:pPr>
              <a:t>12</a:t>
            </a:fld>
            <a:endParaRPr kumimoji="0" lang="en-US" altLang="zh-TW" sz="1200">
              <a:solidFill>
                <a:schemeClr val="tx2">
                  <a:shade val="90000"/>
                </a:schemeClr>
              </a:solidFill>
              <a:ea typeface="新細明體" pitchFamily="18" charset="-120"/>
            </a:endParaRPr>
          </a:p>
        </p:txBody>
      </p:sp>
      <p:pic>
        <p:nvPicPr>
          <p:cNvPr id="23558" name="Picture 4" descr="CCLiu_Fig_1"/>
          <p:cNvPicPr>
            <a:picLocks noChangeAspect="1" noChangeArrowheads="1"/>
          </p:cNvPicPr>
          <p:nvPr/>
        </p:nvPicPr>
        <p:blipFill>
          <a:blip r:embed="rId3" cstate="print"/>
          <a:srcRect t="4301"/>
          <a:stretch>
            <a:fillRect/>
          </a:stretch>
        </p:blipFill>
        <p:spPr bwMode="auto">
          <a:xfrm>
            <a:off x="4092575" y="1214438"/>
            <a:ext cx="4694238" cy="5484812"/>
          </a:xfrm>
          <a:prstGeom prst="rect">
            <a:avLst/>
          </a:prstGeom>
          <a:noFill/>
          <a:ln w="9525">
            <a:noFill/>
            <a:miter lim="800000"/>
            <a:headEnd/>
            <a:tailEnd/>
          </a:ln>
        </p:spPr>
      </p:pic>
      <p:sp>
        <p:nvSpPr>
          <p:cNvPr id="23559" name="矩形 6"/>
          <p:cNvSpPr>
            <a:spLocks noChangeArrowheads="1"/>
          </p:cNvSpPr>
          <p:nvPr/>
        </p:nvSpPr>
        <p:spPr bwMode="auto">
          <a:xfrm>
            <a:off x="357188" y="2143125"/>
            <a:ext cx="3429000" cy="1169988"/>
          </a:xfrm>
          <a:prstGeom prst="rect">
            <a:avLst/>
          </a:prstGeom>
          <a:noFill/>
          <a:ln w="9525">
            <a:noFill/>
            <a:miter lim="800000"/>
            <a:headEnd/>
            <a:tailEnd/>
          </a:ln>
        </p:spPr>
        <p:txBody>
          <a:bodyPr>
            <a:spAutoFit/>
          </a:bodyPr>
          <a:lstStyle/>
          <a:p>
            <a:r>
              <a:rPr lang="en-US" altLang="zh-TW" sz="1400" b="1" i="1" u="sng"/>
              <a:t>Chun-Chi Liu</a:t>
            </a:r>
            <a:r>
              <a:rPr lang="en-US" altLang="zh-TW" sz="1400"/>
              <a:t>, et al. (2006)</a:t>
            </a:r>
            <a:r>
              <a:rPr lang="en-US" altLang="zh-TW" sz="1400" b="1"/>
              <a:t> </a:t>
            </a:r>
          </a:p>
          <a:p>
            <a:r>
              <a:rPr lang="en-US" altLang="zh-TW" sz="1400" b="1"/>
              <a:t>Topology-based cancer classification and related pathway mining using microarray data. </a:t>
            </a:r>
          </a:p>
          <a:p>
            <a:r>
              <a:rPr lang="en-US" altLang="zh-TW" sz="1400" i="1"/>
              <a:t>Nucleic Acids Research</a:t>
            </a:r>
            <a:r>
              <a:rPr lang="en-US" altLang="zh-TW" sz="1400"/>
              <a:t> </a:t>
            </a:r>
            <a:r>
              <a:rPr lang="en-US" altLang="zh-TW" sz="1400" b="1"/>
              <a:t>34</a:t>
            </a:r>
            <a:r>
              <a:rPr lang="en-US" altLang="zh-TW" sz="1400"/>
              <a:t>: 4069-4080. </a:t>
            </a:r>
            <a:endParaRPr lang="zh-TW" altLang="en-US" sz="140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5"/>
          <p:cNvSpPr>
            <a:spLocks noGrp="1"/>
          </p:cNvSpPr>
          <p:nvPr>
            <p:ph type="sldNum" sz="quarter" idx="12"/>
          </p:nvPr>
        </p:nvSpPr>
        <p:spPr/>
        <p:txBody>
          <a:bodyPr/>
          <a:lstStyle/>
          <a:p>
            <a:pPr>
              <a:defRPr/>
            </a:pPr>
            <a:fld id="{E69E0DB0-AEFE-4A39-8778-C976C0AAB13D}" type="slidenum">
              <a:rPr lang="zh-TW" altLang="en-US"/>
              <a:pPr>
                <a:defRPr/>
              </a:pPr>
              <a:t>13</a:t>
            </a:fld>
            <a:endParaRPr lang="zh-TW" altLang="en-US"/>
          </a:p>
        </p:txBody>
      </p:sp>
      <p:sp>
        <p:nvSpPr>
          <p:cNvPr id="6"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EF090942-E600-4A6D-B814-85A98E775F4B}" type="slidenum">
              <a:rPr kumimoji="0" lang="zh-TW" altLang="en-US" sz="1200">
                <a:solidFill>
                  <a:schemeClr val="tx1">
                    <a:tint val="75000"/>
                  </a:schemeClr>
                </a:solidFill>
                <a:latin typeface="+mn-lt"/>
                <a:ea typeface="+mn-ea"/>
              </a:rPr>
              <a:pPr algn="r" fontAlgn="auto">
                <a:spcBef>
                  <a:spcPts val="0"/>
                </a:spcBef>
                <a:spcAft>
                  <a:spcPts val="0"/>
                </a:spcAft>
                <a:defRPr/>
              </a:pPr>
              <a:t>13</a:t>
            </a:fld>
            <a:endParaRPr kumimoji="0" lang="zh-TW" altLang="en-US" sz="1200">
              <a:solidFill>
                <a:schemeClr val="tx1">
                  <a:tint val="75000"/>
                </a:schemeClr>
              </a:solidFill>
              <a:latin typeface="+mn-lt"/>
              <a:ea typeface="+mn-ea"/>
            </a:endParaRPr>
          </a:p>
        </p:txBody>
      </p:sp>
      <p:sp>
        <p:nvSpPr>
          <p:cNvPr id="25603" name="Rectangle 2"/>
          <p:cNvSpPr>
            <a:spLocks noGrp="1" noChangeArrowheads="1"/>
          </p:cNvSpPr>
          <p:nvPr>
            <p:ph type="title" idx="4294967295"/>
          </p:nvPr>
        </p:nvSpPr>
        <p:spPr>
          <a:xfrm>
            <a:off x="539750" y="404813"/>
            <a:ext cx="8001000" cy="482600"/>
          </a:xfrm>
        </p:spPr>
        <p:txBody>
          <a:bodyPr lIns="0" rIns="0" bIns="0" anchor="b"/>
          <a:lstStyle/>
          <a:p>
            <a:pPr eaLnBrk="1" hangingPunct="1"/>
            <a:r>
              <a:rPr lang="en-US" altLang="zh-TW" sz="2400" b="1" smtClean="0"/>
              <a:t>Built the Composite Regulatory Signature Database  (CRSD)</a:t>
            </a:r>
            <a:endParaRPr lang="en-US" altLang="zh-TW" sz="2200" b="1" smtClean="0"/>
          </a:p>
        </p:txBody>
      </p:sp>
      <p:sp>
        <p:nvSpPr>
          <p:cNvPr id="25604" name="Rectangle 3"/>
          <p:cNvSpPr>
            <a:spLocks noGrp="1" noChangeArrowheads="1"/>
          </p:cNvSpPr>
          <p:nvPr>
            <p:ph type="body" idx="4294967295"/>
          </p:nvPr>
        </p:nvSpPr>
        <p:spPr>
          <a:xfrm>
            <a:off x="468313" y="908050"/>
            <a:ext cx="8229600" cy="4327525"/>
          </a:xfrm>
        </p:spPr>
        <p:txBody>
          <a:bodyPr/>
          <a:lstStyle/>
          <a:p>
            <a:pPr marL="273050" indent="-273050" eaLnBrk="1" hangingPunct="1">
              <a:spcBef>
                <a:spcPct val="35000"/>
              </a:spcBef>
            </a:pPr>
            <a:r>
              <a:rPr lang="en-US" altLang="zh-TW" sz="2800" smtClean="0"/>
              <a:t>The composite regulatory signature database (CRSD) can be employed to identify or analyze:</a:t>
            </a:r>
            <a:r>
              <a:rPr lang="en-US" altLang="zh-TW" smtClean="0"/>
              <a:t> </a:t>
            </a:r>
          </a:p>
          <a:p>
            <a:pPr marL="639763" lvl="1" indent="-246063" eaLnBrk="1" hangingPunct="1">
              <a:spcBef>
                <a:spcPct val="35000"/>
              </a:spcBef>
            </a:pPr>
            <a:r>
              <a:rPr lang="en-US" altLang="zh-TW" sz="2400" smtClean="0"/>
              <a:t>gene expression signatures (GESs)</a:t>
            </a:r>
          </a:p>
          <a:p>
            <a:pPr marL="639763" lvl="1" indent="-246063" eaLnBrk="1" hangingPunct="1">
              <a:spcBef>
                <a:spcPct val="35000"/>
              </a:spcBef>
            </a:pPr>
            <a:r>
              <a:rPr lang="en-US" altLang="zh-TW" sz="2400" smtClean="0"/>
              <a:t>Significant enrichment with databases including</a:t>
            </a:r>
          </a:p>
          <a:p>
            <a:pPr marL="914400" lvl="2" indent="-246063" eaLnBrk="1" hangingPunct="1">
              <a:spcBef>
                <a:spcPct val="35000"/>
              </a:spcBef>
            </a:pPr>
            <a:r>
              <a:rPr lang="en-US" altLang="zh-TW" smtClean="0"/>
              <a:t>miRNA regulatory signatures (MRSs) </a:t>
            </a:r>
          </a:p>
          <a:p>
            <a:pPr marL="914400" lvl="2" indent="-246063" eaLnBrk="1" hangingPunct="1">
              <a:spcBef>
                <a:spcPct val="35000"/>
              </a:spcBef>
            </a:pPr>
            <a:r>
              <a:rPr lang="en-US" altLang="zh-TW" smtClean="0"/>
              <a:t>TF regulatory signatures (TRSs)</a:t>
            </a:r>
          </a:p>
          <a:p>
            <a:pPr marL="914400" lvl="2" indent="-246063" eaLnBrk="1" hangingPunct="1">
              <a:spcBef>
                <a:spcPct val="35000"/>
              </a:spcBef>
            </a:pPr>
            <a:r>
              <a:rPr lang="en-US" altLang="zh-TW" smtClean="0"/>
              <a:t>GO/pathways</a:t>
            </a:r>
          </a:p>
          <a:p>
            <a:pPr marL="639763" lvl="1" indent="-246063" eaLnBrk="1" hangingPunct="1">
              <a:spcBef>
                <a:spcPct val="35000"/>
              </a:spcBef>
            </a:pPr>
            <a:r>
              <a:rPr lang="en-US" altLang="zh-TW" sz="2600" smtClean="0"/>
              <a:t> </a:t>
            </a:r>
            <a:r>
              <a:rPr lang="en-US" altLang="zh-TW" sz="2400" smtClean="0"/>
              <a:t>Motif discovery</a:t>
            </a:r>
          </a:p>
          <a:p>
            <a:pPr marL="273050" indent="-273050" eaLnBrk="1" hangingPunct="1">
              <a:spcBef>
                <a:spcPct val="35000"/>
              </a:spcBef>
            </a:pPr>
            <a:r>
              <a:rPr lang="en-US" altLang="zh-TW" sz="2800" smtClean="0">
                <a:solidFill>
                  <a:schemeClr val="tx2"/>
                </a:solidFill>
              </a:rPr>
              <a:t>Web server: http://biochip.nchu.edu.tw/crsd1</a:t>
            </a:r>
          </a:p>
        </p:txBody>
      </p:sp>
      <p:sp>
        <p:nvSpPr>
          <p:cNvPr id="25605" name="矩形 5"/>
          <p:cNvSpPr>
            <a:spLocks noChangeArrowheads="1"/>
          </p:cNvSpPr>
          <p:nvPr/>
        </p:nvSpPr>
        <p:spPr bwMode="auto">
          <a:xfrm>
            <a:off x="714375" y="5600700"/>
            <a:ext cx="7000875" cy="922338"/>
          </a:xfrm>
          <a:prstGeom prst="rect">
            <a:avLst/>
          </a:prstGeom>
          <a:noFill/>
          <a:ln w="9525">
            <a:noFill/>
            <a:miter lim="800000"/>
            <a:headEnd/>
            <a:tailEnd/>
          </a:ln>
        </p:spPr>
        <p:txBody>
          <a:bodyPr>
            <a:spAutoFit/>
          </a:bodyPr>
          <a:lstStyle/>
          <a:p>
            <a:r>
              <a:rPr lang="en-US" altLang="zh-TW" b="1" i="1" u="sng"/>
              <a:t>Chun-Chi Liu</a:t>
            </a:r>
            <a:r>
              <a:rPr lang="en-US" altLang="zh-TW"/>
              <a:t>, et al. (2006) </a:t>
            </a:r>
            <a:r>
              <a:rPr lang="en-US" altLang="zh-TW" b="1"/>
              <a:t>CRSD: a comprehensive web server for composite regulatory signature discovery.</a:t>
            </a:r>
            <a:r>
              <a:rPr lang="en-US" altLang="zh-TW"/>
              <a:t> </a:t>
            </a:r>
          </a:p>
          <a:p>
            <a:r>
              <a:rPr lang="en-US" altLang="zh-TW" i="1"/>
              <a:t>Nucleic Acids Research</a:t>
            </a:r>
            <a:r>
              <a:rPr lang="en-US" altLang="zh-TW"/>
              <a:t> </a:t>
            </a:r>
            <a:r>
              <a:rPr lang="en-US" altLang="zh-TW" b="1"/>
              <a:t>34</a:t>
            </a:r>
            <a:r>
              <a:rPr lang="en-US" altLang="zh-TW"/>
              <a:t>: W571-W577.</a:t>
            </a:r>
            <a:endParaRPr lang="zh-TW" altLang="en-US"/>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投影片編號版面配置區 5"/>
          <p:cNvSpPr>
            <a:spLocks noGrp="1"/>
          </p:cNvSpPr>
          <p:nvPr>
            <p:ph type="sldNum" sz="quarter" idx="12"/>
          </p:nvPr>
        </p:nvSpPr>
        <p:spPr/>
        <p:txBody>
          <a:bodyPr/>
          <a:lstStyle/>
          <a:p>
            <a:pPr>
              <a:defRPr/>
            </a:pPr>
            <a:fld id="{1F28664B-DDB7-46A4-9A4A-F1DCA4DE2125}" type="slidenum">
              <a:rPr lang="zh-TW" altLang="en-US"/>
              <a:pPr>
                <a:defRPr/>
              </a:pPr>
              <a:t>14</a:t>
            </a:fld>
            <a:endParaRPr lang="zh-TW" altLang="en-US"/>
          </a:p>
        </p:txBody>
      </p:sp>
      <p:sp>
        <p:nvSpPr>
          <p:cNvPr id="19"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B542F989-C4CE-48D2-BE9E-CAC1DBF703A9}" type="slidenum">
              <a:rPr kumimoji="0" lang="zh-TW" altLang="en-US" sz="1200">
                <a:solidFill>
                  <a:schemeClr val="tx1">
                    <a:tint val="75000"/>
                  </a:schemeClr>
                </a:solidFill>
                <a:latin typeface="+mn-lt"/>
                <a:ea typeface="+mn-ea"/>
              </a:rPr>
              <a:pPr algn="r" fontAlgn="auto">
                <a:spcBef>
                  <a:spcPts val="0"/>
                </a:spcBef>
                <a:spcAft>
                  <a:spcPts val="0"/>
                </a:spcAft>
                <a:defRPr/>
              </a:pPr>
              <a:t>14</a:t>
            </a:fld>
            <a:endParaRPr kumimoji="0" lang="zh-TW" altLang="en-US" sz="1200">
              <a:solidFill>
                <a:schemeClr val="tx1">
                  <a:tint val="75000"/>
                </a:schemeClr>
              </a:solidFill>
              <a:latin typeface="+mn-lt"/>
              <a:ea typeface="+mn-ea"/>
            </a:endParaRPr>
          </a:p>
        </p:txBody>
      </p:sp>
      <p:sp>
        <p:nvSpPr>
          <p:cNvPr id="20" name="Rectangle 6"/>
          <p:cNvSpPr txBox="1">
            <a:spLocks noGrp="1" noChangeArrowheads="1"/>
          </p:cNvSpPr>
          <p:nvPr/>
        </p:nvSpPr>
        <p:spPr>
          <a:xfrm>
            <a:off x="6553200" y="6248400"/>
            <a:ext cx="1905000" cy="457200"/>
          </a:xfrm>
          <a:prstGeom prst="rect">
            <a:avLst/>
          </a:prstGeom>
          <a:noFill/>
        </p:spPr>
        <p:txBody>
          <a:bodyPr lIns="0" tIns="0" rIns="0" bIns="0" anchor="b"/>
          <a:lstStyle/>
          <a:p>
            <a:pPr algn="r">
              <a:defRPr/>
            </a:pPr>
            <a:fld id="{9B8767FD-ED12-4169-9911-898DC51E6C77}" type="slidenum">
              <a:rPr kumimoji="0" lang="zh-TW" altLang="en-US" sz="1200">
                <a:solidFill>
                  <a:schemeClr val="tx2">
                    <a:shade val="90000"/>
                  </a:schemeClr>
                </a:solidFill>
                <a:ea typeface="新細明體" pitchFamily="18" charset="-120"/>
              </a:rPr>
              <a:pPr algn="r">
                <a:defRPr/>
              </a:pPr>
              <a:t>14</a:t>
            </a:fld>
            <a:endParaRPr kumimoji="0" lang="en-US" altLang="zh-TW" sz="1200">
              <a:solidFill>
                <a:schemeClr val="tx2">
                  <a:shade val="90000"/>
                </a:schemeClr>
              </a:solidFill>
              <a:ea typeface="新細明體" pitchFamily="18" charset="-120"/>
            </a:endParaRPr>
          </a:p>
        </p:txBody>
      </p:sp>
      <p:pic>
        <p:nvPicPr>
          <p:cNvPr id="176130" name="Picture 2"/>
          <p:cNvPicPr>
            <a:picLocks noChangeAspect="1" noChangeArrowheads="1"/>
          </p:cNvPicPr>
          <p:nvPr/>
        </p:nvPicPr>
        <p:blipFill>
          <a:blip r:embed="rId3" cstate="print"/>
          <a:srcRect l="10464" t="5330" r="19768" b="59689"/>
          <a:stretch>
            <a:fillRect/>
          </a:stretch>
        </p:blipFill>
        <p:spPr bwMode="auto">
          <a:xfrm>
            <a:off x="1676400" y="2743200"/>
            <a:ext cx="4572000" cy="1719263"/>
          </a:xfrm>
          <a:prstGeom prst="rect">
            <a:avLst/>
          </a:prstGeom>
          <a:noFill/>
          <a:ln w="9525">
            <a:noFill/>
            <a:miter lim="800000"/>
            <a:headEnd/>
            <a:tailEnd/>
          </a:ln>
        </p:spPr>
      </p:pic>
      <p:pic>
        <p:nvPicPr>
          <p:cNvPr id="27653" name="Picture 3"/>
          <p:cNvPicPr>
            <a:picLocks noChangeAspect="1" noChangeArrowheads="1"/>
          </p:cNvPicPr>
          <p:nvPr/>
        </p:nvPicPr>
        <p:blipFill>
          <a:blip r:embed="rId4" cstate="print"/>
          <a:srcRect t="21138" b="15446"/>
          <a:stretch>
            <a:fillRect/>
          </a:stretch>
        </p:blipFill>
        <p:spPr bwMode="auto">
          <a:xfrm>
            <a:off x="0" y="0"/>
            <a:ext cx="3200400" cy="1498600"/>
          </a:xfrm>
          <a:prstGeom prst="rect">
            <a:avLst/>
          </a:prstGeom>
          <a:noFill/>
          <a:ln w="9525">
            <a:noFill/>
            <a:miter lim="800000"/>
            <a:headEnd/>
            <a:tailEnd/>
          </a:ln>
        </p:spPr>
      </p:pic>
      <p:pic>
        <p:nvPicPr>
          <p:cNvPr id="27654" name="Picture 4"/>
          <p:cNvPicPr>
            <a:picLocks noChangeAspect="1" noChangeArrowheads="1"/>
          </p:cNvPicPr>
          <p:nvPr/>
        </p:nvPicPr>
        <p:blipFill>
          <a:blip r:embed="rId5" cstate="print"/>
          <a:srcRect l="6291" t="20476" b="21024"/>
          <a:stretch>
            <a:fillRect/>
          </a:stretch>
        </p:blipFill>
        <p:spPr bwMode="auto">
          <a:xfrm>
            <a:off x="2362200" y="228600"/>
            <a:ext cx="2743200" cy="1227138"/>
          </a:xfrm>
          <a:prstGeom prst="rect">
            <a:avLst/>
          </a:prstGeom>
          <a:noFill/>
          <a:ln w="9525">
            <a:noFill/>
            <a:miter lim="800000"/>
            <a:headEnd/>
            <a:tailEnd/>
          </a:ln>
        </p:spPr>
      </p:pic>
      <p:pic>
        <p:nvPicPr>
          <p:cNvPr id="27655" name="Picture 5"/>
          <p:cNvPicPr>
            <a:picLocks noChangeAspect="1" noChangeArrowheads="1"/>
          </p:cNvPicPr>
          <p:nvPr/>
        </p:nvPicPr>
        <p:blipFill>
          <a:blip r:embed="rId6" cstate="print"/>
          <a:srcRect t="17807" r="1021" b="25854"/>
          <a:stretch>
            <a:fillRect/>
          </a:stretch>
        </p:blipFill>
        <p:spPr bwMode="auto">
          <a:xfrm>
            <a:off x="4419600" y="457200"/>
            <a:ext cx="3352800" cy="1490663"/>
          </a:xfrm>
          <a:prstGeom prst="rect">
            <a:avLst/>
          </a:prstGeom>
          <a:noFill/>
          <a:ln w="9525">
            <a:noFill/>
            <a:miter lim="800000"/>
            <a:headEnd/>
            <a:tailEnd/>
          </a:ln>
        </p:spPr>
      </p:pic>
      <p:pic>
        <p:nvPicPr>
          <p:cNvPr id="27656" name="Picture 6"/>
          <p:cNvPicPr>
            <a:picLocks noChangeAspect="1" noChangeArrowheads="1"/>
          </p:cNvPicPr>
          <p:nvPr/>
        </p:nvPicPr>
        <p:blipFill>
          <a:blip r:embed="rId7" cstate="print"/>
          <a:srcRect t="21027" r="24883" b="25854"/>
          <a:stretch>
            <a:fillRect/>
          </a:stretch>
        </p:blipFill>
        <p:spPr bwMode="auto">
          <a:xfrm>
            <a:off x="0" y="5218113"/>
            <a:ext cx="2971800" cy="1639887"/>
          </a:xfrm>
          <a:prstGeom prst="rect">
            <a:avLst/>
          </a:prstGeom>
          <a:noFill/>
          <a:ln w="9525">
            <a:noFill/>
            <a:miter lim="800000"/>
            <a:headEnd/>
            <a:tailEnd/>
          </a:ln>
        </p:spPr>
      </p:pic>
      <p:pic>
        <p:nvPicPr>
          <p:cNvPr id="27657" name="Picture 7"/>
          <p:cNvPicPr>
            <a:picLocks noChangeAspect="1" noChangeArrowheads="1"/>
          </p:cNvPicPr>
          <p:nvPr/>
        </p:nvPicPr>
        <p:blipFill>
          <a:blip r:embed="rId8" cstate="print"/>
          <a:srcRect l="2277" t="19417" r="8556" b="27464"/>
          <a:stretch>
            <a:fillRect/>
          </a:stretch>
        </p:blipFill>
        <p:spPr bwMode="auto">
          <a:xfrm>
            <a:off x="3048000" y="5300663"/>
            <a:ext cx="3352800" cy="1557337"/>
          </a:xfrm>
          <a:prstGeom prst="rect">
            <a:avLst/>
          </a:prstGeom>
          <a:noFill/>
          <a:ln w="9525">
            <a:noFill/>
            <a:miter lim="800000"/>
            <a:headEnd/>
            <a:tailEnd/>
          </a:ln>
        </p:spPr>
      </p:pic>
      <p:pic>
        <p:nvPicPr>
          <p:cNvPr id="27658" name="Picture 8"/>
          <p:cNvPicPr>
            <a:picLocks noChangeAspect="1" noChangeArrowheads="1"/>
          </p:cNvPicPr>
          <p:nvPr/>
        </p:nvPicPr>
        <p:blipFill>
          <a:blip r:embed="rId9" cstate="print"/>
          <a:srcRect t="17807" r="6044" b="14587"/>
          <a:stretch>
            <a:fillRect/>
          </a:stretch>
        </p:blipFill>
        <p:spPr bwMode="auto">
          <a:xfrm>
            <a:off x="6248400" y="5233988"/>
            <a:ext cx="2895600" cy="1624012"/>
          </a:xfrm>
          <a:prstGeom prst="rect">
            <a:avLst/>
          </a:prstGeom>
          <a:noFill/>
          <a:ln w="9525">
            <a:noFill/>
            <a:miter lim="800000"/>
            <a:headEnd/>
            <a:tailEnd/>
          </a:ln>
        </p:spPr>
      </p:pic>
      <p:pic>
        <p:nvPicPr>
          <p:cNvPr id="27659" name="Picture 9"/>
          <p:cNvPicPr>
            <a:picLocks noChangeAspect="1" noChangeArrowheads="1"/>
          </p:cNvPicPr>
          <p:nvPr/>
        </p:nvPicPr>
        <p:blipFill>
          <a:blip r:embed="rId10" cstate="print"/>
          <a:srcRect t="22908" r="8562" b="10161"/>
          <a:stretch>
            <a:fillRect/>
          </a:stretch>
        </p:blipFill>
        <p:spPr bwMode="auto">
          <a:xfrm>
            <a:off x="5715000" y="990600"/>
            <a:ext cx="3200400" cy="1692275"/>
          </a:xfrm>
          <a:prstGeom prst="rect">
            <a:avLst/>
          </a:prstGeom>
          <a:noFill/>
          <a:ln w="9525">
            <a:noFill/>
            <a:miter lim="800000"/>
            <a:headEnd/>
            <a:tailEnd/>
          </a:ln>
        </p:spPr>
      </p:pic>
      <p:grpSp>
        <p:nvGrpSpPr>
          <p:cNvPr id="2" name="Group 10"/>
          <p:cNvGrpSpPr>
            <a:grpSpLocks/>
          </p:cNvGrpSpPr>
          <p:nvPr/>
        </p:nvGrpSpPr>
        <p:grpSpPr bwMode="auto">
          <a:xfrm>
            <a:off x="228600" y="1600200"/>
            <a:ext cx="7620000" cy="3657600"/>
            <a:chOff x="144" y="1008"/>
            <a:chExt cx="4800" cy="2304"/>
          </a:xfrm>
        </p:grpSpPr>
        <p:sp>
          <p:nvSpPr>
            <p:cNvPr id="27661" name="AutoShape 11"/>
            <p:cNvSpPr>
              <a:spLocks noChangeArrowheads="1"/>
            </p:cNvSpPr>
            <p:nvPr/>
          </p:nvSpPr>
          <p:spPr bwMode="auto">
            <a:xfrm>
              <a:off x="576" y="2400"/>
              <a:ext cx="960" cy="768"/>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5898240 60000 65536"/>
                <a:gd name="T10" fmla="*/ 5898240 60000 65536"/>
                <a:gd name="T11" fmla="*/ 0 60000 65536"/>
                <a:gd name="T12" fmla="*/ 12420 w 21600"/>
                <a:gd name="T13" fmla="*/ 2925 h 21600"/>
                <a:gd name="T14" fmla="*/ 18225 w 21600"/>
                <a:gd name="T15" fmla="*/ 9253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accent1"/>
            </a:solidFill>
            <a:ln w="9525">
              <a:solidFill>
                <a:schemeClr val="tx1"/>
              </a:solidFill>
              <a:miter lim="800000"/>
              <a:headEnd/>
              <a:tailEnd/>
            </a:ln>
          </p:spPr>
          <p:txBody>
            <a:bodyPr wrap="none" anchor="ctr"/>
            <a:lstStyle/>
            <a:p>
              <a:endParaRPr lang="zh-TW" altLang="en-US"/>
            </a:p>
          </p:txBody>
        </p:sp>
        <p:sp>
          <p:nvSpPr>
            <p:cNvPr id="27662" name="AutoShape 12"/>
            <p:cNvSpPr>
              <a:spLocks noChangeArrowheads="1"/>
            </p:cNvSpPr>
            <p:nvPr/>
          </p:nvSpPr>
          <p:spPr bwMode="auto">
            <a:xfrm flipH="1">
              <a:off x="3504" y="2544"/>
              <a:ext cx="1344" cy="768"/>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5898240 60000 65536"/>
                <a:gd name="T10" fmla="*/ 5898240 60000 65536"/>
                <a:gd name="T11" fmla="*/ 0 60000 65536"/>
                <a:gd name="T12" fmla="*/ 12423 w 21600"/>
                <a:gd name="T13" fmla="*/ 3431 h 21600"/>
                <a:gd name="T14" fmla="*/ 18691 w 21600"/>
                <a:gd name="T15" fmla="*/ 8719 h 21600"/>
              </a:gdLst>
              <a:ahLst/>
              <a:cxnLst>
                <a:cxn ang="T8">
                  <a:pos x="T0" y="T1"/>
                </a:cxn>
                <a:cxn ang="T9">
                  <a:pos x="T2" y="T3"/>
                </a:cxn>
                <a:cxn ang="T10">
                  <a:pos x="T4" y="T5"/>
                </a:cxn>
                <a:cxn ang="T11">
                  <a:pos x="T6" y="T7"/>
                </a:cxn>
              </a:cxnLst>
              <a:rect l="T12" t="T13" r="T14" b="T15"/>
              <a:pathLst>
                <a:path w="21600" h="21600">
                  <a:moveTo>
                    <a:pt x="21600" y="6079"/>
                  </a:moveTo>
                  <a:lnTo>
                    <a:pt x="14921" y="0"/>
                  </a:lnTo>
                  <a:lnTo>
                    <a:pt x="14921" y="3428"/>
                  </a:lnTo>
                  <a:lnTo>
                    <a:pt x="12427" y="3428"/>
                  </a:lnTo>
                  <a:cubicBezTo>
                    <a:pt x="5564" y="3428"/>
                    <a:pt x="0" y="7337"/>
                    <a:pt x="0" y="12158"/>
                  </a:cubicBezTo>
                  <a:lnTo>
                    <a:pt x="0" y="21600"/>
                  </a:lnTo>
                  <a:lnTo>
                    <a:pt x="5419" y="21600"/>
                  </a:lnTo>
                  <a:lnTo>
                    <a:pt x="5419" y="12158"/>
                  </a:lnTo>
                  <a:cubicBezTo>
                    <a:pt x="5419" y="10265"/>
                    <a:pt x="8557" y="8730"/>
                    <a:pt x="12427" y="8730"/>
                  </a:cubicBezTo>
                  <a:lnTo>
                    <a:pt x="14921" y="8730"/>
                  </a:lnTo>
                  <a:lnTo>
                    <a:pt x="14921" y="12158"/>
                  </a:lnTo>
                  <a:close/>
                </a:path>
              </a:pathLst>
            </a:custGeom>
            <a:solidFill>
              <a:schemeClr val="accent1"/>
            </a:solidFill>
            <a:ln w="9525">
              <a:solidFill>
                <a:schemeClr val="tx1"/>
              </a:solidFill>
              <a:miter lim="800000"/>
              <a:headEnd/>
              <a:tailEnd/>
            </a:ln>
          </p:spPr>
          <p:txBody>
            <a:bodyPr wrap="none" anchor="ctr"/>
            <a:lstStyle/>
            <a:p>
              <a:endParaRPr lang="zh-TW" altLang="en-US"/>
            </a:p>
          </p:txBody>
        </p:sp>
        <p:sp>
          <p:nvSpPr>
            <p:cNvPr id="27663" name="AutoShape 13"/>
            <p:cNvSpPr>
              <a:spLocks noChangeArrowheads="1"/>
            </p:cNvSpPr>
            <p:nvPr/>
          </p:nvSpPr>
          <p:spPr bwMode="auto">
            <a:xfrm flipH="1" flipV="1">
              <a:off x="4032" y="1680"/>
              <a:ext cx="912" cy="672"/>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5898240 60000 65536"/>
                <a:gd name="T10" fmla="*/ 5898240 60000 65536"/>
                <a:gd name="T11" fmla="*/ 0 60000 65536"/>
                <a:gd name="T12" fmla="*/ 12434 w 21600"/>
                <a:gd name="T13" fmla="*/ 2925 h 21600"/>
                <a:gd name="T14" fmla="*/ 18237 w 21600"/>
                <a:gd name="T15" fmla="*/ 9257 h 21600"/>
              </a:gdLst>
              <a:ahLst/>
              <a:cxnLst>
                <a:cxn ang="T8">
                  <a:pos x="T0" y="T1"/>
                </a:cxn>
                <a:cxn ang="T9">
                  <a:pos x="T2" y="T3"/>
                </a:cxn>
                <a:cxn ang="T10">
                  <a:pos x="T4" y="T5"/>
                </a:cxn>
                <a:cxn ang="T11">
                  <a:pos x="T6" y="T7"/>
                </a:cxn>
              </a:cxnLst>
              <a:rect l="T12" t="T13" r="T14" b="T15"/>
              <a:pathLst>
                <a:path w="21600" h="21600">
                  <a:moveTo>
                    <a:pt x="21600" y="6079"/>
                  </a:moveTo>
                  <a:lnTo>
                    <a:pt x="15126" y="0"/>
                  </a:lnTo>
                  <a:lnTo>
                    <a:pt x="15126" y="2912"/>
                  </a:lnTo>
                  <a:lnTo>
                    <a:pt x="12427" y="2912"/>
                  </a:lnTo>
                  <a:cubicBezTo>
                    <a:pt x="5564" y="2912"/>
                    <a:pt x="0" y="7052"/>
                    <a:pt x="0" y="12158"/>
                  </a:cubicBezTo>
                  <a:lnTo>
                    <a:pt x="0" y="21600"/>
                  </a:lnTo>
                  <a:lnTo>
                    <a:pt x="6474" y="21600"/>
                  </a:lnTo>
                  <a:lnTo>
                    <a:pt x="6474" y="12158"/>
                  </a:lnTo>
                  <a:cubicBezTo>
                    <a:pt x="6474" y="10550"/>
                    <a:pt x="9139" y="9246"/>
                    <a:pt x="12427" y="9246"/>
                  </a:cubicBezTo>
                  <a:lnTo>
                    <a:pt x="15126" y="9246"/>
                  </a:lnTo>
                  <a:lnTo>
                    <a:pt x="15126" y="12158"/>
                  </a:lnTo>
                  <a:close/>
                </a:path>
              </a:pathLst>
            </a:custGeom>
            <a:solidFill>
              <a:schemeClr val="accent1"/>
            </a:solidFill>
            <a:ln w="9525">
              <a:solidFill>
                <a:schemeClr val="tx1"/>
              </a:solidFill>
              <a:miter lim="800000"/>
              <a:headEnd/>
              <a:tailEnd/>
            </a:ln>
          </p:spPr>
          <p:txBody>
            <a:bodyPr wrap="none" anchor="ctr"/>
            <a:lstStyle/>
            <a:p>
              <a:endParaRPr lang="zh-TW" altLang="en-US"/>
            </a:p>
          </p:txBody>
        </p:sp>
        <p:sp>
          <p:nvSpPr>
            <p:cNvPr id="27664" name="AutoShape 14"/>
            <p:cNvSpPr>
              <a:spLocks noChangeArrowheads="1"/>
            </p:cNvSpPr>
            <p:nvPr/>
          </p:nvSpPr>
          <p:spPr bwMode="auto">
            <a:xfrm flipV="1">
              <a:off x="144" y="1008"/>
              <a:ext cx="864" cy="960"/>
            </a:xfrm>
            <a:custGeom>
              <a:avLst/>
              <a:gdLst>
                <a:gd name="T0" fmla="*/ 0 w 21600"/>
                <a:gd name="T1" fmla="*/ 0 h 21600"/>
                <a:gd name="T2" fmla="*/ 0 w 21600"/>
                <a:gd name="T3" fmla="*/ 0 h 21600"/>
                <a:gd name="T4" fmla="*/ 0 w 21600"/>
                <a:gd name="T5" fmla="*/ 0 h 21600"/>
                <a:gd name="T6" fmla="*/ 0 w 21600"/>
                <a:gd name="T7" fmla="*/ 0 h 21600"/>
                <a:gd name="T8" fmla="*/ 17694720 60000 65536"/>
                <a:gd name="T9" fmla="*/ 5898240 60000 65536"/>
                <a:gd name="T10" fmla="*/ 5898240 60000 65536"/>
                <a:gd name="T11" fmla="*/ 0 60000 65536"/>
                <a:gd name="T12" fmla="*/ 12425 w 21600"/>
                <a:gd name="T13" fmla="*/ 3803 h 21600"/>
                <a:gd name="T14" fmla="*/ 19350 w 21600"/>
                <a:gd name="T15" fmla="*/ 8348 h 21600"/>
              </a:gdLst>
              <a:ahLst/>
              <a:cxnLst>
                <a:cxn ang="T8">
                  <a:pos x="T0" y="T1"/>
                </a:cxn>
                <a:cxn ang="T9">
                  <a:pos x="T2" y="T3"/>
                </a:cxn>
                <a:cxn ang="T10">
                  <a:pos x="T4" y="T5"/>
                </a:cxn>
                <a:cxn ang="T11">
                  <a:pos x="T6" y="T7"/>
                </a:cxn>
              </a:cxnLst>
              <a:rect l="T12" t="T13" r="T14" b="T15"/>
              <a:pathLst>
                <a:path w="21600" h="21600">
                  <a:moveTo>
                    <a:pt x="21600" y="6079"/>
                  </a:moveTo>
                  <a:lnTo>
                    <a:pt x="15625" y="0"/>
                  </a:lnTo>
                  <a:lnTo>
                    <a:pt x="15625" y="3802"/>
                  </a:lnTo>
                  <a:lnTo>
                    <a:pt x="12427" y="3802"/>
                  </a:lnTo>
                  <a:cubicBezTo>
                    <a:pt x="5564" y="3802"/>
                    <a:pt x="0" y="7543"/>
                    <a:pt x="0" y="12158"/>
                  </a:cubicBezTo>
                  <a:lnTo>
                    <a:pt x="0" y="21600"/>
                  </a:lnTo>
                  <a:lnTo>
                    <a:pt x="4655" y="21600"/>
                  </a:lnTo>
                  <a:lnTo>
                    <a:pt x="4655" y="12158"/>
                  </a:lnTo>
                  <a:cubicBezTo>
                    <a:pt x="4655" y="10058"/>
                    <a:pt x="8135" y="8356"/>
                    <a:pt x="12427" y="8356"/>
                  </a:cubicBezTo>
                  <a:lnTo>
                    <a:pt x="15625" y="8356"/>
                  </a:lnTo>
                  <a:lnTo>
                    <a:pt x="15625" y="12158"/>
                  </a:lnTo>
                  <a:close/>
                </a:path>
              </a:pathLst>
            </a:custGeom>
            <a:solidFill>
              <a:schemeClr val="accent1"/>
            </a:solidFill>
            <a:ln w="9525">
              <a:solidFill>
                <a:schemeClr val="tx1"/>
              </a:solidFill>
              <a:miter lim="800000"/>
              <a:headEnd/>
              <a:tailEnd/>
            </a:ln>
          </p:spPr>
          <p:txBody>
            <a:bodyPr wrap="none" anchor="ctr"/>
            <a:lstStyle/>
            <a:p>
              <a:endParaRPr lang="zh-TW" altLang="en-US"/>
            </a:p>
          </p:txBody>
        </p:sp>
        <p:sp>
          <p:nvSpPr>
            <p:cNvPr id="27665" name="AutoShape 15"/>
            <p:cNvSpPr>
              <a:spLocks noChangeArrowheads="1"/>
            </p:cNvSpPr>
            <p:nvPr/>
          </p:nvSpPr>
          <p:spPr bwMode="auto">
            <a:xfrm>
              <a:off x="2544" y="2784"/>
              <a:ext cx="624" cy="528"/>
            </a:xfrm>
            <a:prstGeom prst="upArrow">
              <a:avLst>
                <a:gd name="adj1" fmla="val 50000"/>
                <a:gd name="adj2" fmla="val 25000"/>
              </a:avLst>
            </a:prstGeom>
            <a:solidFill>
              <a:schemeClr val="accent1"/>
            </a:solidFill>
            <a:ln w="9525">
              <a:solidFill>
                <a:schemeClr val="tx1"/>
              </a:solidFill>
              <a:miter lim="800000"/>
              <a:headEnd/>
              <a:tailEnd/>
            </a:ln>
          </p:spPr>
          <p:txBody>
            <a:bodyPr wrap="none" anchor="ctr"/>
            <a:lstStyle/>
            <a:p>
              <a:endParaRPr lang="zh-TW" altLang="en-US"/>
            </a:p>
          </p:txBody>
        </p:sp>
        <p:sp>
          <p:nvSpPr>
            <p:cNvPr id="27666" name="AutoShape 16"/>
            <p:cNvSpPr>
              <a:spLocks noChangeArrowheads="1"/>
            </p:cNvSpPr>
            <p:nvPr/>
          </p:nvSpPr>
          <p:spPr bwMode="auto">
            <a:xfrm flipV="1">
              <a:off x="1728" y="1056"/>
              <a:ext cx="528" cy="528"/>
            </a:xfrm>
            <a:prstGeom prst="upArrow">
              <a:avLst>
                <a:gd name="adj1" fmla="val 50000"/>
                <a:gd name="adj2" fmla="val 25000"/>
              </a:avLst>
            </a:prstGeom>
            <a:solidFill>
              <a:schemeClr val="accent1"/>
            </a:solidFill>
            <a:ln w="9525">
              <a:solidFill>
                <a:schemeClr val="tx1"/>
              </a:solidFill>
              <a:miter lim="800000"/>
              <a:headEnd/>
              <a:tailEnd/>
            </a:ln>
          </p:spPr>
          <p:txBody>
            <a:bodyPr wrap="none" anchor="ctr"/>
            <a:lstStyle/>
            <a:p>
              <a:endParaRPr lang="zh-TW" altLang="en-US"/>
            </a:p>
          </p:txBody>
        </p:sp>
        <p:sp>
          <p:nvSpPr>
            <p:cNvPr id="27667" name="AutoShape 17"/>
            <p:cNvSpPr>
              <a:spLocks noChangeArrowheads="1"/>
            </p:cNvSpPr>
            <p:nvPr/>
          </p:nvSpPr>
          <p:spPr bwMode="auto">
            <a:xfrm flipV="1">
              <a:off x="2832" y="1248"/>
              <a:ext cx="528" cy="432"/>
            </a:xfrm>
            <a:prstGeom prst="upArrow">
              <a:avLst>
                <a:gd name="adj1" fmla="val 50000"/>
                <a:gd name="adj2" fmla="val 25000"/>
              </a:avLst>
            </a:prstGeom>
            <a:solidFill>
              <a:schemeClr val="accent1"/>
            </a:solidFill>
            <a:ln w="9525">
              <a:solidFill>
                <a:schemeClr val="tx1"/>
              </a:solidFill>
              <a:miter lim="800000"/>
              <a:headEnd/>
              <a:tailEnd/>
            </a:ln>
          </p:spPr>
          <p:txBody>
            <a:bodyPr wrap="none" anchor="ctr"/>
            <a:lstStyle/>
            <a:p>
              <a:endParaRPr lang="zh-TW"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76130"/>
                                        </p:tgtEl>
                                        <p:attrNameLst>
                                          <p:attrName>style.visibility</p:attrName>
                                        </p:attrNameLst>
                                      </p:cBhvr>
                                      <p:to>
                                        <p:strVal val="visible"/>
                                      </p:to>
                                    </p:set>
                                    <p:animEffect transition="in" filter="blinds(horizontal)">
                                      <p:cBhvr>
                                        <p:cTn id="12" dur="500"/>
                                        <p:tgtEl>
                                          <p:spTgt spid="176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5"/>
          <p:cNvSpPr>
            <a:spLocks noGrp="1"/>
          </p:cNvSpPr>
          <p:nvPr>
            <p:ph type="sldNum" sz="quarter" idx="12"/>
          </p:nvPr>
        </p:nvSpPr>
        <p:spPr/>
        <p:txBody>
          <a:bodyPr/>
          <a:lstStyle/>
          <a:p>
            <a:pPr>
              <a:defRPr/>
            </a:pPr>
            <a:fld id="{779800C3-99DA-4B7D-B068-4454C3585A2E}" type="slidenum">
              <a:rPr lang="zh-TW" altLang="en-US"/>
              <a:pPr>
                <a:defRPr/>
              </a:pPr>
              <a:t>15</a:t>
            </a:fld>
            <a:endParaRPr lang="zh-TW" altLang="en-US"/>
          </a:p>
        </p:txBody>
      </p:sp>
      <p:sp>
        <p:nvSpPr>
          <p:cNvPr id="6"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17CD8DF3-7F13-45F5-8869-BAF4863C9DD5}" type="slidenum">
              <a:rPr kumimoji="0" lang="zh-TW" altLang="en-US" sz="1200">
                <a:solidFill>
                  <a:schemeClr val="tx1">
                    <a:tint val="75000"/>
                  </a:schemeClr>
                </a:solidFill>
                <a:latin typeface="+mn-lt"/>
                <a:ea typeface="+mn-ea"/>
              </a:rPr>
              <a:pPr algn="r" fontAlgn="auto">
                <a:spcBef>
                  <a:spcPts val="0"/>
                </a:spcBef>
                <a:spcAft>
                  <a:spcPts val="0"/>
                </a:spcAft>
                <a:defRPr/>
              </a:pPr>
              <a:t>15</a:t>
            </a:fld>
            <a:endParaRPr kumimoji="0" lang="zh-TW" altLang="en-US" sz="1200">
              <a:solidFill>
                <a:schemeClr val="tx1">
                  <a:tint val="75000"/>
                </a:schemeClr>
              </a:solidFill>
              <a:latin typeface="+mn-lt"/>
              <a:ea typeface="+mn-ea"/>
            </a:endParaRPr>
          </a:p>
        </p:txBody>
      </p:sp>
      <p:sp>
        <p:nvSpPr>
          <p:cNvPr id="64520" name="Rectangle 14"/>
          <p:cNvSpPr>
            <a:spLocks noGrp="1" noChangeArrowheads="1"/>
          </p:cNvSpPr>
          <p:nvPr>
            <p:ph type="title" idx="4294967295"/>
          </p:nvPr>
        </p:nvSpPr>
        <p:spPr>
          <a:xfrm>
            <a:off x="571500" y="428625"/>
            <a:ext cx="8001000" cy="623888"/>
          </a:xfrm>
        </p:spPr>
        <p:txBody>
          <a:bodyPr lIns="0" rIns="0" bIns="0" anchor="b"/>
          <a:lstStyle/>
          <a:p>
            <a:pPr eaLnBrk="1" hangingPunct="1"/>
            <a:r>
              <a:rPr lang="en-US" altLang="zh-TW" sz="2300" b="1" smtClean="0"/>
              <a:t>Developed the semi-supervised learning method with SVM and Manifold (</a:t>
            </a:r>
            <a:r>
              <a:rPr lang="en-GB" altLang="zh-TW" sz="2300" b="1" smtClean="0"/>
              <a:t>Graph laplacian transformation)</a:t>
            </a:r>
            <a:endParaRPr lang="en-US" altLang="zh-TW" sz="2300" b="1" smtClean="0"/>
          </a:p>
        </p:txBody>
      </p:sp>
      <p:sp>
        <p:nvSpPr>
          <p:cNvPr id="64521" name="Rectangle 15"/>
          <p:cNvSpPr>
            <a:spLocks noGrp="1" noChangeArrowheads="1"/>
          </p:cNvSpPr>
          <p:nvPr>
            <p:ph type="body" sz="half" idx="4294967295"/>
          </p:nvPr>
        </p:nvSpPr>
        <p:spPr>
          <a:xfrm>
            <a:off x="4343400" y="1268413"/>
            <a:ext cx="4419600" cy="4751387"/>
          </a:xfrm>
        </p:spPr>
        <p:txBody>
          <a:bodyPr/>
          <a:lstStyle/>
          <a:p>
            <a:pPr marL="495300" indent="-495300" eaLnBrk="1" hangingPunct="1"/>
            <a:r>
              <a:rPr lang="en-US" altLang="zh-TW" sz="2400" b="1" smtClean="0"/>
              <a:t>L</a:t>
            </a:r>
            <a:r>
              <a:rPr lang="en-US" altLang="zh-CN" sz="2400" b="1" smtClean="0"/>
              <a:t>earn Manifold structure from all of samples (positive, negative, and unknown). </a:t>
            </a:r>
            <a:endParaRPr lang="en-US" altLang="zh-TW" sz="2400" b="1" smtClean="0"/>
          </a:p>
          <a:p>
            <a:pPr marL="495300" indent="-495300" eaLnBrk="1" hangingPunct="1"/>
            <a:r>
              <a:rPr lang="en-US" altLang="zh-CN" sz="2400" b="1" smtClean="0"/>
              <a:t>The correlation network of all samples will be constructed by Pearson correlation, and then Laplacian matrix can be constructed by the adjacency matrix of correlation network.</a:t>
            </a:r>
            <a:endParaRPr lang="zh-TW" altLang="en-US" sz="2400" b="1" smtClean="0"/>
          </a:p>
        </p:txBody>
      </p:sp>
      <p:graphicFrame>
        <p:nvGraphicFramePr>
          <p:cNvPr id="64517" name="Object 5"/>
          <p:cNvGraphicFramePr>
            <a:graphicFrameLocks noChangeAspect="1"/>
          </p:cNvGraphicFramePr>
          <p:nvPr>
            <p:ph sz="half" idx="4294967295"/>
          </p:nvPr>
        </p:nvGraphicFramePr>
        <p:xfrm>
          <a:off x="381000" y="1828800"/>
          <a:ext cx="4038600" cy="3841750"/>
        </p:xfrm>
        <a:graphic>
          <a:graphicData uri="http://schemas.openxmlformats.org/presentationml/2006/ole">
            <p:oleObj spid="_x0000_s64517" name="Visio" r:id="rId4" imgW="3179224" imgH="3024245" progId="">
              <p:embed/>
            </p:oleObj>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5"/>
          <p:cNvSpPr>
            <a:spLocks noGrp="1"/>
          </p:cNvSpPr>
          <p:nvPr>
            <p:ph type="sldNum" sz="quarter" idx="12"/>
          </p:nvPr>
        </p:nvSpPr>
        <p:spPr/>
        <p:txBody>
          <a:bodyPr/>
          <a:lstStyle/>
          <a:p>
            <a:pPr>
              <a:defRPr/>
            </a:pPr>
            <a:fld id="{408D1619-DC27-459D-9BC3-2C853814BBAA}" type="slidenum">
              <a:rPr lang="zh-TW" altLang="en-US"/>
              <a:pPr>
                <a:defRPr/>
              </a:pPr>
              <a:t>16</a:t>
            </a:fld>
            <a:endParaRPr lang="zh-TW" altLang="en-US"/>
          </a:p>
        </p:txBody>
      </p:sp>
      <p:sp>
        <p:nvSpPr>
          <p:cNvPr id="6"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59E48CE3-DF87-4EB8-8BB0-F451ED4EFC9A}" type="slidenum">
              <a:rPr kumimoji="0" lang="zh-TW" altLang="en-US" sz="1200">
                <a:solidFill>
                  <a:schemeClr val="tx1">
                    <a:tint val="75000"/>
                  </a:schemeClr>
                </a:solidFill>
                <a:latin typeface="+mn-lt"/>
                <a:ea typeface="+mn-ea"/>
              </a:rPr>
              <a:pPr algn="r" fontAlgn="auto">
                <a:spcBef>
                  <a:spcPts val="0"/>
                </a:spcBef>
                <a:spcAft>
                  <a:spcPts val="0"/>
                </a:spcAft>
                <a:defRPr/>
              </a:pPr>
              <a:t>16</a:t>
            </a:fld>
            <a:endParaRPr kumimoji="0" lang="zh-TW" altLang="en-US" sz="1200">
              <a:solidFill>
                <a:schemeClr val="tx1">
                  <a:tint val="75000"/>
                </a:schemeClr>
              </a:solidFill>
              <a:latin typeface="+mn-lt"/>
              <a:ea typeface="+mn-ea"/>
            </a:endParaRPr>
          </a:p>
        </p:txBody>
      </p:sp>
      <p:sp>
        <p:nvSpPr>
          <p:cNvPr id="66568" name="Rectangle 2"/>
          <p:cNvSpPr>
            <a:spLocks noGrp="1" noChangeArrowheads="1"/>
          </p:cNvSpPr>
          <p:nvPr>
            <p:ph type="title" idx="4294967295"/>
          </p:nvPr>
        </p:nvSpPr>
        <p:spPr>
          <a:xfrm>
            <a:off x="457200" y="274638"/>
            <a:ext cx="8229600" cy="938212"/>
          </a:xfrm>
        </p:spPr>
        <p:txBody>
          <a:bodyPr lIns="0" rIns="0" bIns="0" anchor="b"/>
          <a:lstStyle/>
          <a:p>
            <a:pPr eaLnBrk="1" hangingPunct="1"/>
            <a:r>
              <a:rPr lang="en-US" altLang="zh-TW" smtClean="0"/>
              <a:t>Support vector machine (SVM)</a:t>
            </a:r>
            <a:endParaRPr lang="zh-TW" altLang="en-US" smtClean="0"/>
          </a:p>
        </p:txBody>
      </p:sp>
      <p:sp>
        <p:nvSpPr>
          <p:cNvPr id="66569" name="Rectangle 7"/>
          <p:cNvSpPr>
            <a:spLocks noGrp="1" noChangeArrowheads="1"/>
          </p:cNvSpPr>
          <p:nvPr>
            <p:ph type="body" sz="half" idx="4294967295"/>
          </p:nvPr>
        </p:nvSpPr>
        <p:spPr>
          <a:xfrm>
            <a:off x="4343400" y="1752600"/>
            <a:ext cx="4224338" cy="4267200"/>
          </a:xfrm>
        </p:spPr>
        <p:txBody>
          <a:bodyPr/>
          <a:lstStyle/>
          <a:p>
            <a:pPr marL="266700" indent="-266700" eaLnBrk="1" hangingPunct="1">
              <a:spcBef>
                <a:spcPct val="0"/>
              </a:spcBef>
            </a:pPr>
            <a:r>
              <a:rPr lang="en-US" altLang="zh-CN" b="1" smtClean="0"/>
              <a:t>SVM </a:t>
            </a:r>
            <a:r>
              <a:rPr lang="en-US" altLang="zh-TW" b="1" smtClean="0">
                <a:ea typeface="SimSun" pitchFamily="2" charset="-122"/>
              </a:rPr>
              <a:t>is</a:t>
            </a:r>
            <a:r>
              <a:rPr lang="en-US" altLang="zh-CN" b="1" smtClean="0"/>
              <a:t> to find an optimal hyperplane that </a:t>
            </a:r>
            <a:r>
              <a:rPr lang="en-US" altLang="zh-TW" b="1" smtClean="0">
                <a:ea typeface="SimSun" pitchFamily="2" charset="-122"/>
              </a:rPr>
              <a:t>can </a:t>
            </a:r>
            <a:r>
              <a:rPr lang="en-US" altLang="zh-CN" b="1" smtClean="0"/>
              <a:t>separate positive and negative samples. </a:t>
            </a:r>
            <a:endParaRPr lang="en-US" altLang="zh-TW" b="1" smtClean="0"/>
          </a:p>
          <a:p>
            <a:pPr marL="266700" indent="-266700" eaLnBrk="1" hangingPunct="1">
              <a:spcBef>
                <a:spcPct val="0"/>
              </a:spcBef>
            </a:pPr>
            <a:r>
              <a:rPr lang="en-US" altLang="zh-TW" b="1" smtClean="0">
                <a:ea typeface="SimSun" pitchFamily="2" charset="-122"/>
              </a:rPr>
              <a:t>T</a:t>
            </a:r>
            <a:r>
              <a:rPr lang="en-US" altLang="zh-CN" b="1" smtClean="0"/>
              <a:t>here </a:t>
            </a:r>
            <a:r>
              <a:rPr lang="en-US" altLang="zh-TW" b="1" smtClean="0"/>
              <a:t>is</a:t>
            </a:r>
            <a:r>
              <a:rPr lang="en-US" altLang="zh-CN" b="1" smtClean="0"/>
              <a:t> an unknown sample located in the center that cannot be confidently classified.</a:t>
            </a:r>
            <a:endParaRPr lang="zh-TW" altLang="en-US" b="1" smtClean="0"/>
          </a:p>
        </p:txBody>
      </p:sp>
      <p:graphicFrame>
        <p:nvGraphicFramePr>
          <p:cNvPr id="66565" name="Object 5"/>
          <p:cNvGraphicFramePr>
            <a:graphicFrameLocks noChangeAspect="1"/>
          </p:cNvGraphicFramePr>
          <p:nvPr>
            <p:ph idx="4294967295"/>
          </p:nvPr>
        </p:nvGraphicFramePr>
        <p:xfrm>
          <a:off x="381000" y="1752600"/>
          <a:ext cx="3962400" cy="3471863"/>
        </p:xfrm>
        <a:graphic>
          <a:graphicData uri="http://schemas.openxmlformats.org/presentationml/2006/ole">
            <p:oleObj spid="_x0000_s66565" name="Visio" r:id="rId4" imgW="3439427" imgH="3015436" progId="">
              <p:embed/>
            </p:oleObj>
          </a:graphicData>
        </a:graphic>
      </p:graphicFrame>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5"/>
          <p:cNvSpPr>
            <a:spLocks noGrp="1"/>
          </p:cNvSpPr>
          <p:nvPr>
            <p:ph type="sldNum" sz="quarter" idx="12"/>
          </p:nvPr>
        </p:nvSpPr>
        <p:spPr/>
        <p:txBody>
          <a:bodyPr/>
          <a:lstStyle/>
          <a:p>
            <a:pPr>
              <a:defRPr/>
            </a:pPr>
            <a:fld id="{89E2AF3C-036C-4AAB-A33E-65869A592CAB}" type="slidenum">
              <a:rPr lang="zh-TW" altLang="en-US"/>
              <a:pPr>
                <a:defRPr/>
              </a:pPr>
              <a:t>17</a:t>
            </a:fld>
            <a:endParaRPr lang="zh-TW" altLang="en-US"/>
          </a:p>
        </p:txBody>
      </p:sp>
      <p:sp>
        <p:nvSpPr>
          <p:cNvPr id="68615" name="Rectangle 8"/>
          <p:cNvSpPr>
            <a:spLocks noGrp="1" noChangeArrowheads="1"/>
          </p:cNvSpPr>
          <p:nvPr>
            <p:ph type="title" idx="4294967295"/>
          </p:nvPr>
        </p:nvSpPr>
        <p:spPr>
          <a:xfrm>
            <a:off x="574675" y="304800"/>
            <a:ext cx="8001000" cy="603250"/>
          </a:xfrm>
        </p:spPr>
        <p:txBody>
          <a:bodyPr lIns="0" rIns="0" bIns="0" anchor="b"/>
          <a:lstStyle/>
          <a:p>
            <a:pPr eaLnBrk="1" hangingPunct="1"/>
            <a:r>
              <a:rPr lang="en-US" altLang="zh-CN" sz="2900" b="1" i="1" smtClean="0"/>
              <a:t>Manifold projection and ManiSVM</a:t>
            </a:r>
            <a:endParaRPr lang="zh-TW" altLang="en-US" sz="2900" b="1" i="1" smtClean="0"/>
          </a:p>
        </p:txBody>
      </p:sp>
      <p:sp>
        <p:nvSpPr>
          <p:cNvPr id="68616" name="Rectangle 9"/>
          <p:cNvSpPr>
            <a:spLocks noGrp="1" noChangeArrowheads="1"/>
          </p:cNvSpPr>
          <p:nvPr>
            <p:ph type="body" sz="half" idx="4294967295"/>
          </p:nvPr>
        </p:nvSpPr>
        <p:spPr>
          <a:xfrm>
            <a:off x="4419600" y="1341438"/>
            <a:ext cx="3924300" cy="4032250"/>
          </a:xfrm>
        </p:spPr>
        <p:txBody>
          <a:bodyPr/>
          <a:lstStyle/>
          <a:p>
            <a:pPr marL="273050" indent="-273050" eaLnBrk="1" hangingPunct="1">
              <a:lnSpc>
                <a:spcPct val="80000"/>
              </a:lnSpc>
            </a:pPr>
            <a:r>
              <a:rPr lang="en-US" altLang="zh-TW" sz="2400" b="1" smtClean="0"/>
              <a:t>T</a:t>
            </a:r>
            <a:r>
              <a:rPr lang="en-US" altLang="zh-CN" sz="2400" b="1" smtClean="0"/>
              <a:t>he projection space is the span of the eigenvectors corresponding to the smallest eigenvalues. </a:t>
            </a:r>
            <a:endParaRPr lang="en-US" altLang="zh-TW" sz="2400" b="1" smtClean="0"/>
          </a:p>
          <a:p>
            <a:pPr marL="273050" indent="-273050" eaLnBrk="1" hangingPunct="1">
              <a:lnSpc>
                <a:spcPct val="80000"/>
              </a:lnSpc>
            </a:pPr>
            <a:r>
              <a:rPr lang="en-US" altLang="zh-CN" sz="2400" b="1" smtClean="0"/>
              <a:t>The Manifold structure has high smoothness in the projection space. </a:t>
            </a:r>
            <a:endParaRPr lang="en-US" altLang="zh-TW" sz="2400" b="1" smtClean="0"/>
          </a:p>
          <a:p>
            <a:pPr marL="273050" indent="-273050" eaLnBrk="1" hangingPunct="1">
              <a:lnSpc>
                <a:spcPct val="80000"/>
              </a:lnSpc>
            </a:pPr>
            <a:r>
              <a:rPr lang="en-US" altLang="zh-TW" sz="2400" b="1" smtClean="0"/>
              <a:t>W</a:t>
            </a:r>
            <a:r>
              <a:rPr lang="en-US" altLang="zh-CN" sz="2400" b="1" smtClean="0"/>
              <a:t>e used SVM to find the optimal hyperplane to create a classifier. Now, the unknown samples are easy to classifier.</a:t>
            </a:r>
            <a:endParaRPr lang="zh-TW" altLang="en-US" sz="2400" b="1" smtClean="0"/>
          </a:p>
        </p:txBody>
      </p:sp>
      <p:graphicFrame>
        <p:nvGraphicFramePr>
          <p:cNvPr id="68613" name="Object 5"/>
          <p:cNvGraphicFramePr>
            <a:graphicFrameLocks noChangeAspect="1"/>
          </p:cNvGraphicFramePr>
          <p:nvPr>
            <p:ph sz="half" idx="4294967295"/>
          </p:nvPr>
        </p:nvGraphicFramePr>
        <p:xfrm>
          <a:off x="381000" y="1981200"/>
          <a:ext cx="3733800" cy="3578225"/>
        </p:xfrm>
        <a:graphic>
          <a:graphicData uri="http://schemas.openxmlformats.org/presentationml/2006/ole">
            <p:oleObj spid="_x0000_s68613" name="Visio" r:id="rId4" imgW="3156445" imgH="3024245" progId="">
              <p:embed/>
            </p:oleObj>
          </a:graphicData>
        </a:graphic>
      </p:graphicFrame>
      <p:sp>
        <p:nvSpPr>
          <p:cNvPr id="68617" name="矩形 5"/>
          <p:cNvSpPr>
            <a:spLocks noChangeArrowheads="1"/>
          </p:cNvSpPr>
          <p:nvPr/>
        </p:nvSpPr>
        <p:spPr bwMode="auto">
          <a:xfrm>
            <a:off x="1071563" y="5572125"/>
            <a:ext cx="7072312" cy="923925"/>
          </a:xfrm>
          <a:prstGeom prst="rect">
            <a:avLst/>
          </a:prstGeom>
          <a:noFill/>
          <a:ln w="9525">
            <a:noFill/>
            <a:miter lim="800000"/>
            <a:headEnd/>
            <a:tailEnd/>
          </a:ln>
        </p:spPr>
        <p:txBody>
          <a:bodyPr>
            <a:spAutoFit/>
          </a:bodyPr>
          <a:lstStyle/>
          <a:p>
            <a:r>
              <a:rPr lang="en-US" altLang="zh-TW" b="1" i="1" u="sng"/>
              <a:t>Chun-Chi Liu</a:t>
            </a:r>
            <a:r>
              <a:rPr lang="en-US" altLang="zh-TW"/>
              <a:t>, et al. (2009) </a:t>
            </a:r>
            <a:r>
              <a:rPr lang="en-US" altLang="zh-TW" b="1"/>
              <a:t>Integrative Disease Classification Based on Cross-platform Microarray Data. </a:t>
            </a:r>
          </a:p>
          <a:p>
            <a:r>
              <a:rPr lang="en-US" altLang="zh-TW" i="1"/>
              <a:t>BMC Bioinformatics</a:t>
            </a:r>
            <a:r>
              <a:rPr lang="en-US" altLang="zh-TW"/>
              <a:t> </a:t>
            </a:r>
            <a:r>
              <a:rPr lang="en-US" altLang="zh-TW" b="1"/>
              <a:t>10</a:t>
            </a:r>
            <a:r>
              <a:rPr lang="en-US" altLang="zh-TW"/>
              <a:t>:S25. </a:t>
            </a:r>
            <a:endParaRPr lang="zh-TW" altLang="en-U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5"/>
          <p:cNvSpPr>
            <a:spLocks noGrp="1"/>
          </p:cNvSpPr>
          <p:nvPr>
            <p:ph type="sldNum" sz="quarter" idx="12"/>
          </p:nvPr>
        </p:nvSpPr>
        <p:spPr/>
        <p:txBody>
          <a:bodyPr/>
          <a:lstStyle/>
          <a:p>
            <a:pPr>
              <a:defRPr/>
            </a:pPr>
            <a:fld id="{C0ACFA5B-4438-42D4-8DF7-5270B545AAB5}" type="slidenum">
              <a:rPr lang="zh-TW" altLang="en-US"/>
              <a:pPr>
                <a:defRPr/>
              </a:pPr>
              <a:t>18</a:t>
            </a:fld>
            <a:endParaRPr lang="zh-TW" altLang="en-US"/>
          </a:p>
        </p:txBody>
      </p:sp>
      <p:sp>
        <p:nvSpPr>
          <p:cNvPr id="6"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551427E6-0795-4368-A322-0C16F5C59E5E}" type="slidenum">
              <a:rPr kumimoji="0" lang="zh-TW" altLang="en-US" sz="1200">
                <a:solidFill>
                  <a:schemeClr val="tx1">
                    <a:tint val="75000"/>
                  </a:schemeClr>
                </a:solidFill>
                <a:latin typeface="+mn-lt"/>
                <a:ea typeface="+mn-ea"/>
              </a:rPr>
              <a:pPr algn="r" fontAlgn="auto">
                <a:spcBef>
                  <a:spcPts val="0"/>
                </a:spcBef>
                <a:spcAft>
                  <a:spcPts val="0"/>
                </a:spcAft>
                <a:defRPr/>
              </a:pPr>
              <a:t>18</a:t>
            </a:fld>
            <a:endParaRPr kumimoji="0" lang="zh-TW" altLang="en-US" sz="1200">
              <a:solidFill>
                <a:schemeClr val="tx1">
                  <a:tint val="75000"/>
                </a:schemeClr>
              </a:solidFill>
              <a:latin typeface="+mn-lt"/>
              <a:ea typeface="+mn-ea"/>
            </a:endParaRPr>
          </a:p>
        </p:txBody>
      </p:sp>
      <p:sp>
        <p:nvSpPr>
          <p:cNvPr id="70659" name="標題 1"/>
          <p:cNvSpPr>
            <a:spLocks noGrp="1"/>
          </p:cNvSpPr>
          <p:nvPr>
            <p:ph type="title" idx="4294967295"/>
          </p:nvPr>
        </p:nvSpPr>
        <p:spPr>
          <a:xfrm>
            <a:off x="285750" y="704850"/>
            <a:ext cx="4214813" cy="1581150"/>
          </a:xfrm>
        </p:spPr>
        <p:txBody>
          <a:bodyPr lIns="0" rIns="0" bIns="0" anchor="b"/>
          <a:lstStyle/>
          <a:p>
            <a:pPr eaLnBrk="1" hangingPunct="1"/>
            <a:r>
              <a:rPr lang="en-US" altLang="zh-TW" sz="2700" b="1" smtClean="0"/>
              <a:t>Used Bayesian approach to build Disease Diagnosis Database</a:t>
            </a:r>
            <a:endParaRPr lang="zh-TW" altLang="en-US" sz="2300" b="1" smtClean="0"/>
          </a:p>
        </p:txBody>
      </p:sp>
      <p:pic>
        <p:nvPicPr>
          <p:cNvPr id="70660" name="Picture 2"/>
          <p:cNvPicPr>
            <a:picLocks noChangeAspect="1" noChangeArrowheads="1"/>
          </p:cNvPicPr>
          <p:nvPr/>
        </p:nvPicPr>
        <p:blipFill>
          <a:blip r:embed="rId3" cstate="print"/>
          <a:srcRect/>
          <a:stretch>
            <a:fillRect/>
          </a:stretch>
        </p:blipFill>
        <p:spPr bwMode="auto">
          <a:xfrm>
            <a:off x="4500563" y="214313"/>
            <a:ext cx="4438650" cy="5286375"/>
          </a:xfrm>
          <a:prstGeom prst="rect">
            <a:avLst/>
          </a:prstGeom>
          <a:noFill/>
          <a:ln w="9525">
            <a:noFill/>
            <a:miter lim="800000"/>
            <a:headEnd/>
            <a:tailEnd/>
          </a:ln>
        </p:spPr>
      </p:pic>
      <p:sp>
        <p:nvSpPr>
          <p:cNvPr id="70661" name="矩形 7"/>
          <p:cNvSpPr>
            <a:spLocks noChangeArrowheads="1"/>
          </p:cNvSpPr>
          <p:nvPr/>
        </p:nvSpPr>
        <p:spPr bwMode="auto">
          <a:xfrm>
            <a:off x="1722438" y="5561013"/>
            <a:ext cx="6929437" cy="1077912"/>
          </a:xfrm>
          <a:prstGeom prst="rect">
            <a:avLst/>
          </a:prstGeom>
          <a:noFill/>
          <a:ln w="9525">
            <a:noFill/>
            <a:miter lim="800000"/>
            <a:headEnd/>
            <a:tailEnd/>
          </a:ln>
        </p:spPr>
        <p:txBody>
          <a:bodyPr>
            <a:spAutoFit/>
          </a:bodyPr>
          <a:lstStyle/>
          <a:p>
            <a:r>
              <a:rPr lang="en-US" altLang="zh-TW" sz="1600"/>
              <a:t>Haiyan Huang, </a:t>
            </a:r>
            <a:r>
              <a:rPr lang="en-US" altLang="zh-TW" sz="1600" b="1" i="1" u="sng"/>
              <a:t>Chun-Chi Liu </a:t>
            </a:r>
            <a:r>
              <a:rPr lang="en-US" altLang="zh-TW" sz="1600"/>
              <a:t>*, Xianghong Jasmine Zhou (2010) </a:t>
            </a:r>
            <a:r>
              <a:rPr lang="en-US" altLang="zh-TW" sz="1600" b="1"/>
              <a:t>Bayesian Approach to Transforming Public Gene Expression Repositories into Disease Diagnosis Databases</a:t>
            </a:r>
            <a:r>
              <a:rPr lang="en-US" altLang="zh-TW" sz="1600"/>
              <a:t>. </a:t>
            </a:r>
            <a:br>
              <a:rPr lang="en-US" altLang="zh-TW" sz="1600"/>
            </a:br>
            <a:r>
              <a:rPr lang="en-US" altLang="zh-TW" sz="1600" b="1" i="1">
                <a:solidFill>
                  <a:srgbClr val="0000FF"/>
                </a:solidFill>
              </a:rPr>
              <a:t>Proc. Natl. Acad. Sci. USA</a:t>
            </a:r>
            <a:r>
              <a:rPr lang="en-US" altLang="zh-TW" sz="1600" i="1"/>
              <a:t>.</a:t>
            </a:r>
            <a:r>
              <a:rPr lang="en-US" altLang="zh-TW" sz="1600" b="1" i="1"/>
              <a:t> </a:t>
            </a:r>
            <a:r>
              <a:rPr lang="en-US" altLang="zh-TW" sz="1600" b="1"/>
              <a:t>107</a:t>
            </a:r>
            <a:r>
              <a:rPr lang="en-US" altLang="zh-TW" sz="1600"/>
              <a:t>: 6823-8. </a:t>
            </a:r>
            <a:r>
              <a:rPr lang="en-US" altLang="zh-TW" sz="1600" b="1"/>
              <a:t>(*Joint first author)</a:t>
            </a:r>
            <a:endParaRPr lang="zh-TW" altLang="en-US" sz="160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5" name="Picture 2"/>
          <p:cNvPicPr>
            <a:picLocks noChangeAspect="1" noChangeArrowheads="1"/>
          </p:cNvPicPr>
          <p:nvPr/>
        </p:nvPicPr>
        <p:blipFill>
          <a:blip r:embed="rId3" cstate="print"/>
          <a:srcRect l="9901" t="14575" r="9900" b="17848"/>
          <a:stretch>
            <a:fillRect/>
          </a:stretch>
        </p:blipFill>
        <p:spPr bwMode="auto">
          <a:xfrm>
            <a:off x="179388" y="765175"/>
            <a:ext cx="8766175" cy="4032250"/>
          </a:xfrm>
          <a:prstGeom prst="rect">
            <a:avLst/>
          </a:prstGeom>
          <a:noFill/>
          <a:ln w="9525">
            <a:noFill/>
            <a:miter lim="800000"/>
            <a:headEnd/>
            <a:tailEnd/>
          </a:ln>
        </p:spPr>
      </p:pic>
      <p:sp>
        <p:nvSpPr>
          <p:cNvPr id="7" name="投影片編號版面配置區 5"/>
          <p:cNvSpPr>
            <a:spLocks noGrp="1"/>
          </p:cNvSpPr>
          <p:nvPr>
            <p:ph type="sldNum" sz="quarter" idx="12"/>
          </p:nvPr>
        </p:nvSpPr>
        <p:spPr>
          <a:xfrm>
            <a:off x="6486525" y="6016625"/>
            <a:ext cx="2133600" cy="365125"/>
          </a:xfrm>
        </p:spPr>
        <p:txBody>
          <a:bodyPr/>
          <a:lstStyle/>
          <a:p>
            <a:pPr>
              <a:defRPr/>
            </a:pPr>
            <a:fld id="{CD99BCAA-81E8-4AE7-98BE-E7B6BC37877B}" type="slidenum">
              <a:rPr lang="zh-TW" altLang="en-US"/>
              <a:pPr>
                <a:defRPr/>
              </a:pPr>
              <a:t>19</a:t>
            </a:fld>
            <a:endParaRPr lang="zh-TW" altLang="en-US"/>
          </a:p>
        </p:txBody>
      </p:sp>
      <p:sp>
        <p:nvSpPr>
          <p:cNvPr id="72707" name="標題 1"/>
          <p:cNvSpPr>
            <a:spLocks noGrp="1"/>
          </p:cNvSpPr>
          <p:nvPr>
            <p:ph type="title" idx="4294967295"/>
          </p:nvPr>
        </p:nvSpPr>
        <p:spPr>
          <a:xfrm>
            <a:off x="381000" y="260350"/>
            <a:ext cx="8229600" cy="866775"/>
          </a:xfrm>
        </p:spPr>
        <p:txBody>
          <a:bodyPr lIns="0" rIns="0" bIns="0" anchor="b"/>
          <a:lstStyle/>
          <a:p>
            <a:pPr eaLnBrk="1" hangingPunct="1"/>
            <a:r>
              <a:rPr lang="en-US" altLang="zh-TW" sz="2300" b="1" smtClean="0"/>
              <a:t>Pattern Discovery Across Many Weighted Coexpression Networks Using Tensor Computation</a:t>
            </a:r>
            <a:endParaRPr lang="zh-TW" altLang="en-US" sz="2300" b="1" smtClean="0"/>
          </a:p>
        </p:txBody>
      </p:sp>
      <p:sp>
        <p:nvSpPr>
          <p:cNvPr id="72708" name="內容版面配置區 2"/>
          <p:cNvSpPr>
            <a:spLocks noGrp="1"/>
          </p:cNvSpPr>
          <p:nvPr>
            <p:ph idx="4294967295"/>
          </p:nvPr>
        </p:nvSpPr>
        <p:spPr>
          <a:xfrm>
            <a:off x="323850" y="4724400"/>
            <a:ext cx="8229600" cy="1081088"/>
          </a:xfrm>
        </p:spPr>
        <p:txBody>
          <a:bodyPr/>
          <a:lstStyle/>
          <a:p>
            <a:pPr marL="273050" indent="-273050" eaLnBrk="1" hangingPunct="1"/>
            <a:r>
              <a:rPr lang="en-US" altLang="zh-TW" sz="2400" b="1" smtClean="0"/>
              <a:t>A collection of co-expression networks can be “stacked” together into a third-order  tensor such that each slice represents the adjacency matrix of one network. </a:t>
            </a:r>
            <a:endParaRPr lang="zh-TW" altLang="en-US" sz="2400" b="1" smtClean="0"/>
          </a:p>
        </p:txBody>
      </p:sp>
      <p:sp>
        <p:nvSpPr>
          <p:cNvPr id="72709" name="矩形 7"/>
          <p:cNvSpPr>
            <a:spLocks noChangeArrowheads="1"/>
          </p:cNvSpPr>
          <p:nvPr/>
        </p:nvSpPr>
        <p:spPr bwMode="auto">
          <a:xfrm>
            <a:off x="454025" y="5930900"/>
            <a:ext cx="7704138" cy="738188"/>
          </a:xfrm>
          <a:prstGeom prst="rect">
            <a:avLst/>
          </a:prstGeom>
          <a:noFill/>
          <a:ln w="9525">
            <a:noFill/>
            <a:miter lim="800000"/>
            <a:headEnd/>
            <a:tailEnd/>
          </a:ln>
        </p:spPr>
        <p:txBody>
          <a:bodyPr>
            <a:spAutoFit/>
          </a:bodyPr>
          <a:lstStyle/>
          <a:p>
            <a:r>
              <a:rPr lang="en-US" altLang="zh-TW" sz="1400"/>
              <a:t>Wenyuan Li, </a:t>
            </a:r>
            <a:r>
              <a:rPr lang="en-US" altLang="zh-TW" sz="1400" b="1" i="1" u="sng"/>
              <a:t>Chun-Chi Liu</a:t>
            </a:r>
            <a:r>
              <a:rPr lang="en-US" altLang="zh-TW" sz="1400"/>
              <a:t>, Tong Zhang, Haifeng Li, Michael Waterman, Xianghong Jasmine Zhou. (2011) </a:t>
            </a:r>
            <a:r>
              <a:rPr lang="en-US" altLang="zh-TW" sz="1400" b="1"/>
              <a:t>Integrative Analysis of Many Weighted Coexpression Networks Using Tensor Computation.</a:t>
            </a:r>
            <a:r>
              <a:rPr lang="en-US" altLang="zh-TW" sz="1400"/>
              <a:t> </a:t>
            </a:r>
            <a:r>
              <a:rPr lang="en-US" altLang="zh-TW" sz="1400" b="1" i="1">
                <a:solidFill>
                  <a:srgbClr val="0000FF"/>
                </a:solidFill>
              </a:rPr>
              <a:t>PLoS Computational Biology</a:t>
            </a:r>
            <a:r>
              <a:rPr lang="en-US" altLang="zh-TW" sz="1400" i="1"/>
              <a:t>,</a:t>
            </a:r>
            <a:r>
              <a:rPr lang="en-US" altLang="zh-TW" sz="1400"/>
              <a:t> in press</a:t>
            </a:r>
            <a:endParaRPr lang="zh-TW" altLang="en-US" sz="140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投影片編號版面配置區 5"/>
          <p:cNvSpPr>
            <a:spLocks noGrp="1"/>
          </p:cNvSpPr>
          <p:nvPr>
            <p:ph type="sldNum" sz="quarter" idx="12"/>
          </p:nvPr>
        </p:nvSpPr>
        <p:spPr/>
        <p:txBody>
          <a:bodyPr/>
          <a:lstStyle/>
          <a:p>
            <a:pPr>
              <a:defRPr/>
            </a:pPr>
            <a:fld id="{5328BA96-8979-4D92-9BE6-6EAA705DD4C8}" type="slidenum">
              <a:rPr lang="zh-TW" altLang="en-US"/>
              <a:pPr>
                <a:defRPr/>
              </a:pPr>
              <a:t>20</a:t>
            </a:fld>
            <a:endParaRPr lang="zh-TW" altLang="en-US"/>
          </a:p>
        </p:txBody>
      </p:sp>
      <p:sp>
        <p:nvSpPr>
          <p:cNvPr id="7"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E9799FFA-5C24-4489-B0A6-7B84EAE5F3AA}" type="slidenum">
              <a:rPr kumimoji="0" lang="zh-TW" altLang="en-US" sz="1200">
                <a:solidFill>
                  <a:schemeClr val="tx1">
                    <a:tint val="75000"/>
                  </a:schemeClr>
                </a:solidFill>
                <a:latin typeface="+mn-lt"/>
                <a:ea typeface="+mn-ea"/>
              </a:rPr>
              <a:pPr algn="r" fontAlgn="auto">
                <a:spcBef>
                  <a:spcPts val="0"/>
                </a:spcBef>
                <a:spcAft>
                  <a:spcPts val="0"/>
                </a:spcAft>
                <a:defRPr/>
              </a:pPr>
              <a:t>20</a:t>
            </a:fld>
            <a:endParaRPr kumimoji="0" lang="zh-TW" altLang="en-US" sz="1200">
              <a:solidFill>
                <a:schemeClr val="tx1">
                  <a:tint val="75000"/>
                </a:schemeClr>
              </a:solidFill>
              <a:latin typeface="+mn-lt"/>
              <a:ea typeface="+mn-ea"/>
            </a:endParaRPr>
          </a:p>
        </p:txBody>
      </p:sp>
      <p:sp>
        <p:nvSpPr>
          <p:cNvPr id="74755" name="Rectangle 2"/>
          <p:cNvSpPr>
            <a:spLocks noGrp="1" noChangeArrowheads="1"/>
          </p:cNvSpPr>
          <p:nvPr>
            <p:ph type="title"/>
          </p:nvPr>
        </p:nvSpPr>
        <p:spPr/>
        <p:txBody>
          <a:bodyPr/>
          <a:lstStyle/>
          <a:p>
            <a:pPr eaLnBrk="1" hangingPunct="1"/>
            <a:r>
              <a:rPr lang="en-US" altLang="zh-TW" smtClean="0"/>
              <a:t>Systems biology</a:t>
            </a:r>
          </a:p>
        </p:txBody>
      </p:sp>
      <p:sp>
        <p:nvSpPr>
          <p:cNvPr id="74756" name="Rectangle 3"/>
          <p:cNvSpPr>
            <a:spLocks noGrp="1" noChangeArrowheads="1"/>
          </p:cNvSpPr>
          <p:nvPr>
            <p:ph sz="half" idx="1"/>
          </p:nvPr>
        </p:nvSpPr>
        <p:spPr>
          <a:xfrm>
            <a:off x="250825" y="1268413"/>
            <a:ext cx="8497888" cy="5184775"/>
          </a:xfrm>
        </p:spPr>
        <p:txBody>
          <a:bodyPr/>
          <a:lstStyle/>
          <a:p>
            <a:pPr eaLnBrk="1" hangingPunct="1"/>
            <a:r>
              <a:rPr lang="en-US" altLang="zh-TW" sz="3200" b="1" smtClean="0"/>
              <a:t>Systems biology is an approach integrated various biological systems.</a:t>
            </a:r>
          </a:p>
          <a:p>
            <a:pPr eaLnBrk="1" hangingPunct="1"/>
            <a:r>
              <a:rPr lang="en-US" altLang="zh-TW" sz="3200" b="1" smtClean="0"/>
              <a:t>Bioinformatics is </a:t>
            </a:r>
            <a:br>
              <a:rPr lang="en-US" altLang="zh-TW" sz="3200" b="1" smtClean="0"/>
            </a:br>
            <a:r>
              <a:rPr lang="en-US" altLang="zh-TW" sz="3200" b="1" smtClean="0"/>
              <a:t>the integrating tool. </a:t>
            </a:r>
          </a:p>
          <a:p>
            <a:pPr lvl="1" eaLnBrk="1" hangingPunct="1"/>
            <a:r>
              <a:rPr lang="en-US" altLang="zh-TW" sz="2800" b="1" smtClean="0"/>
              <a:t>systematic data </a:t>
            </a:r>
            <a:br>
              <a:rPr lang="en-US" altLang="zh-TW" sz="2800" b="1" smtClean="0"/>
            </a:br>
            <a:r>
              <a:rPr lang="en-US" altLang="zh-TW" sz="2800" b="1" smtClean="0"/>
              <a:t>analysis </a:t>
            </a:r>
          </a:p>
          <a:p>
            <a:pPr lvl="1" eaLnBrk="1" hangingPunct="1"/>
            <a:r>
              <a:rPr lang="en-US" altLang="zh-TW" sz="2800" b="1" smtClean="0"/>
              <a:t>construction of </a:t>
            </a:r>
            <a:br>
              <a:rPr lang="en-US" altLang="zh-TW" sz="2800" b="1" smtClean="0"/>
            </a:br>
            <a:r>
              <a:rPr lang="en-US" altLang="zh-TW" sz="2800" b="1" smtClean="0"/>
              <a:t>biological models </a:t>
            </a:r>
            <a:br>
              <a:rPr lang="en-US" altLang="zh-TW" sz="2800" b="1" smtClean="0"/>
            </a:br>
            <a:endParaRPr lang="en-US" altLang="zh-TW" sz="2800" b="1" smtClean="0"/>
          </a:p>
        </p:txBody>
      </p:sp>
      <p:sp>
        <p:nvSpPr>
          <p:cNvPr id="8" name="投影片編號版面配置區 6"/>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BE9A52AF-341C-4A5D-8A13-8D9DD02060CB}" type="slidenum">
              <a:rPr kumimoji="0" lang="en-US" altLang="zh-TW" sz="1200">
                <a:solidFill>
                  <a:schemeClr val="tx1">
                    <a:tint val="75000"/>
                  </a:schemeClr>
                </a:solidFill>
                <a:latin typeface="+mn-lt"/>
                <a:ea typeface="+mn-ea"/>
              </a:rPr>
              <a:pPr algn="r" fontAlgn="auto">
                <a:spcBef>
                  <a:spcPts val="0"/>
                </a:spcBef>
                <a:spcAft>
                  <a:spcPts val="0"/>
                </a:spcAft>
                <a:defRPr/>
              </a:pPr>
              <a:t>20</a:t>
            </a:fld>
            <a:endParaRPr kumimoji="0" lang="en-US" altLang="zh-TW" sz="1200">
              <a:solidFill>
                <a:schemeClr val="tx1">
                  <a:tint val="75000"/>
                </a:schemeClr>
              </a:solidFill>
              <a:latin typeface="+mn-lt"/>
              <a:ea typeface="+mn-ea"/>
            </a:endParaRPr>
          </a:p>
        </p:txBody>
      </p:sp>
      <p:pic>
        <p:nvPicPr>
          <p:cNvPr id="74758" name="Picture 9" descr="763-1-med"/>
          <p:cNvPicPr>
            <a:picLocks noChangeAspect="1" noChangeArrowheads="1"/>
          </p:cNvPicPr>
          <p:nvPr/>
        </p:nvPicPr>
        <p:blipFill>
          <a:blip r:embed="rId3" cstate="print"/>
          <a:srcRect/>
          <a:stretch>
            <a:fillRect/>
          </a:stretch>
        </p:blipFill>
        <p:spPr bwMode="auto">
          <a:xfrm>
            <a:off x="4500563" y="2371725"/>
            <a:ext cx="4191000" cy="3371850"/>
          </a:xfrm>
          <a:prstGeom prst="rect">
            <a:avLst/>
          </a:prstGeom>
          <a:noFill/>
          <a:ln w="9525">
            <a:noFill/>
            <a:miter lim="800000"/>
            <a:headEnd/>
            <a:tailEnd/>
          </a:ln>
        </p:spPr>
      </p:pic>
      <p:sp>
        <p:nvSpPr>
          <p:cNvPr id="74759" name="Rectangle 7"/>
          <p:cNvSpPr>
            <a:spLocks noChangeArrowheads="1"/>
          </p:cNvSpPr>
          <p:nvPr/>
        </p:nvSpPr>
        <p:spPr bwMode="auto">
          <a:xfrm>
            <a:off x="4427538" y="5805488"/>
            <a:ext cx="4578350" cy="366712"/>
          </a:xfrm>
          <a:prstGeom prst="rect">
            <a:avLst/>
          </a:prstGeom>
          <a:noFill/>
          <a:ln w="9525">
            <a:noFill/>
            <a:miter lim="800000"/>
            <a:headEnd/>
            <a:tailEnd/>
          </a:ln>
        </p:spPr>
        <p:txBody>
          <a:bodyPr wrap="none">
            <a:spAutoFit/>
          </a:bodyPr>
          <a:lstStyle/>
          <a:p>
            <a:r>
              <a:rPr kumimoji="0" lang="it-IT" altLang="zh-TW">
                <a:latin typeface="Calibri" pitchFamily="34" charset="0"/>
              </a:rPr>
              <a:t>(Z.N. Oltvai &amp; A.L. Barabasi, Science 2002)</a:t>
            </a:r>
            <a:endParaRPr kumimoji="0" lang="en-US" altLang="zh-TW">
              <a:latin typeface="Calibri"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5"/>
          <p:cNvSpPr>
            <a:spLocks noGrp="1"/>
          </p:cNvSpPr>
          <p:nvPr>
            <p:ph type="sldNum" sz="quarter" idx="12"/>
          </p:nvPr>
        </p:nvSpPr>
        <p:spPr/>
        <p:txBody>
          <a:bodyPr/>
          <a:lstStyle/>
          <a:p>
            <a:pPr>
              <a:defRPr/>
            </a:pPr>
            <a:fld id="{5ACBDB55-96BD-4AED-A626-C27DC4C7C91E}" type="slidenum">
              <a:rPr lang="zh-TW" altLang="en-US"/>
              <a:pPr>
                <a:defRPr/>
              </a:pPr>
              <a:t>21</a:t>
            </a:fld>
            <a:endParaRPr lang="zh-TW" altLang="en-US"/>
          </a:p>
        </p:txBody>
      </p:sp>
      <p:sp>
        <p:nvSpPr>
          <p:cNvPr id="5"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ED480BE4-94ED-4A70-9F82-83D7C7D59A94}" type="slidenum">
              <a:rPr kumimoji="0" lang="zh-TW" altLang="en-US" sz="1200">
                <a:solidFill>
                  <a:schemeClr val="tx1">
                    <a:tint val="75000"/>
                  </a:schemeClr>
                </a:solidFill>
                <a:latin typeface="+mn-lt"/>
                <a:ea typeface="+mn-ea"/>
              </a:rPr>
              <a:pPr algn="r" fontAlgn="auto">
                <a:spcBef>
                  <a:spcPts val="0"/>
                </a:spcBef>
                <a:spcAft>
                  <a:spcPts val="0"/>
                </a:spcAft>
                <a:defRPr/>
              </a:pPr>
              <a:t>21</a:t>
            </a:fld>
            <a:endParaRPr kumimoji="0" lang="zh-TW" altLang="en-US" sz="1200">
              <a:solidFill>
                <a:schemeClr val="tx1">
                  <a:tint val="75000"/>
                </a:schemeClr>
              </a:solidFill>
              <a:latin typeface="+mn-lt"/>
              <a:ea typeface="+mn-ea"/>
            </a:endParaRPr>
          </a:p>
        </p:txBody>
      </p:sp>
      <p:sp>
        <p:nvSpPr>
          <p:cNvPr id="78851" name="標題 1"/>
          <p:cNvSpPr>
            <a:spLocks noGrp="1"/>
          </p:cNvSpPr>
          <p:nvPr>
            <p:ph type="ctrTitle"/>
          </p:nvPr>
        </p:nvSpPr>
        <p:spPr/>
        <p:txBody>
          <a:bodyPr/>
          <a:lstStyle/>
          <a:p>
            <a:pPr eaLnBrk="1" hangingPunct="1"/>
            <a:r>
              <a:rPr lang="en-US" altLang="zh-TW" b="1" smtClean="0"/>
              <a:t>Gene function prediction</a:t>
            </a:r>
            <a:endParaRPr lang="zh-TW" altLang="en-US" b="1" smtClean="0"/>
          </a:p>
        </p:txBody>
      </p:sp>
      <p:sp>
        <p:nvSpPr>
          <p:cNvPr id="3" name="副標題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zh-TW" altLang="en-US"/>
          </a:p>
        </p:txBody>
      </p:sp>
      <p:sp>
        <p:nvSpPr>
          <p:cNvPr id="4" name="投影片編號版面配置區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647F50FA-81B6-4884-9300-313ABB7AB038}" type="slidenum">
              <a:rPr kumimoji="0" lang="zh-TW" altLang="en-US" sz="1200">
                <a:solidFill>
                  <a:schemeClr val="tx1">
                    <a:tint val="75000"/>
                  </a:schemeClr>
                </a:solidFill>
                <a:latin typeface="+mn-lt"/>
                <a:ea typeface="+mn-ea"/>
              </a:rPr>
              <a:pPr algn="r" fontAlgn="auto">
                <a:spcBef>
                  <a:spcPts val="0"/>
                </a:spcBef>
                <a:spcAft>
                  <a:spcPts val="0"/>
                </a:spcAft>
                <a:defRPr/>
              </a:pPr>
              <a:t>21</a:t>
            </a:fld>
            <a:endParaRPr kumimoji="0" lang="zh-TW" altLang="en-US" sz="1200">
              <a:solidFill>
                <a:schemeClr val="tx1">
                  <a:tint val="75000"/>
                </a:schemeClr>
              </a:solidFill>
              <a:latin typeface="+mn-lt"/>
              <a:ea typeface="+mn-ea"/>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5"/>
          <p:cNvSpPr>
            <a:spLocks noGrp="1"/>
          </p:cNvSpPr>
          <p:nvPr>
            <p:ph type="sldNum" sz="quarter" idx="12"/>
          </p:nvPr>
        </p:nvSpPr>
        <p:spPr/>
        <p:txBody>
          <a:bodyPr/>
          <a:lstStyle/>
          <a:p>
            <a:pPr>
              <a:defRPr/>
            </a:pPr>
            <a:fld id="{A3FE11AC-12E0-41B3-8FB5-D711CB8DD11D}" type="slidenum">
              <a:rPr lang="zh-TW" altLang="en-US"/>
              <a:pPr>
                <a:defRPr/>
              </a:pPr>
              <a:t>22</a:t>
            </a:fld>
            <a:endParaRPr lang="zh-TW" altLang="en-US"/>
          </a:p>
        </p:txBody>
      </p:sp>
      <p:sp>
        <p:nvSpPr>
          <p:cNvPr id="5"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FA518492-DD44-457C-8585-B16637435CDA}" type="slidenum">
              <a:rPr kumimoji="0" lang="zh-TW" altLang="en-US" sz="1200">
                <a:solidFill>
                  <a:schemeClr val="tx1">
                    <a:tint val="75000"/>
                  </a:schemeClr>
                </a:solidFill>
                <a:latin typeface="+mn-lt"/>
                <a:ea typeface="+mn-ea"/>
              </a:rPr>
              <a:pPr algn="r" fontAlgn="auto">
                <a:spcBef>
                  <a:spcPts val="0"/>
                </a:spcBef>
                <a:spcAft>
                  <a:spcPts val="0"/>
                </a:spcAft>
                <a:defRPr/>
              </a:pPr>
              <a:t>22</a:t>
            </a:fld>
            <a:endParaRPr kumimoji="0" lang="zh-TW" altLang="en-US" sz="1200">
              <a:solidFill>
                <a:schemeClr val="tx1">
                  <a:tint val="75000"/>
                </a:schemeClr>
              </a:solidFill>
              <a:latin typeface="+mn-lt"/>
              <a:ea typeface="+mn-ea"/>
            </a:endParaRPr>
          </a:p>
        </p:txBody>
      </p:sp>
      <p:sp>
        <p:nvSpPr>
          <p:cNvPr id="80899" name="標題 1"/>
          <p:cNvSpPr>
            <a:spLocks noGrp="1"/>
          </p:cNvSpPr>
          <p:nvPr>
            <p:ph type="title"/>
          </p:nvPr>
        </p:nvSpPr>
        <p:spPr/>
        <p:txBody>
          <a:bodyPr/>
          <a:lstStyle/>
          <a:p>
            <a:pPr eaLnBrk="1" hangingPunct="1"/>
            <a:r>
              <a:rPr lang="en-US" altLang="zh-TW" smtClean="0"/>
              <a:t>Gene function prediction</a:t>
            </a:r>
            <a:endParaRPr lang="zh-TW" altLang="en-US" smtClean="0"/>
          </a:p>
        </p:txBody>
      </p:sp>
      <p:sp>
        <p:nvSpPr>
          <p:cNvPr id="3" name="內容版面配置區 2"/>
          <p:cNvSpPr>
            <a:spLocks noGrp="1"/>
          </p:cNvSpPr>
          <p:nvPr>
            <p:ph idx="1"/>
          </p:nvPr>
        </p:nvSpPr>
        <p:spPr>
          <a:xfrm>
            <a:off x="457200" y="1268413"/>
            <a:ext cx="8229600" cy="4857750"/>
          </a:xfrm>
        </p:spPr>
        <p:txBody>
          <a:bodyPr rtlCol="0">
            <a:normAutofit fontScale="70000" lnSpcReduction="20000"/>
          </a:bodyPr>
          <a:lstStyle/>
          <a:p>
            <a:pPr eaLnBrk="1" fontAlgn="auto" hangingPunct="1">
              <a:spcAft>
                <a:spcPts val="0"/>
              </a:spcAft>
              <a:buFont typeface="Arial" pitchFamily="34" charset="0"/>
              <a:buNone/>
              <a:defRPr/>
            </a:pPr>
            <a:r>
              <a:rPr lang="en-US" altLang="zh-TW" b="1" dirty="0" smtClean="0"/>
              <a:t>Network construction for gene function prediction</a:t>
            </a:r>
          </a:p>
          <a:p>
            <a:pPr eaLnBrk="1" fontAlgn="auto" hangingPunct="1">
              <a:spcAft>
                <a:spcPts val="0"/>
              </a:spcAft>
              <a:buFont typeface="Arial" pitchFamily="34" charset="0"/>
              <a:buChar char="•"/>
              <a:defRPr/>
            </a:pPr>
            <a:r>
              <a:rPr lang="en-US" altLang="zh-TW" b="1" dirty="0" smtClean="0"/>
              <a:t>Co-expression:</a:t>
            </a:r>
            <a:r>
              <a:rPr lang="en-US" altLang="zh-TW" dirty="0" smtClean="0"/>
              <a:t> Gene expression data. Two genes are linked if their expression levels are similar across conditions in a gene expression study. </a:t>
            </a:r>
          </a:p>
          <a:p>
            <a:pPr eaLnBrk="1" fontAlgn="auto" hangingPunct="1">
              <a:spcAft>
                <a:spcPts val="0"/>
              </a:spcAft>
              <a:buFont typeface="Arial" pitchFamily="34" charset="0"/>
              <a:buChar char="•"/>
              <a:defRPr/>
            </a:pPr>
            <a:r>
              <a:rPr lang="en-US" altLang="zh-TW" b="1" dirty="0" smtClean="0"/>
              <a:t>Physical Interaction:</a:t>
            </a:r>
            <a:r>
              <a:rPr lang="en-US" altLang="zh-TW" dirty="0" smtClean="0"/>
              <a:t> Protein-protein interaction data. </a:t>
            </a:r>
          </a:p>
          <a:p>
            <a:pPr eaLnBrk="1" fontAlgn="auto" hangingPunct="1">
              <a:spcAft>
                <a:spcPts val="0"/>
              </a:spcAft>
              <a:buFont typeface="Arial" pitchFamily="34" charset="0"/>
              <a:buChar char="•"/>
              <a:defRPr/>
            </a:pPr>
            <a:r>
              <a:rPr lang="en-US" altLang="zh-TW" b="1" dirty="0" smtClean="0"/>
              <a:t>Genetic interaction:</a:t>
            </a:r>
            <a:r>
              <a:rPr lang="en-US" altLang="zh-TW" dirty="0" smtClean="0"/>
              <a:t> Genetic interaction data. Two genes are functionally associated if the effects of perturbing one gene were found to be modified by perturbations to a second gene. </a:t>
            </a:r>
          </a:p>
          <a:p>
            <a:pPr eaLnBrk="1" fontAlgn="auto" hangingPunct="1">
              <a:spcAft>
                <a:spcPts val="0"/>
              </a:spcAft>
              <a:buFont typeface="Arial" pitchFamily="34" charset="0"/>
              <a:buChar char="•"/>
              <a:defRPr/>
            </a:pPr>
            <a:r>
              <a:rPr lang="en-US" altLang="zh-TW" b="1" dirty="0" smtClean="0"/>
              <a:t>Shared protein domains:</a:t>
            </a:r>
            <a:r>
              <a:rPr lang="en-US" altLang="zh-TW" dirty="0" smtClean="0"/>
              <a:t> Protein domain data. Two gene products are linked if they have the same protein domain. </a:t>
            </a:r>
          </a:p>
          <a:p>
            <a:pPr eaLnBrk="1" fontAlgn="auto" hangingPunct="1">
              <a:spcAft>
                <a:spcPts val="0"/>
              </a:spcAft>
              <a:buFont typeface="Arial" pitchFamily="34" charset="0"/>
              <a:buChar char="•"/>
              <a:defRPr/>
            </a:pPr>
            <a:r>
              <a:rPr lang="en-US" altLang="zh-TW" b="1" dirty="0" smtClean="0"/>
              <a:t>Co-localization:</a:t>
            </a:r>
            <a:r>
              <a:rPr lang="en-US" altLang="zh-TW" dirty="0" smtClean="0"/>
              <a:t> Genes expressed in the same tissue, or proteins found in the same location. </a:t>
            </a:r>
          </a:p>
          <a:p>
            <a:pPr eaLnBrk="1" fontAlgn="auto" hangingPunct="1">
              <a:spcAft>
                <a:spcPts val="0"/>
              </a:spcAft>
              <a:buFont typeface="Arial" pitchFamily="34" charset="0"/>
              <a:buChar char="•"/>
              <a:defRPr/>
            </a:pPr>
            <a:r>
              <a:rPr lang="en-US" altLang="zh-TW" b="1" dirty="0" smtClean="0"/>
              <a:t>Pathway:</a:t>
            </a:r>
            <a:r>
              <a:rPr lang="en-US" altLang="zh-TW" dirty="0" smtClean="0"/>
              <a:t> Pathway data. Two gene products are linked if they participate in the same reaction within a pathway. </a:t>
            </a:r>
            <a:endParaRPr lang="zh-TW" altLang="en-US" dirty="0"/>
          </a:p>
        </p:txBody>
      </p:sp>
      <p:sp>
        <p:nvSpPr>
          <p:cNvPr id="4" name="投影片編號版面配置區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25F40737-AB61-4FAB-A3AD-C9B640E8F72C}" type="slidenum">
              <a:rPr kumimoji="0" lang="zh-TW" altLang="en-US" sz="1200">
                <a:solidFill>
                  <a:schemeClr val="tx1">
                    <a:tint val="75000"/>
                  </a:schemeClr>
                </a:solidFill>
                <a:latin typeface="+mn-lt"/>
                <a:ea typeface="+mn-ea"/>
              </a:rPr>
              <a:pPr algn="r" fontAlgn="auto">
                <a:spcBef>
                  <a:spcPts val="0"/>
                </a:spcBef>
                <a:spcAft>
                  <a:spcPts val="0"/>
                </a:spcAft>
                <a:defRPr/>
              </a:pPr>
              <a:t>22</a:t>
            </a:fld>
            <a:endParaRPr kumimoji="0" lang="zh-TW" altLang="en-US" sz="1200">
              <a:solidFill>
                <a:schemeClr val="tx1">
                  <a:tint val="75000"/>
                </a:schemeClr>
              </a:solidFill>
              <a:latin typeface="+mn-lt"/>
              <a:ea typeface="+mn-ea"/>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C3D8066C-3EBF-4742-A6F9-C42D5B27EE61}" type="slidenum">
              <a:rPr kumimoji="0" lang="zh-TW" altLang="en-US" sz="1200">
                <a:solidFill>
                  <a:schemeClr val="tx1">
                    <a:tint val="75000"/>
                  </a:schemeClr>
                </a:solidFill>
                <a:latin typeface="+mn-lt"/>
                <a:ea typeface="+mn-ea"/>
              </a:rPr>
              <a:pPr algn="r" fontAlgn="auto">
                <a:spcBef>
                  <a:spcPts val="0"/>
                </a:spcBef>
                <a:spcAft>
                  <a:spcPts val="0"/>
                </a:spcAft>
                <a:defRPr/>
              </a:pPr>
              <a:t>23</a:t>
            </a:fld>
            <a:endParaRPr kumimoji="0" lang="zh-TW" altLang="en-US" sz="1200">
              <a:solidFill>
                <a:schemeClr val="tx1">
                  <a:tint val="75000"/>
                </a:schemeClr>
              </a:solidFill>
              <a:latin typeface="+mn-lt"/>
              <a:ea typeface="+mn-ea"/>
            </a:endParaRPr>
          </a:p>
        </p:txBody>
      </p:sp>
      <p:sp>
        <p:nvSpPr>
          <p:cNvPr id="5"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F0E6E826-8B33-4739-B2F9-C12696E1FD02}" type="slidenum">
              <a:rPr kumimoji="0" lang="zh-TW" altLang="en-US" sz="1200">
                <a:solidFill>
                  <a:schemeClr val="tx1">
                    <a:tint val="75000"/>
                  </a:schemeClr>
                </a:solidFill>
                <a:latin typeface="+mn-lt"/>
                <a:ea typeface="+mn-ea"/>
              </a:rPr>
              <a:pPr algn="r" fontAlgn="auto">
                <a:spcBef>
                  <a:spcPts val="0"/>
                </a:spcBef>
                <a:spcAft>
                  <a:spcPts val="0"/>
                </a:spcAft>
                <a:defRPr/>
              </a:pPr>
              <a:t>23</a:t>
            </a:fld>
            <a:endParaRPr kumimoji="0" lang="zh-TW" altLang="en-US" sz="1200">
              <a:solidFill>
                <a:schemeClr val="tx1">
                  <a:tint val="75000"/>
                </a:schemeClr>
              </a:solidFill>
              <a:latin typeface="+mn-lt"/>
              <a:ea typeface="+mn-ea"/>
            </a:endParaRPr>
          </a:p>
        </p:txBody>
      </p:sp>
      <p:sp>
        <p:nvSpPr>
          <p:cNvPr id="209924" name="標題 1"/>
          <p:cNvSpPr>
            <a:spLocks noGrp="1"/>
          </p:cNvSpPr>
          <p:nvPr>
            <p:ph type="title" idx="4294967295"/>
          </p:nvPr>
        </p:nvSpPr>
        <p:spPr/>
        <p:txBody>
          <a:bodyPr/>
          <a:lstStyle/>
          <a:p>
            <a:pPr eaLnBrk="1" hangingPunct="1"/>
            <a:r>
              <a:rPr lang="en-US" altLang="zh-TW" smtClean="0"/>
              <a:t>GeneMANIA algorithm</a:t>
            </a:r>
            <a:endParaRPr lang="zh-TW" altLang="en-US" smtClean="0"/>
          </a:p>
        </p:txBody>
      </p:sp>
      <p:sp>
        <p:nvSpPr>
          <p:cNvPr id="3" name="內容版面配置區 2"/>
          <p:cNvSpPr>
            <a:spLocks noGrp="1"/>
          </p:cNvSpPr>
          <p:nvPr>
            <p:ph idx="4294967295"/>
          </p:nvPr>
        </p:nvSpPr>
        <p:spPr/>
        <p:txBody>
          <a:bodyPr rtlCol="0">
            <a:normAutofit fontScale="92500" lnSpcReduction="10000"/>
          </a:bodyPr>
          <a:lstStyle/>
          <a:p>
            <a:pPr eaLnBrk="1" fontAlgn="auto" hangingPunct="1">
              <a:spcAft>
                <a:spcPts val="0"/>
              </a:spcAft>
              <a:buFont typeface="Arial" pitchFamily="34" charset="0"/>
              <a:buChar char="•"/>
              <a:defRPr/>
            </a:pPr>
            <a:r>
              <a:rPr lang="en-US" altLang="zh-TW" dirty="0" err="1" smtClean="0"/>
              <a:t>GeneMANIA</a:t>
            </a:r>
            <a:r>
              <a:rPr lang="en-US" altLang="zh-TW" dirty="0" smtClean="0"/>
              <a:t> stands for Multiple Association Network Integration Algorithm (</a:t>
            </a:r>
            <a:r>
              <a:rPr lang="en-US" altLang="zh-TW" dirty="0" err="1" smtClean="0"/>
              <a:t>Mostafavi</a:t>
            </a:r>
            <a:r>
              <a:rPr lang="en-US" altLang="zh-TW" dirty="0" smtClean="0"/>
              <a:t> et al. </a:t>
            </a:r>
            <a:r>
              <a:rPr lang="en-US" altLang="zh-TW" i="1" dirty="0" smtClean="0"/>
              <a:t>Genome Biology</a:t>
            </a:r>
            <a:r>
              <a:rPr lang="en-US" altLang="zh-TW" dirty="0" smtClean="0"/>
              <a:t> 2008)</a:t>
            </a:r>
          </a:p>
          <a:p>
            <a:pPr eaLnBrk="1" fontAlgn="auto" hangingPunct="1">
              <a:spcAft>
                <a:spcPts val="0"/>
              </a:spcAft>
              <a:buFont typeface="Arial" pitchFamily="34" charset="0"/>
              <a:buChar char="•"/>
              <a:defRPr/>
            </a:pPr>
            <a:r>
              <a:rPr lang="en-US" altLang="zh-TW" dirty="0" smtClean="0"/>
              <a:t>The </a:t>
            </a:r>
            <a:r>
              <a:rPr lang="en-US" altLang="zh-TW" dirty="0" err="1" smtClean="0"/>
              <a:t>GeneMANIA</a:t>
            </a:r>
            <a:r>
              <a:rPr lang="en-US" altLang="zh-TW" dirty="0" smtClean="0"/>
              <a:t> algorithm consists of two parts:</a:t>
            </a:r>
          </a:p>
          <a:p>
            <a:pPr lvl="1" eaLnBrk="1" fontAlgn="auto" hangingPunct="1">
              <a:spcAft>
                <a:spcPts val="0"/>
              </a:spcAft>
              <a:buFont typeface="Arial" pitchFamily="34" charset="0"/>
              <a:buChar char="–"/>
              <a:defRPr/>
            </a:pPr>
            <a:r>
              <a:rPr lang="en-US" altLang="zh-TW" dirty="0" smtClean="0"/>
              <a:t>A linear regression-based algorithm that calculates a single composite functional association network from multiple data sources.</a:t>
            </a:r>
          </a:p>
          <a:p>
            <a:pPr lvl="1" eaLnBrk="1" fontAlgn="auto" hangingPunct="1">
              <a:spcAft>
                <a:spcPts val="0"/>
              </a:spcAft>
              <a:buFont typeface="Arial" pitchFamily="34" charset="0"/>
              <a:buChar char="–"/>
              <a:defRPr/>
            </a:pPr>
            <a:r>
              <a:rPr lang="en-US" altLang="zh-TW" dirty="0" smtClean="0"/>
              <a:t>A label propagation algorithm for predicting gene function given the composite functional association network.</a:t>
            </a:r>
          </a:p>
          <a:p>
            <a:pPr eaLnBrk="1" fontAlgn="auto" hangingPunct="1">
              <a:spcAft>
                <a:spcPts val="0"/>
              </a:spcAft>
              <a:buFont typeface="Arial" pitchFamily="34" charset="0"/>
              <a:buChar char="•"/>
              <a:defRPr/>
            </a:pPr>
            <a:endParaRPr lang="zh-TW" altLang="en-US" dirty="0"/>
          </a:p>
        </p:txBody>
      </p:sp>
      <p:sp>
        <p:nvSpPr>
          <p:cNvPr id="4" name="投影片編號版面配置區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386ABF21-90D7-4554-B3AC-A692B1D18404}" type="slidenum">
              <a:rPr kumimoji="0" lang="zh-TW" altLang="en-US" sz="1200">
                <a:solidFill>
                  <a:schemeClr val="tx1">
                    <a:tint val="75000"/>
                  </a:schemeClr>
                </a:solidFill>
                <a:latin typeface="+mn-lt"/>
                <a:ea typeface="+mn-ea"/>
              </a:rPr>
              <a:pPr algn="r" fontAlgn="auto">
                <a:spcBef>
                  <a:spcPts val="0"/>
                </a:spcBef>
                <a:spcAft>
                  <a:spcPts val="0"/>
                </a:spcAft>
                <a:defRPr/>
              </a:pPr>
              <a:t>23</a:t>
            </a:fld>
            <a:endParaRPr kumimoji="0" lang="zh-TW" altLang="en-US" sz="1200">
              <a:solidFill>
                <a:schemeClr val="tx1">
                  <a:tint val="75000"/>
                </a:schemeClr>
              </a:solidFill>
              <a:latin typeface="+mn-lt"/>
              <a:ea typeface="+mn-ea"/>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3E3DFC68-0826-49B3-840D-ACAD8257BFE2}" type="slidenum">
              <a:rPr kumimoji="0" lang="zh-TW" altLang="en-US" sz="1200">
                <a:solidFill>
                  <a:schemeClr val="tx1">
                    <a:tint val="75000"/>
                  </a:schemeClr>
                </a:solidFill>
                <a:latin typeface="+mn-lt"/>
                <a:ea typeface="+mn-ea"/>
              </a:rPr>
              <a:pPr algn="r" fontAlgn="auto">
                <a:spcBef>
                  <a:spcPts val="0"/>
                </a:spcBef>
                <a:spcAft>
                  <a:spcPts val="0"/>
                </a:spcAft>
                <a:defRPr/>
              </a:pPr>
              <a:t>24</a:t>
            </a:fld>
            <a:endParaRPr kumimoji="0" lang="zh-TW" altLang="en-US" sz="1200">
              <a:solidFill>
                <a:schemeClr val="tx1">
                  <a:tint val="75000"/>
                </a:schemeClr>
              </a:solidFill>
              <a:latin typeface="+mn-lt"/>
              <a:ea typeface="+mn-ea"/>
            </a:endParaRPr>
          </a:p>
        </p:txBody>
      </p:sp>
      <p:sp>
        <p:nvSpPr>
          <p:cNvPr id="13"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39CDBE17-2A95-47D7-810D-4D4825413550}" type="slidenum">
              <a:rPr kumimoji="0" lang="zh-TW" altLang="en-US" sz="1200">
                <a:solidFill>
                  <a:schemeClr val="tx1">
                    <a:tint val="75000"/>
                  </a:schemeClr>
                </a:solidFill>
                <a:latin typeface="+mn-lt"/>
                <a:ea typeface="+mn-ea"/>
              </a:rPr>
              <a:pPr algn="r" fontAlgn="auto">
                <a:spcBef>
                  <a:spcPts val="0"/>
                </a:spcBef>
                <a:spcAft>
                  <a:spcPts val="0"/>
                </a:spcAft>
                <a:defRPr/>
              </a:pPr>
              <a:t>24</a:t>
            </a:fld>
            <a:endParaRPr kumimoji="0" lang="zh-TW" altLang="en-US" sz="1200">
              <a:solidFill>
                <a:schemeClr val="tx1">
                  <a:tint val="75000"/>
                </a:schemeClr>
              </a:solidFill>
              <a:latin typeface="+mn-lt"/>
              <a:ea typeface="+mn-ea"/>
            </a:endParaRPr>
          </a:p>
        </p:txBody>
      </p:sp>
      <p:sp>
        <p:nvSpPr>
          <p:cNvPr id="2" name="標題 1"/>
          <p:cNvSpPr>
            <a:spLocks noGrp="1"/>
          </p:cNvSpPr>
          <p:nvPr>
            <p:ph type="title" idx="4294967295"/>
          </p:nvPr>
        </p:nvSpPr>
        <p:spPr/>
        <p:txBody>
          <a:bodyPr rtlCol="0">
            <a:normAutofit fontScale="90000"/>
          </a:bodyPr>
          <a:lstStyle/>
          <a:p>
            <a:pPr eaLnBrk="1" fontAlgn="auto" hangingPunct="1">
              <a:spcAft>
                <a:spcPts val="0"/>
              </a:spcAft>
              <a:defRPr/>
            </a:pPr>
            <a:r>
              <a:rPr lang="en-US" altLang="zh-TW" dirty="0" smtClean="0"/>
              <a:t>Network combination by </a:t>
            </a:r>
            <a:br>
              <a:rPr lang="en-US" altLang="zh-TW" dirty="0" smtClean="0"/>
            </a:br>
            <a:r>
              <a:rPr lang="en-US" altLang="zh-TW" dirty="0" smtClean="0"/>
              <a:t>using ridge regression</a:t>
            </a:r>
            <a:endParaRPr lang="zh-TW" altLang="en-US" dirty="0"/>
          </a:p>
        </p:txBody>
      </p:sp>
      <p:sp>
        <p:nvSpPr>
          <p:cNvPr id="3" name="內容版面配置區 2"/>
          <p:cNvSpPr>
            <a:spLocks noGrp="1"/>
          </p:cNvSpPr>
          <p:nvPr>
            <p:ph idx="4294967295"/>
          </p:nvPr>
        </p:nvSpPr>
        <p:spPr>
          <a:xfrm>
            <a:off x="3492500" y="2133600"/>
            <a:ext cx="5183188" cy="503238"/>
          </a:xfrm>
        </p:spPr>
        <p:txBody>
          <a:bodyPr rtlCol="0">
            <a:normAutofit fontScale="70000" lnSpcReduction="20000"/>
          </a:bodyPr>
          <a:lstStyle/>
          <a:p>
            <a:pPr eaLnBrk="1" fontAlgn="auto" hangingPunct="1">
              <a:spcAft>
                <a:spcPts val="0"/>
              </a:spcAft>
              <a:buFont typeface="Arial" pitchFamily="34" charset="0"/>
              <a:buNone/>
              <a:defRPr/>
            </a:pPr>
            <a:r>
              <a:rPr lang="en-US" altLang="zh-TW" sz="3400" dirty="0" smtClean="0">
                <a:latin typeface="Times New Roman" pitchFamily="18" charset="0"/>
                <a:cs typeface="Times New Roman" pitchFamily="18" charset="0"/>
              </a:rPr>
              <a:t>where α is the vector of network weighs.</a:t>
            </a:r>
          </a:p>
          <a:p>
            <a:pPr eaLnBrk="1" fontAlgn="auto" hangingPunct="1">
              <a:spcAft>
                <a:spcPts val="0"/>
              </a:spcAft>
              <a:buFont typeface="Arial" pitchFamily="34" charset="0"/>
              <a:buChar char="•"/>
              <a:defRPr/>
            </a:pPr>
            <a:endParaRPr lang="en-US" altLang="zh-TW" dirty="0" smtClean="0">
              <a:latin typeface="Times New Roman" pitchFamily="18" charset="0"/>
              <a:cs typeface="Times New Roman" pitchFamily="18" charset="0"/>
            </a:endParaRPr>
          </a:p>
          <a:p>
            <a:pPr eaLnBrk="1" fontAlgn="auto" hangingPunct="1">
              <a:spcAft>
                <a:spcPts val="0"/>
              </a:spcAft>
              <a:buFont typeface="Arial" pitchFamily="34" charset="0"/>
              <a:buChar char="•"/>
              <a:defRPr/>
            </a:pPr>
            <a:endParaRPr lang="zh-TW" altLang="en-US" dirty="0">
              <a:latin typeface="Times New Roman" pitchFamily="18" charset="0"/>
              <a:cs typeface="Times New Roman" pitchFamily="18" charset="0"/>
            </a:endParaRPr>
          </a:p>
        </p:txBody>
      </p:sp>
      <p:sp>
        <p:nvSpPr>
          <p:cNvPr id="4" name="投影片編號版面配置區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AF5094F0-15AC-466F-A67A-8EE4AE5438EF}" type="slidenum">
              <a:rPr kumimoji="0" lang="zh-TW" altLang="en-US" sz="1200">
                <a:solidFill>
                  <a:schemeClr val="tx1">
                    <a:tint val="75000"/>
                  </a:schemeClr>
                </a:solidFill>
                <a:latin typeface="+mn-lt"/>
                <a:ea typeface="+mn-ea"/>
              </a:rPr>
              <a:pPr algn="r" fontAlgn="auto">
                <a:spcBef>
                  <a:spcPts val="0"/>
                </a:spcBef>
                <a:spcAft>
                  <a:spcPts val="0"/>
                </a:spcAft>
                <a:defRPr/>
              </a:pPr>
              <a:t>24</a:t>
            </a:fld>
            <a:endParaRPr kumimoji="0" lang="zh-TW" altLang="en-US" sz="1200">
              <a:solidFill>
                <a:schemeClr val="tx1">
                  <a:tint val="75000"/>
                </a:schemeClr>
              </a:solidFill>
              <a:latin typeface="+mn-lt"/>
              <a:ea typeface="+mn-ea"/>
            </a:endParaRPr>
          </a:p>
        </p:txBody>
      </p:sp>
      <p:pic>
        <p:nvPicPr>
          <p:cNvPr id="211975" name="Picture 2"/>
          <p:cNvPicPr>
            <a:picLocks noChangeAspect="1" noChangeArrowheads="1"/>
          </p:cNvPicPr>
          <p:nvPr/>
        </p:nvPicPr>
        <p:blipFill>
          <a:blip r:embed="rId3" cstate="print"/>
          <a:srcRect/>
          <a:stretch>
            <a:fillRect/>
          </a:stretch>
        </p:blipFill>
        <p:spPr bwMode="auto">
          <a:xfrm>
            <a:off x="323850" y="1844675"/>
            <a:ext cx="2990850" cy="1079500"/>
          </a:xfrm>
          <a:prstGeom prst="rect">
            <a:avLst/>
          </a:prstGeom>
          <a:noFill/>
          <a:ln w="9525">
            <a:noFill/>
            <a:miter lim="800000"/>
            <a:headEnd/>
            <a:tailEnd/>
          </a:ln>
        </p:spPr>
      </p:pic>
      <p:pic>
        <p:nvPicPr>
          <p:cNvPr id="211976" name="Picture 3"/>
          <p:cNvPicPr>
            <a:picLocks noChangeAspect="1" noChangeArrowheads="1"/>
          </p:cNvPicPr>
          <p:nvPr/>
        </p:nvPicPr>
        <p:blipFill>
          <a:blip r:embed="rId4" cstate="print"/>
          <a:srcRect/>
          <a:stretch>
            <a:fillRect/>
          </a:stretch>
        </p:blipFill>
        <p:spPr bwMode="auto">
          <a:xfrm>
            <a:off x="0" y="2794000"/>
            <a:ext cx="8064500" cy="617538"/>
          </a:xfrm>
          <a:prstGeom prst="rect">
            <a:avLst/>
          </a:prstGeom>
          <a:noFill/>
          <a:ln w="9525">
            <a:noFill/>
            <a:miter lim="800000"/>
            <a:headEnd/>
            <a:tailEnd/>
          </a:ln>
        </p:spPr>
      </p:pic>
      <p:pic>
        <p:nvPicPr>
          <p:cNvPr id="211977" name="Picture 4"/>
          <p:cNvPicPr>
            <a:picLocks noChangeAspect="1" noChangeArrowheads="1"/>
          </p:cNvPicPr>
          <p:nvPr/>
        </p:nvPicPr>
        <p:blipFill>
          <a:blip r:embed="rId5" cstate="print"/>
          <a:srcRect/>
          <a:stretch>
            <a:fillRect/>
          </a:stretch>
        </p:blipFill>
        <p:spPr bwMode="auto">
          <a:xfrm>
            <a:off x="179388" y="1484313"/>
            <a:ext cx="7550150" cy="360362"/>
          </a:xfrm>
          <a:prstGeom prst="rect">
            <a:avLst/>
          </a:prstGeom>
          <a:noFill/>
          <a:ln w="9525">
            <a:noFill/>
            <a:miter lim="800000"/>
            <a:headEnd/>
            <a:tailEnd/>
          </a:ln>
        </p:spPr>
      </p:pic>
      <p:pic>
        <p:nvPicPr>
          <p:cNvPr id="211978" name="Picture 5"/>
          <p:cNvPicPr>
            <a:picLocks noChangeAspect="1" noChangeArrowheads="1"/>
          </p:cNvPicPr>
          <p:nvPr/>
        </p:nvPicPr>
        <p:blipFill>
          <a:blip r:embed="rId6" cstate="print"/>
          <a:srcRect/>
          <a:stretch>
            <a:fillRect/>
          </a:stretch>
        </p:blipFill>
        <p:spPr bwMode="auto">
          <a:xfrm>
            <a:off x="206375" y="3463925"/>
            <a:ext cx="8521700" cy="2449513"/>
          </a:xfrm>
          <a:prstGeom prst="rect">
            <a:avLst/>
          </a:prstGeom>
          <a:noFill/>
          <a:ln w="9525">
            <a:noFill/>
            <a:miter lim="800000"/>
            <a:headEnd/>
            <a:tailEnd/>
          </a:ln>
        </p:spPr>
      </p:pic>
      <p:sp>
        <p:nvSpPr>
          <p:cNvPr id="10" name="矩形 9"/>
          <p:cNvSpPr/>
          <p:nvPr/>
        </p:nvSpPr>
        <p:spPr>
          <a:xfrm>
            <a:off x="5651500" y="5516563"/>
            <a:ext cx="3097213" cy="4333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211980" name="內容版面配置區 2"/>
          <p:cNvSpPr txBox="1">
            <a:spLocks/>
          </p:cNvSpPr>
          <p:nvPr/>
        </p:nvSpPr>
        <p:spPr bwMode="auto">
          <a:xfrm>
            <a:off x="393700" y="5805488"/>
            <a:ext cx="5329238" cy="504825"/>
          </a:xfrm>
          <a:prstGeom prst="rect">
            <a:avLst/>
          </a:prstGeom>
          <a:noFill/>
          <a:ln w="9525">
            <a:noFill/>
            <a:miter lim="800000"/>
            <a:headEnd/>
            <a:tailEnd/>
          </a:ln>
        </p:spPr>
        <p:txBody>
          <a:bodyPr/>
          <a:lstStyle/>
          <a:p>
            <a:pPr marL="342900" indent="-342900">
              <a:spcBef>
                <a:spcPct val="20000"/>
              </a:spcBef>
              <a:buFont typeface="Arial" charset="0"/>
              <a:buNone/>
            </a:pPr>
            <a:r>
              <a:rPr kumimoji="0" lang="en-US" altLang="zh-TW" sz="3600" b="1" i="1">
                <a:solidFill>
                  <a:srgbClr val="002060"/>
                </a:solidFill>
                <a:latin typeface="Times New Roman" pitchFamily="18" charset="0"/>
                <a:cs typeface="Times New Roman" pitchFamily="18" charset="0"/>
              </a:rPr>
              <a:t>t</a:t>
            </a:r>
            <a:r>
              <a:rPr kumimoji="0" lang="en-US" altLang="zh-TW" sz="3600">
                <a:solidFill>
                  <a:srgbClr val="002060"/>
                </a:solidFill>
                <a:latin typeface="Times New Roman" pitchFamily="18" charset="0"/>
                <a:cs typeface="Times New Roman" pitchFamily="18" charset="0"/>
              </a:rPr>
              <a:t> is the target vector.</a:t>
            </a:r>
            <a:endParaRPr kumimoji="0" lang="zh-TW" altLang="en-US" sz="3600">
              <a:latin typeface="Times New Roman" pitchFamily="18" charset="0"/>
              <a:cs typeface="Times New Roman" pitchFamily="18" charset="0"/>
            </a:endParaRPr>
          </a:p>
        </p:txBody>
      </p:sp>
      <p:sp>
        <p:nvSpPr>
          <p:cNvPr id="211981" name="矩形 6"/>
          <p:cNvSpPr>
            <a:spLocks noChangeArrowheads="1"/>
          </p:cNvSpPr>
          <p:nvPr/>
        </p:nvSpPr>
        <p:spPr bwMode="auto">
          <a:xfrm>
            <a:off x="4452938" y="6211888"/>
            <a:ext cx="4500562" cy="400050"/>
          </a:xfrm>
          <a:prstGeom prst="rect">
            <a:avLst/>
          </a:prstGeom>
          <a:solidFill>
            <a:schemeClr val="bg1"/>
          </a:solidFill>
          <a:ln w="9525">
            <a:noFill/>
            <a:miter lim="800000"/>
            <a:headEnd/>
            <a:tailEnd/>
          </a:ln>
        </p:spPr>
        <p:txBody>
          <a:bodyPr>
            <a:spAutoFit/>
          </a:bodyPr>
          <a:lstStyle/>
          <a:p>
            <a:r>
              <a:rPr kumimoji="0" lang="en-US" altLang="zh-TW" sz="2000" b="1">
                <a:latin typeface="Calibri" pitchFamily="34" charset="0"/>
              </a:rPr>
              <a:t>(Mostafavi et al. </a:t>
            </a:r>
            <a:r>
              <a:rPr kumimoji="0" lang="en-US" altLang="zh-TW" sz="2000" b="1" i="1">
                <a:latin typeface="Calibri" pitchFamily="34" charset="0"/>
              </a:rPr>
              <a:t>Genome Biology</a:t>
            </a:r>
            <a:r>
              <a:rPr kumimoji="0" lang="en-US" altLang="zh-TW" sz="2000" b="1">
                <a:latin typeface="Calibri" pitchFamily="34" charset="0"/>
              </a:rPr>
              <a:t> 2008)</a:t>
            </a:r>
          </a:p>
        </p:txBody>
      </p:sp>
      <p:pic>
        <p:nvPicPr>
          <p:cNvPr id="211982" name="Picture 3"/>
          <p:cNvPicPr>
            <a:picLocks noChangeAspect="1" noChangeArrowheads="1"/>
          </p:cNvPicPr>
          <p:nvPr/>
        </p:nvPicPr>
        <p:blipFill>
          <a:blip r:embed="rId4" cstate="print"/>
          <a:srcRect l="93178" r="2626"/>
          <a:stretch>
            <a:fillRect/>
          </a:stretch>
        </p:blipFill>
        <p:spPr bwMode="auto">
          <a:xfrm>
            <a:off x="6151563" y="2789238"/>
            <a:ext cx="338137" cy="6175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標題 1"/>
          <p:cNvSpPr>
            <a:spLocks noGrp="1"/>
          </p:cNvSpPr>
          <p:nvPr>
            <p:ph type="title" idx="4294967295"/>
          </p:nvPr>
        </p:nvSpPr>
        <p:spPr/>
        <p:txBody>
          <a:bodyPr/>
          <a:lstStyle/>
          <a:p>
            <a:r>
              <a:rPr lang="en-US" altLang="zh-TW" smtClean="0"/>
              <a:t>Example</a:t>
            </a:r>
            <a:endParaRPr lang="zh-TW" altLang="en-US" smtClean="0"/>
          </a:p>
        </p:txBody>
      </p:sp>
      <p:sp>
        <p:nvSpPr>
          <p:cNvPr id="4" name="投影片編號版面配置區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7BB005B2-C4E7-4651-A388-60532C2255E3}" type="slidenum">
              <a:rPr kumimoji="0" lang="zh-TW" altLang="en-US" sz="1200">
                <a:solidFill>
                  <a:schemeClr val="tx1">
                    <a:tint val="75000"/>
                  </a:schemeClr>
                </a:solidFill>
                <a:latin typeface="+mn-lt"/>
                <a:ea typeface="+mn-ea"/>
              </a:rPr>
              <a:pPr algn="r" fontAlgn="auto">
                <a:spcBef>
                  <a:spcPts val="0"/>
                </a:spcBef>
                <a:spcAft>
                  <a:spcPts val="0"/>
                </a:spcAft>
                <a:defRPr/>
              </a:pPr>
              <a:t>25</a:t>
            </a:fld>
            <a:endParaRPr kumimoji="0" lang="zh-TW" altLang="en-US" sz="1200">
              <a:solidFill>
                <a:schemeClr val="tx1">
                  <a:tint val="75000"/>
                </a:schemeClr>
              </a:solidFill>
              <a:latin typeface="+mn-lt"/>
              <a:ea typeface="+mn-ea"/>
            </a:endParaRPr>
          </a:p>
        </p:txBody>
      </p:sp>
      <p:grpSp>
        <p:nvGrpSpPr>
          <p:cNvPr id="214020" name="群組 261"/>
          <p:cNvGrpSpPr>
            <a:grpSpLocks/>
          </p:cNvGrpSpPr>
          <p:nvPr/>
        </p:nvGrpSpPr>
        <p:grpSpPr bwMode="auto">
          <a:xfrm>
            <a:off x="468313" y="1660525"/>
            <a:ext cx="7797800" cy="949325"/>
            <a:chOff x="467544" y="1660675"/>
            <a:chExt cx="7797954" cy="949821"/>
          </a:xfrm>
        </p:grpSpPr>
        <p:sp>
          <p:nvSpPr>
            <p:cNvPr id="144" name="橢圓 143"/>
            <p:cNvSpPr/>
            <p:nvPr/>
          </p:nvSpPr>
          <p:spPr>
            <a:xfrm>
              <a:off x="467544" y="1674970"/>
              <a:ext cx="144465" cy="1429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45" name="橢圓 144"/>
            <p:cNvSpPr/>
            <p:nvPr/>
          </p:nvSpPr>
          <p:spPr>
            <a:xfrm>
              <a:off x="1404187" y="1660675"/>
              <a:ext cx="142878" cy="1445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46" name="橢圓 145"/>
            <p:cNvSpPr/>
            <p:nvPr/>
          </p:nvSpPr>
          <p:spPr>
            <a:xfrm>
              <a:off x="1381962" y="2394483"/>
              <a:ext cx="144465" cy="1445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148" name="直線接點 147"/>
            <p:cNvCxnSpPr>
              <a:stCxn id="145" idx="4"/>
              <a:endCxn id="146" idx="0"/>
            </p:cNvCxnSpPr>
            <p:nvPr/>
          </p:nvCxnSpPr>
          <p:spPr>
            <a:xfrm rot="5400000">
              <a:off x="1170673" y="2089529"/>
              <a:ext cx="589270" cy="20637"/>
            </a:xfrm>
            <a:prstGeom prst="line">
              <a:avLst/>
            </a:prstGeom>
          </p:spPr>
          <p:style>
            <a:lnRef idx="3">
              <a:schemeClr val="dk1"/>
            </a:lnRef>
            <a:fillRef idx="0">
              <a:schemeClr val="dk1"/>
            </a:fillRef>
            <a:effectRef idx="2">
              <a:schemeClr val="dk1"/>
            </a:effectRef>
            <a:fontRef idx="minor">
              <a:schemeClr val="tx1"/>
            </a:fontRef>
          </p:style>
        </p:cxnSp>
        <p:sp>
          <p:nvSpPr>
            <p:cNvPr id="151" name="橢圓 150"/>
            <p:cNvSpPr/>
            <p:nvPr/>
          </p:nvSpPr>
          <p:spPr>
            <a:xfrm>
              <a:off x="538982" y="2323009"/>
              <a:ext cx="144466" cy="1429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152" name="直線接點 151"/>
            <p:cNvCxnSpPr>
              <a:stCxn id="145" idx="2"/>
              <a:endCxn id="144" idx="6"/>
            </p:cNvCxnSpPr>
            <p:nvPr/>
          </p:nvCxnSpPr>
          <p:spPr>
            <a:xfrm rot="10800000" flipV="1">
              <a:off x="612009" y="1732150"/>
              <a:ext cx="792179" cy="14294"/>
            </a:xfrm>
            <a:prstGeom prst="line">
              <a:avLst/>
            </a:prstGeom>
          </p:spPr>
          <p:style>
            <a:lnRef idx="3">
              <a:schemeClr val="dk1"/>
            </a:lnRef>
            <a:fillRef idx="0">
              <a:schemeClr val="dk1"/>
            </a:fillRef>
            <a:effectRef idx="2">
              <a:schemeClr val="dk1"/>
            </a:effectRef>
            <a:fontRef idx="minor">
              <a:schemeClr val="tx1"/>
            </a:fontRef>
          </p:style>
        </p:cxnSp>
        <p:cxnSp>
          <p:nvCxnSpPr>
            <p:cNvPr id="154" name="直線接點 153"/>
            <p:cNvCxnSpPr>
              <a:stCxn id="145" idx="3"/>
              <a:endCxn id="151" idx="7"/>
            </p:cNvCxnSpPr>
            <p:nvPr/>
          </p:nvCxnSpPr>
          <p:spPr>
            <a:xfrm rot="5400000">
              <a:off x="763477" y="1682310"/>
              <a:ext cx="560680" cy="762015"/>
            </a:xfrm>
            <a:prstGeom prst="line">
              <a:avLst/>
            </a:prstGeom>
          </p:spPr>
          <p:style>
            <a:lnRef idx="3">
              <a:schemeClr val="dk1"/>
            </a:lnRef>
            <a:fillRef idx="0">
              <a:schemeClr val="dk1"/>
            </a:fillRef>
            <a:effectRef idx="2">
              <a:schemeClr val="dk1"/>
            </a:effectRef>
            <a:fontRef idx="minor">
              <a:schemeClr val="tx1"/>
            </a:fontRef>
          </p:style>
        </p:cxnSp>
        <p:sp>
          <p:nvSpPr>
            <p:cNvPr id="214028" name="矩形 157"/>
            <p:cNvSpPr>
              <a:spLocks noChangeArrowheads="1"/>
            </p:cNvSpPr>
            <p:nvPr/>
          </p:nvSpPr>
          <p:spPr bwMode="auto">
            <a:xfrm>
              <a:off x="1835696" y="1772816"/>
              <a:ext cx="484428" cy="707886"/>
            </a:xfrm>
            <a:prstGeom prst="rect">
              <a:avLst/>
            </a:prstGeom>
            <a:noFill/>
            <a:ln w="9525">
              <a:noFill/>
              <a:miter lim="800000"/>
              <a:headEnd/>
              <a:tailEnd/>
            </a:ln>
          </p:spPr>
          <p:txBody>
            <a:bodyPr>
              <a:spAutoFit/>
            </a:bodyPr>
            <a:lstStyle/>
            <a:p>
              <a:r>
                <a:rPr lang="en-US" altLang="zh-TW" sz="4000" b="1"/>
                <a:t>~</a:t>
              </a:r>
              <a:endParaRPr lang="zh-TW" altLang="en-US" sz="4000" b="1"/>
            </a:p>
          </p:txBody>
        </p:sp>
        <p:sp>
          <p:nvSpPr>
            <p:cNvPr id="175" name="橢圓 174"/>
            <p:cNvSpPr/>
            <p:nvPr/>
          </p:nvSpPr>
          <p:spPr>
            <a:xfrm>
              <a:off x="2720250" y="1687677"/>
              <a:ext cx="144466" cy="1445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76" name="橢圓 175"/>
            <p:cNvSpPr/>
            <p:nvPr/>
          </p:nvSpPr>
          <p:spPr>
            <a:xfrm>
              <a:off x="3656894" y="1674970"/>
              <a:ext cx="144466" cy="1429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77" name="橢圓 176"/>
            <p:cNvSpPr/>
            <p:nvPr/>
          </p:nvSpPr>
          <p:spPr>
            <a:xfrm>
              <a:off x="3636257" y="2408779"/>
              <a:ext cx="142878" cy="1429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178" name="直線接點 177"/>
            <p:cNvCxnSpPr>
              <a:stCxn id="176" idx="4"/>
              <a:endCxn id="177" idx="0"/>
            </p:cNvCxnSpPr>
            <p:nvPr/>
          </p:nvCxnSpPr>
          <p:spPr>
            <a:xfrm rot="5400000">
              <a:off x="3422585" y="2103030"/>
              <a:ext cx="590859" cy="20638"/>
            </a:xfrm>
            <a:prstGeom prst="line">
              <a:avLst/>
            </a:prstGeom>
          </p:spPr>
          <p:style>
            <a:lnRef idx="3">
              <a:schemeClr val="dk1"/>
            </a:lnRef>
            <a:fillRef idx="0">
              <a:schemeClr val="dk1"/>
            </a:fillRef>
            <a:effectRef idx="2">
              <a:schemeClr val="dk1"/>
            </a:effectRef>
            <a:fontRef idx="minor">
              <a:schemeClr val="tx1"/>
            </a:fontRef>
          </p:style>
        </p:cxnSp>
        <p:sp>
          <p:nvSpPr>
            <p:cNvPr id="179" name="橢圓 178"/>
            <p:cNvSpPr/>
            <p:nvPr/>
          </p:nvSpPr>
          <p:spPr>
            <a:xfrm>
              <a:off x="2793277" y="2335716"/>
              <a:ext cx="144466" cy="1445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180" name="直線接點 179"/>
            <p:cNvCxnSpPr>
              <a:stCxn id="176" idx="2"/>
              <a:endCxn id="175" idx="6"/>
            </p:cNvCxnSpPr>
            <p:nvPr/>
          </p:nvCxnSpPr>
          <p:spPr>
            <a:xfrm rot="10800000" flipV="1">
              <a:off x="2864716" y="1746445"/>
              <a:ext cx="792178" cy="14295"/>
            </a:xfrm>
            <a:prstGeom prst="line">
              <a:avLst/>
            </a:prstGeom>
          </p:spPr>
          <p:style>
            <a:lnRef idx="3">
              <a:schemeClr val="dk1"/>
            </a:lnRef>
            <a:fillRef idx="0">
              <a:schemeClr val="dk1"/>
            </a:fillRef>
            <a:effectRef idx="2">
              <a:schemeClr val="dk1"/>
            </a:effectRef>
            <a:fontRef idx="minor">
              <a:schemeClr val="tx1"/>
            </a:fontRef>
          </p:style>
        </p:cxnSp>
        <p:sp>
          <p:nvSpPr>
            <p:cNvPr id="184" name="橢圓 183"/>
            <p:cNvSpPr/>
            <p:nvPr/>
          </p:nvSpPr>
          <p:spPr>
            <a:xfrm>
              <a:off x="5004709" y="1746445"/>
              <a:ext cx="142878" cy="1445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85" name="橢圓 184"/>
            <p:cNvSpPr/>
            <p:nvPr/>
          </p:nvSpPr>
          <p:spPr>
            <a:xfrm>
              <a:off x="5939764" y="1732150"/>
              <a:ext cx="144466" cy="1445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86" name="橢圓 185"/>
            <p:cNvSpPr/>
            <p:nvPr/>
          </p:nvSpPr>
          <p:spPr>
            <a:xfrm>
              <a:off x="5919127" y="2465959"/>
              <a:ext cx="144465" cy="1445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187" name="直線接點 186"/>
            <p:cNvCxnSpPr>
              <a:stCxn id="185" idx="4"/>
              <a:endCxn id="186" idx="0"/>
            </p:cNvCxnSpPr>
            <p:nvPr/>
          </p:nvCxnSpPr>
          <p:spPr>
            <a:xfrm rot="5400000">
              <a:off x="5707042" y="2160210"/>
              <a:ext cx="589271" cy="22225"/>
            </a:xfrm>
            <a:prstGeom prst="line">
              <a:avLst/>
            </a:prstGeom>
          </p:spPr>
          <p:style>
            <a:lnRef idx="3">
              <a:schemeClr val="dk1"/>
            </a:lnRef>
            <a:fillRef idx="0">
              <a:schemeClr val="dk1"/>
            </a:fillRef>
            <a:effectRef idx="2">
              <a:schemeClr val="dk1"/>
            </a:effectRef>
            <a:fontRef idx="minor">
              <a:schemeClr val="tx1"/>
            </a:fontRef>
          </p:style>
        </p:cxnSp>
        <p:sp>
          <p:nvSpPr>
            <p:cNvPr id="188" name="橢圓 187"/>
            <p:cNvSpPr/>
            <p:nvPr/>
          </p:nvSpPr>
          <p:spPr>
            <a:xfrm>
              <a:off x="5076147" y="2394483"/>
              <a:ext cx="144466" cy="1445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189" name="直線接點 188"/>
            <p:cNvCxnSpPr>
              <a:stCxn id="186" idx="2"/>
              <a:endCxn id="188" idx="6"/>
            </p:cNvCxnSpPr>
            <p:nvPr/>
          </p:nvCxnSpPr>
          <p:spPr>
            <a:xfrm rot="10800000">
              <a:off x="5220613" y="2465959"/>
              <a:ext cx="698514" cy="73063"/>
            </a:xfrm>
            <a:prstGeom prst="line">
              <a:avLst/>
            </a:prstGeom>
          </p:spPr>
          <p:style>
            <a:lnRef idx="3">
              <a:schemeClr val="dk1"/>
            </a:lnRef>
            <a:fillRef idx="0">
              <a:schemeClr val="dk1"/>
            </a:fillRef>
            <a:effectRef idx="2">
              <a:schemeClr val="dk1"/>
            </a:effectRef>
            <a:fontRef idx="minor">
              <a:schemeClr val="tx1"/>
            </a:fontRef>
          </p:style>
        </p:cxnSp>
        <p:cxnSp>
          <p:nvCxnSpPr>
            <p:cNvPr id="190" name="直線接點 189"/>
            <p:cNvCxnSpPr>
              <a:stCxn id="185" idx="3"/>
              <a:endCxn id="188" idx="0"/>
            </p:cNvCxnSpPr>
            <p:nvPr/>
          </p:nvCxnSpPr>
          <p:spPr>
            <a:xfrm rot="5400000">
              <a:off x="5285567" y="1718060"/>
              <a:ext cx="538443" cy="814403"/>
            </a:xfrm>
            <a:prstGeom prst="line">
              <a:avLst/>
            </a:prstGeom>
          </p:spPr>
          <p:style>
            <a:lnRef idx="3">
              <a:schemeClr val="dk1"/>
            </a:lnRef>
            <a:fillRef idx="0">
              <a:schemeClr val="dk1"/>
            </a:fillRef>
            <a:effectRef idx="2">
              <a:schemeClr val="dk1"/>
            </a:effectRef>
            <a:fontRef idx="minor">
              <a:schemeClr val="tx1"/>
            </a:fontRef>
          </p:style>
        </p:cxnSp>
        <p:sp>
          <p:nvSpPr>
            <p:cNvPr id="192" name="橢圓 191"/>
            <p:cNvSpPr/>
            <p:nvPr/>
          </p:nvSpPr>
          <p:spPr>
            <a:xfrm>
              <a:off x="7185977" y="1687677"/>
              <a:ext cx="142878" cy="1445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93" name="橢圓 192"/>
            <p:cNvSpPr/>
            <p:nvPr/>
          </p:nvSpPr>
          <p:spPr>
            <a:xfrm>
              <a:off x="8121032" y="1674970"/>
              <a:ext cx="144466" cy="1429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194" name="橢圓 193"/>
            <p:cNvSpPr/>
            <p:nvPr/>
          </p:nvSpPr>
          <p:spPr>
            <a:xfrm>
              <a:off x="8100395" y="2408779"/>
              <a:ext cx="144465" cy="14295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195" name="直線接點 194"/>
            <p:cNvCxnSpPr>
              <a:stCxn id="193" idx="3"/>
              <a:endCxn id="196" idx="6"/>
            </p:cNvCxnSpPr>
            <p:nvPr/>
          </p:nvCxnSpPr>
          <p:spPr>
            <a:xfrm rot="5400000">
              <a:off x="7466816" y="1732337"/>
              <a:ext cx="611507" cy="741377"/>
            </a:xfrm>
            <a:prstGeom prst="line">
              <a:avLst/>
            </a:prstGeom>
          </p:spPr>
          <p:style>
            <a:lnRef idx="3">
              <a:schemeClr val="dk1"/>
            </a:lnRef>
            <a:fillRef idx="0">
              <a:schemeClr val="dk1"/>
            </a:fillRef>
            <a:effectRef idx="2">
              <a:schemeClr val="dk1"/>
            </a:effectRef>
            <a:fontRef idx="minor">
              <a:schemeClr val="tx1"/>
            </a:fontRef>
          </p:style>
        </p:cxnSp>
        <p:sp>
          <p:nvSpPr>
            <p:cNvPr id="196" name="橢圓 195"/>
            <p:cNvSpPr/>
            <p:nvPr/>
          </p:nvSpPr>
          <p:spPr>
            <a:xfrm>
              <a:off x="7257415" y="2335716"/>
              <a:ext cx="144466" cy="144537"/>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197" name="直線接點 196"/>
            <p:cNvCxnSpPr>
              <a:stCxn id="193" idx="2"/>
              <a:endCxn id="192" idx="6"/>
            </p:cNvCxnSpPr>
            <p:nvPr/>
          </p:nvCxnSpPr>
          <p:spPr>
            <a:xfrm rot="10800000" flipV="1">
              <a:off x="7328855" y="1746445"/>
              <a:ext cx="792178" cy="14295"/>
            </a:xfrm>
            <a:prstGeom prst="line">
              <a:avLst/>
            </a:prstGeom>
          </p:spPr>
          <p:style>
            <a:lnRef idx="3">
              <a:schemeClr val="dk1"/>
            </a:lnRef>
            <a:fillRef idx="0">
              <a:schemeClr val="dk1"/>
            </a:fillRef>
            <a:effectRef idx="2">
              <a:schemeClr val="dk1"/>
            </a:effectRef>
            <a:fontRef idx="minor">
              <a:schemeClr val="tx1"/>
            </a:fontRef>
          </p:style>
        </p:cxnSp>
        <p:cxnSp>
          <p:nvCxnSpPr>
            <p:cNvPr id="198" name="直線接點 197"/>
            <p:cNvCxnSpPr>
              <a:stCxn id="192" idx="4"/>
              <a:endCxn id="196" idx="0"/>
            </p:cNvCxnSpPr>
            <p:nvPr/>
          </p:nvCxnSpPr>
          <p:spPr>
            <a:xfrm rot="16200000" flipH="1">
              <a:off x="7041384" y="2048245"/>
              <a:ext cx="503501" cy="71439"/>
            </a:xfrm>
            <a:prstGeom prst="line">
              <a:avLst/>
            </a:prstGeom>
          </p:spPr>
          <p:style>
            <a:lnRef idx="3">
              <a:schemeClr val="dk1"/>
            </a:lnRef>
            <a:fillRef idx="0">
              <a:schemeClr val="dk1"/>
            </a:fillRef>
            <a:effectRef idx="2">
              <a:schemeClr val="dk1"/>
            </a:effectRef>
            <a:fontRef idx="minor">
              <a:schemeClr val="tx1"/>
            </a:fontRef>
          </p:style>
        </p:cxnSp>
        <p:sp>
          <p:nvSpPr>
            <p:cNvPr id="214049" name="矩形 204"/>
            <p:cNvSpPr>
              <a:spLocks noChangeArrowheads="1"/>
            </p:cNvSpPr>
            <p:nvPr/>
          </p:nvSpPr>
          <p:spPr bwMode="auto">
            <a:xfrm>
              <a:off x="4139952" y="1746400"/>
              <a:ext cx="484428" cy="707886"/>
            </a:xfrm>
            <a:prstGeom prst="rect">
              <a:avLst/>
            </a:prstGeom>
            <a:noFill/>
            <a:ln w="9525">
              <a:noFill/>
              <a:miter lim="800000"/>
              <a:headEnd/>
              <a:tailEnd/>
            </a:ln>
          </p:spPr>
          <p:txBody>
            <a:bodyPr wrap="none">
              <a:spAutoFit/>
            </a:bodyPr>
            <a:lstStyle/>
            <a:p>
              <a:r>
                <a:rPr lang="en-US" altLang="zh-TW" sz="4000" b="1"/>
                <a:t>+</a:t>
              </a:r>
              <a:endParaRPr lang="zh-TW" altLang="en-US" sz="4000" b="1"/>
            </a:p>
          </p:txBody>
        </p:sp>
        <p:sp>
          <p:nvSpPr>
            <p:cNvPr id="214050" name="矩形 205"/>
            <p:cNvSpPr>
              <a:spLocks noChangeArrowheads="1"/>
            </p:cNvSpPr>
            <p:nvPr/>
          </p:nvSpPr>
          <p:spPr bwMode="auto">
            <a:xfrm>
              <a:off x="6372200" y="1818408"/>
              <a:ext cx="484428" cy="707886"/>
            </a:xfrm>
            <a:prstGeom prst="rect">
              <a:avLst/>
            </a:prstGeom>
            <a:noFill/>
            <a:ln w="9525">
              <a:noFill/>
              <a:miter lim="800000"/>
              <a:headEnd/>
              <a:tailEnd/>
            </a:ln>
          </p:spPr>
          <p:txBody>
            <a:bodyPr wrap="none">
              <a:spAutoFit/>
            </a:bodyPr>
            <a:lstStyle/>
            <a:p>
              <a:r>
                <a:rPr lang="en-US" altLang="zh-TW" sz="4000" b="1"/>
                <a:t>+</a:t>
              </a:r>
              <a:endParaRPr lang="zh-TW" altLang="en-US" sz="4000" b="1"/>
            </a:p>
          </p:txBody>
        </p:sp>
      </p:grpSp>
      <p:sp>
        <p:nvSpPr>
          <p:cNvPr id="207" name="矩形 206"/>
          <p:cNvSpPr>
            <a:spLocks noChangeArrowheads="1"/>
          </p:cNvSpPr>
          <p:nvPr/>
        </p:nvSpPr>
        <p:spPr bwMode="auto">
          <a:xfrm>
            <a:off x="755650" y="2852738"/>
            <a:ext cx="7442200" cy="708025"/>
          </a:xfrm>
          <a:prstGeom prst="rect">
            <a:avLst/>
          </a:prstGeom>
          <a:noFill/>
          <a:ln w="9525">
            <a:noFill/>
            <a:miter lim="800000"/>
            <a:headEnd/>
            <a:tailEnd/>
          </a:ln>
        </p:spPr>
        <p:txBody>
          <a:bodyPr wrap="none">
            <a:spAutoFit/>
          </a:bodyPr>
          <a:lstStyle/>
          <a:p>
            <a:r>
              <a:rPr lang="en-US" altLang="zh-TW" sz="4000" b="1"/>
              <a:t>W    ~     W1    +      W2   +   W3</a:t>
            </a:r>
            <a:endParaRPr lang="zh-TW" altLang="en-US" sz="4000" b="1"/>
          </a:p>
        </p:txBody>
      </p:sp>
      <p:sp>
        <p:nvSpPr>
          <p:cNvPr id="208" name="矩形 207"/>
          <p:cNvSpPr>
            <a:spLocks noChangeArrowheads="1"/>
          </p:cNvSpPr>
          <p:nvPr/>
        </p:nvSpPr>
        <p:spPr bwMode="auto">
          <a:xfrm>
            <a:off x="755650" y="3789363"/>
            <a:ext cx="7610475" cy="646112"/>
          </a:xfrm>
          <a:prstGeom prst="rect">
            <a:avLst/>
          </a:prstGeom>
          <a:noFill/>
          <a:ln w="9525">
            <a:noFill/>
            <a:miter lim="800000"/>
            <a:headEnd/>
            <a:tailEnd/>
          </a:ln>
        </p:spPr>
        <p:txBody>
          <a:bodyPr wrap="none">
            <a:spAutoFit/>
          </a:bodyPr>
          <a:lstStyle/>
          <a:p>
            <a:r>
              <a:rPr lang="en-US" altLang="zh-TW" sz="3600" b="1"/>
              <a:t>W    =   0.6 W1  +  0.4 W2  + 0.4 W3</a:t>
            </a:r>
            <a:endParaRPr lang="zh-TW" altLang="en-US" sz="3600" b="1"/>
          </a:p>
        </p:txBody>
      </p:sp>
      <p:grpSp>
        <p:nvGrpSpPr>
          <p:cNvPr id="261" name="群組 260"/>
          <p:cNvGrpSpPr>
            <a:grpSpLocks/>
          </p:cNvGrpSpPr>
          <p:nvPr/>
        </p:nvGrpSpPr>
        <p:grpSpPr bwMode="auto">
          <a:xfrm>
            <a:off x="195263" y="4748213"/>
            <a:ext cx="8121650" cy="1371600"/>
            <a:chOff x="195863" y="4748548"/>
            <a:chExt cx="8120436" cy="1371417"/>
          </a:xfrm>
        </p:grpSpPr>
        <p:sp>
          <p:nvSpPr>
            <p:cNvPr id="209" name="橢圓 208"/>
            <p:cNvSpPr/>
            <p:nvPr/>
          </p:nvSpPr>
          <p:spPr>
            <a:xfrm>
              <a:off x="518077" y="5013625"/>
              <a:ext cx="144441" cy="1428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600" b="1"/>
            </a:p>
          </p:txBody>
        </p:sp>
        <p:sp>
          <p:nvSpPr>
            <p:cNvPr id="210" name="橢圓 209"/>
            <p:cNvSpPr/>
            <p:nvPr/>
          </p:nvSpPr>
          <p:spPr>
            <a:xfrm>
              <a:off x="1454562" y="4999340"/>
              <a:ext cx="144441" cy="1444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600" b="1"/>
            </a:p>
          </p:txBody>
        </p:sp>
        <p:sp>
          <p:nvSpPr>
            <p:cNvPr id="211" name="橢圓 210"/>
            <p:cNvSpPr/>
            <p:nvPr/>
          </p:nvSpPr>
          <p:spPr>
            <a:xfrm>
              <a:off x="1433928" y="5732667"/>
              <a:ext cx="142854" cy="1444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600" b="1"/>
            </a:p>
          </p:txBody>
        </p:sp>
        <p:cxnSp>
          <p:nvCxnSpPr>
            <p:cNvPr id="212" name="直線接點 211"/>
            <p:cNvCxnSpPr>
              <a:stCxn id="210" idx="4"/>
              <a:endCxn id="211" idx="0"/>
            </p:cNvCxnSpPr>
            <p:nvPr/>
          </p:nvCxnSpPr>
          <p:spPr>
            <a:xfrm rot="5400000">
              <a:off x="1221229" y="5427908"/>
              <a:ext cx="588884" cy="20635"/>
            </a:xfrm>
            <a:prstGeom prst="line">
              <a:avLst/>
            </a:prstGeom>
          </p:spPr>
          <p:style>
            <a:lnRef idx="3">
              <a:schemeClr val="dk1"/>
            </a:lnRef>
            <a:fillRef idx="0">
              <a:schemeClr val="dk1"/>
            </a:fillRef>
            <a:effectRef idx="2">
              <a:schemeClr val="dk1"/>
            </a:effectRef>
            <a:fontRef idx="minor">
              <a:schemeClr val="tx1"/>
            </a:fontRef>
          </p:style>
        </p:cxnSp>
        <p:sp>
          <p:nvSpPr>
            <p:cNvPr id="213" name="橢圓 212"/>
            <p:cNvSpPr/>
            <p:nvPr/>
          </p:nvSpPr>
          <p:spPr>
            <a:xfrm>
              <a:off x="591091" y="5661238"/>
              <a:ext cx="142854" cy="1444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sz="1600" b="1"/>
            </a:p>
          </p:txBody>
        </p:sp>
        <p:cxnSp>
          <p:nvCxnSpPr>
            <p:cNvPr id="214" name="直線接點 213"/>
            <p:cNvCxnSpPr>
              <a:stCxn id="210" idx="2"/>
              <a:endCxn id="209" idx="6"/>
            </p:cNvCxnSpPr>
            <p:nvPr/>
          </p:nvCxnSpPr>
          <p:spPr>
            <a:xfrm rot="10800000" flipV="1">
              <a:off x="662518" y="5070767"/>
              <a:ext cx="792044" cy="14286"/>
            </a:xfrm>
            <a:prstGeom prst="line">
              <a:avLst/>
            </a:prstGeom>
          </p:spPr>
          <p:style>
            <a:lnRef idx="3">
              <a:schemeClr val="dk1"/>
            </a:lnRef>
            <a:fillRef idx="0">
              <a:schemeClr val="dk1"/>
            </a:fillRef>
            <a:effectRef idx="2">
              <a:schemeClr val="dk1"/>
            </a:effectRef>
            <a:fontRef idx="minor">
              <a:schemeClr val="tx1"/>
            </a:fontRef>
          </p:style>
        </p:cxnSp>
        <p:cxnSp>
          <p:nvCxnSpPr>
            <p:cNvPr id="215" name="直線接點 214"/>
            <p:cNvCxnSpPr>
              <a:stCxn id="210" idx="3"/>
              <a:endCxn id="213" idx="7"/>
            </p:cNvCxnSpPr>
            <p:nvPr/>
          </p:nvCxnSpPr>
          <p:spPr>
            <a:xfrm rot="5400000">
              <a:off x="814891" y="5021568"/>
              <a:ext cx="558725" cy="761886"/>
            </a:xfrm>
            <a:prstGeom prst="line">
              <a:avLst/>
            </a:prstGeom>
          </p:spPr>
          <p:style>
            <a:lnRef idx="3">
              <a:schemeClr val="dk1"/>
            </a:lnRef>
            <a:fillRef idx="0">
              <a:schemeClr val="dk1"/>
            </a:fillRef>
            <a:effectRef idx="2">
              <a:schemeClr val="dk1"/>
            </a:effectRef>
            <a:fontRef idx="minor">
              <a:schemeClr val="tx1"/>
            </a:fontRef>
          </p:style>
        </p:cxnSp>
        <p:sp>
          <p:nvSpPr>
            <p:cNvPr id="214061" name="矩形 215"/>
            <p:cNvSpPr>
              <a:spLocks noChangeArrowheads="1"/>
            </p:cNvSpPr>
            <p:nvPr/>
          </p:nvSpPr>
          <p:spPr bwMode="auto">
            <a:xfrm>
              <a:off x="1886497" y="5085184"/>
              <a:ext cx="484428" cy="707886"/>
            </a:xfrm>
            <a:prstGeom prst="rect">
              <a:avLst/>
            </a:prstGeom>
            <a:noFill/>
            <a:ln w="9525">
              <a:noFill/>
              <a:miter lim="800000"/>
              <a:headEnd/>
              <a:tailEnd/>
            </a:ln>
          </p:spPr>
          <p:txBody>
            <a:bodyPr>
              <a:spAutoFit/>
            </a:bodyPr>
            <a:lstStyle/>
            <a:p>
              <a:r>
                <a:rPr lang="en-US" altLang="zh-TW" sz="4000" b="1"/>
                <a:t>=</a:t>
              </a:r>
              <a:endParaRPr lang="zh-TW" altLang="en-US" sz="4000" b="1"/>
            </a:p>
          </p:txBody>
        </p:sp>
        <p:sp>
          <p:nvSpPr>
            <p:cNvPr id="217" name="橢圓 216"/>
            <p:cNvSpPr/>
            <p:nvPr/>
          </p:nvSpPr>
          <p:spPr>
            <a:xfrm>
              <a:off x="2771990" y="5026323"/>
              <a:ext cx="144441" cy="1444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18" name="橢圓 217"/>
            <p:cNvSpPr/>
            <p:nvPr/>
          </p:nvSpPr>
          <p:spPr>
            <a:xfrm>
              <a:off x="3708475" y="5013625"/>
              <a:ext cx="142854" cy="1428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19" name="橢圓 218"/>
            <p:cNvSpPr/>
            <p:nvPr/>
          </p:nvSpPr>
          <p:spPr>
            <a:xfrm>
              <a:off x="3686253" y="5746952"/>
              <a:ext cx="144441" cy="1444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220" name="直線接點 219"/>
            <p:cNvCxnSpPr>
              <a:stCxn id="218" idx="4"/>
              <a:endCxn id="219" idx="0"/>
            </p:cNvCxnSpPr>
            <p:nvPr/>
          </p:nvCxnSpPr>
          <p:spPr>
            <a:xfrm rot="5400000">
              <a:off x="3474349" y="5441399"/>
              <a:ext cx="590471" cy="20635"/>
            </a:xfrm>
            <a:prstGeom prst="line">
              <a:avLst/>
            </a:prstGeom>
          </p:spPr>
          <p:style>
            <a:lnRef idx="3">
              <a:schemeClr val="dk1"/>
            </a:lnRef>
            <a:fillRef idx="0">
              <a:schemeClr val="dk1"/>
            </a:fillRef>
            <a:effectRef idx="2">
              <a:schemeClr val="dk1"/>
            </a:effectRef>
            <a:fontRef idx="minor">
              <a:schemeClr val="tx1"/>
            </a:fontRef>
          </p:style>
        </p:cxnSp>
        <p:sp>
          <p:nvSpPr>
            <p:cNvPr id="221" name="橢圓 220"/>
            <p:cNvSpPr/>
            <p:nvPr/>
          </p:nvSpPr>
          <p:spPr>
            <a:xfrm>
              <a:off x="2843417" y="5675524"/>
              <a:ext cx="144440" cy="1428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222" name="直線接點 221"/>
            <p:cNvCxnSpPr>
              <a:stCxn id="218" idx="2"/>
              <a:endCxn id="217" idx="6"/>
            </p:cNvCxnSpPr>
            <p:nvPr/>
          </p:nvCxnSpPr>
          <p:spPr>
            <a:xfrm rot="10800000" flipV="1">
              <a:off x="2916431" y="5085053"/>
              <a:ext cx="792044" cy="14285"/>
            </a:xfrm>
            <a:prstGeom prst="line">
              <a:avLst/>
            </a:prstGeom>
          </p:spPr>
          <p:style>
            <a:lnRef idx="3">
              <a:schemeClr val="dk1"/>
            </a:lnRef>
            <a:fillRef idx="0">
              <a:schemeClr val="dk1"/>
            </a:fillRef>
            <a:effectRef idx="2">
              <a:schemeClr val="dk1"/>
            </a:effectRef>
            <a:fontRef idx="minor">
              <a:schemeClr val="tx1"/>
            </a:fontRef>
          </p:style>
        </p:cxnSp>
        <p:sp>
          <p:nvSpPr>
            <p:cNvPr id="223" name="橢圓 222"/>
            <p:cNvSpPr/>
            <p:nvPr/>
          </p:nvSpPr>
          <p:spPr>
            <a:xfrm>
              <a:off x="5054474" y="5085053"/>
              <a:ext cx="144441" cy="1444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24" name="橢圓 223"/>
            <p:cNvSpPr/>
            <p:nvPr/>
          </p:nvSpPr>
          <p:spPr>
            <a:xfrm>
              <a:off x="5990959" y="5070767"/>
              <a:ext cx="144441" cy="1444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25" name="橢圓 224"/>
            <p:cNvSpPr/>
            <p:nvPr/>
          </p:nvSpPr>
          <p:spPr>
            <a:xfrm>
              <a:off x="5970325" y="5805682"/>
              <a:ext cx="142854" cy="1428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226" name="直線接點 225"/>
            <p:cNvCxnSpPr>
              <a:stCxn id="224" idx="4"/>
              <a:endCxn id="225" idx="0"/>
            </p:cNvCxnSpPr>
            <p:nvPr/>
          </p:nvCxnSpPr>
          <p:spPr>
            <a:xfrm rot="5400000">
              <a:off x="5756833" y="5500129"/>
              <a:ext cx="590471" cy="20635"/>
            </a:xfrm>
            <a:prstGeom prst="line">
              <a:avLst/>
            </a:prstGeom>
          </p:spPr>
          <p:style>
            <a:lnRef idx="3">
              <a:schemeClr val="dk1"/>
            </a:lnRef>
            <a:fillRef idx="0">
              <a:schemeClr val="dk1"/>
            </a:fillRef>
            <a:effectRef idx="2">
              <a:schemeClr val="dk1"/>
            </a:effectRef>
            <a:fontRef idx="minor">
              <a:schemeClr val="tx1"/>
            </a:fontRef>
          </p:style>
        </p:cxnSp>
        <p:sp>
          <p:nvSpPr>
            <p:cNvPr id="227" name="橢圓 226"/>
            <p:cNvSpPr/>
            <p:nvPr/>
          </p:nvSpPr>
          <p:spPr>
            <a:xfrm>
              <a:off x="5127488" y="5732667"/>
              <a:ext cx="142854" cy="14444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228" name="直線接點 227"/>
            <p:cNvCxnSpPr>
              <a:stCxn id="225" idx="2"/>
              <a:endCxn id="227" idx="6"/>
            </p:cNvCxnSpPr>
            <p:nvPr/>
          </p:nvCxnSpPr>
          <p:spPr>
            <a:xfrm rot="10800000">
              <a:off x="5270341" y="5805682"/>
              <a:ext cx="699983" cy="71427"/>
            </a:xfrm>
            <a:prstGeom prst="line">
              <a:avLst/>
            </a:prstGeom>
          </p:spPr>
          <p:style>
            <a:lnRef idx="3">
              <a:schemeClr val="dk1"/>
            </a:lnRef>
            <a:fillRef idx="0">
              <a:schemeClr val="dk1"/>
            </a:fillRef>
            <a:effectRef idx="2">
              <a:schemeClr val="dk1"/>
            </a:effectRef>
            <a:fontRef idx="minor">
              <a:schemeClr val="tx1"/>
            </a:fontRef>
          </p:style>
        </p:cxnSp>
        <p:sp>
          <p:nvSpPr>
            <p:cNvPr id="230" name="橢圓 229"/>
            <p:cNvSpPr/>
            <p:nvPr/>
          </p:nvSpPr>
          <p:spPr>
            <a:xfrm>
              <a:off x="7236960" y="5026323"/>
              <a:ext cx="142854" cy="1444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31" name="橢圓 230"/>
            <p:cNvSpPr/>
            <p:nvPr/>
          </p:nvSpPr>
          <p:spPr>
            <a:xfrm>
              <a:off x="8171858" y="5013625"/>
              <a:ext cx="144441" cy="1428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32" name="橢圓 231"/>
            <p:cNvSpPr/>
            <p:nvPr/>
          </p:nvSpPr>
          <p:spPr>
            <a:xfrm>
              <a:off x="8151224" y="5746952"/>
              <a:ext cx="144440" cy="14444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
          <p:nvSpPr>
            <p:cNvPr id="234" name="橢圓 233"/>
            <p:cNvSpPr/>
            <p:nvPr/>
          </p:nvSpPr>
          <p:spPr>
            <a:xfrm>
              <a:off x="7308387" y="5675524"/>
              <a:ext cx="144441" cy="1428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cxnSp>
          <p:nvCxnSpPr>
            <p:cNvPr id="235" name="直線接點 234"/>
            <p:cNvCxnSpPr>
              <a:stCxn id="231" idx="2"/>
              <a:endCxn id="230" idx="6"/>
            </p:cNvCxnSpPr>
            <p:nvPr/>
          </p:nvCxnSpPr>
          <p:spPr>
            <a:xfrm rot="10800000" flipV="1">
              <a:off x="7379814" y="5085053"/>
              <a:ext cx="792044" cy="14285"/>
            </a:xfrm>
            <a:prstGeom prst="line">
              <a:avLst/>
            </a:prstGeom>
          </p:spPr>
          <p:style>
            <a:lnRef idx="3">
              <a:schemeClr val="dk1"/>
            </a:lnRef>
            <a:fillRef idx="0">
              <a:schemeClr val="dk1"/>
            </a:fillRef>
            <a:effectRef idx="2">
              <a:schemeClr val="dk1"/>
            </a:effectRef>
            <a:fontRef idx="minor">
              <a:schemeClr val="tx1"/>
            </a:fontRef>
          </p:style>
        </p:cxnSp>
        <p:cxnSp>
          <p:nvCxnSpPr>
            <p:cNvPr id="236" name="直線接點 235"/>
            <p:cNvCxnSpPr>
              <a:stCxn id="230" idx="4"/>
              <a:endCxn id="234" idx="0"/>
            </p:cNvCxnSpPr>
            <p:nvPr/>
          </p:nvCxnSpPr>
          <p:spPr>
            <a:xfrm rot="16200000" flipH="1">
              <a:off x="7091721" y="5387432"/>
              <a:ext cx="504758" cy="71427"/>
            </a:xfrm>
            <a:prstGeom prst="line">
              <a:avLst/>
            </a:prstGeom>
          </p:spPr>
          <p:style>
            <a:lnRef idx="3">
              <a:schemeClr val="dk1"/>
            </a:lnRef>
            <a:fillRef idx="0">
              <a:schemeClr val="dk1"/>
            </a:fillRef>
            <a:effectRef idx="2">
              <a:schemeClr val="dk1"/>
            </a:effectRef>
            <a:fontRef idx="minor">
              <a:schemeClr val="tx1"/>
            </a:fontRef>
          </p:style>
        </p:cxnSp>
        <p:sp>
          <p:nvSpPr>
            <p:cNvPr id="214080" name="矩形 236"/>
            <p:cNvSpPr>
              <a:spLocks noChangeArrowheads="1"/>
            </p:cNvSpPr>
            <p:nvPr/>
          </p:nvSpPr>
          <p:spPr bwMode="auto">
            <a:xfrm>
              <a:off x="4190753" y="5085184"/>
              <a:ext cx="484428" cy="707886"/>
            </a:xfrm>
            <a:prstGeom prst="rect">
              <a:avLst/>
            </a:prstGeom>
            <a:noFill/>
            <a:ln w="9525">
              <a:noFill/>
              <a:miter lim="800000"/>
              <a:headEnd/>
              <a:tailEnd/>
            </a:ln>
          </p:spPr>
          <p:txBody>
            <a:bodyPr wrap="none">
              <a:spAutoFit/>
            </a:bodyPr>
            <a:lstStyle/>
            <a:p>
              <a:r>
                <a:rPr lang="en-US" altLang="zh-TW" sz="4000" b="1"/>
                <a:t>+</a:t>
              </a:r>
              <a:endParaRPr lang="zh-TW" altLang="en-US" sz="4000" b="1"/>
            </a:p>
          </p:txBody>
        </p:sp>
        <p:sp>
          <p:nvSpPr>
            <p:cNvPr id="214081" name="矩形 237"/>
            <p:cNvSpPr>
              <a:spLocks noChangeArrowheads="1"/>
            </p:cNvSpPr>
            <p:nvPr/>
          </p:nvSpPr>
          <p:spPr bwMode="auto">
            <a:xfrm>
              <a:off x="6423001" y="5157192"/>
              <a:ext cx="484428" cy="707886"/>
            </a:xfrm>
            <a:prstGeom prst="rect">
              <a:avLst/>
            </a:prstGeom>
            <a:noFill/>
            <a:ln w="9525">
              <a:noFill/>
              <a:miter lim="800000"/>
              <a:headEnd/>
              <a:tailEnd/>
            </a:ln>
          </p:spPr>
          <p:txBody>
            <a:bodyPr wrap="none">
              <a:spAutoFit/>
            </a:bodyPr>
            <a:lstStyle/>
            <a:p>
              <a:r>
                <a:rPr lang="en-US" altLang="zh-TW" sz="4000" b="1"/>
                <a:t>+</a:t>
              </a:r>
              <a:endParaRPr lang="zh-TW" altLang="en-US" sz="4000" b="1"/>
            </a:p>
          </p:txBody>
        </p:sp>
        <p:sp>
          <p:nvSpPr>
            <p:cNvPr id="214082" name="矩形 238"/>
            <p:cNvSpPr>
              <a:spLocks noChangeArrowheads="1"/>
            </p:cNvSpPr>
            <p:nvPr/>
          </p:nvSpPr>
          <p:spPr bwMode="auto">
            <a:xfrm>
              <a:off x="899592" y="4748548"/>
              <a:ext cx="298480" cy="338554"/>
            </a:xfrm>
            <a:prstGeom prst="rect">
              <a:avLst/>
            </a:prstGeom>
            <a:noFill/>
            <a:ln w="9525">
              <a:noFill/>
              <a:miter lim="800000"/>
              <a:headEnd/>
              <a:tailEnd/>
            </a:ln>
          </p:spPr>
          <p:txBody>
            <a:bodyPr wrap="none">
              <a:spAutoFit/>
            </a:bodyPr>
            <a:lstStyle/>
            <a:p>
              <a:r>
                <a:rPr lang="en-US" altLang="zh-TW" sz="1600" b="1"/>
                <a:t>1</a:t>
              </a:r>
              <a:endParaRPr lang="zh-TW" altLang="en-US" sz="1600" b="1"/>
            </a:p>
          </p:txBody>
        </p:sp>
        <p:cxnSp>
          <p:nvCxnSpPr>
            <p:cNvPr id="240" name="直線接點 239"/>
            <p:cNvCxnSpPr>
              <a:endCxn id="213" idx="0"/>
            </p:cNvCxnSpPr>
            <p:nvPr/>
          </p:nvCxnSpPr>
          <p:spPr>
            <a:xfrm rot="16200000" flipH="1">
              <a:off x="359347" y="5358067"/>
              <a:ext cx="504758" cy="101585"/>
            </a:xfrm>
            <a:prstGeom prst="line">
              <a:avLst/>
            </a:prstGeom>
            <a:ln>
              <a:prstDash val="sysDash"/>
            </a:ln>
          </p:spPr>
          <p:style>
            <a:lnRef idx="2">
              <a:schemeClr val="dk1"/>
            </a:lnRef>
            <a:fillRef idx="0">
              <a:schemeClr val="dk1"/>
            </a:fillRef>
            <a:effectRef idx="1">
              <a:schemeClr val="dk1"/>
            </a:effectRef>
            <a:fontRef idx="minor">
              <a:schemeClr val="tx1"/>
            </a:fontRef>
          </p:style>
        </p:cxnSp>
        <p:sp>
          <p:nvSpPr>
            <p:cNvPr id="214084" name="矩形 243"/>
            <p:cNvSpPr>
              <a:spLocks noChangeArrowheads="1"/>
            </p:cNvSpPr>
            <p:nvPr/>
          </p:nvSpPr>
          <p:spPr bwMode="auto">
            <a:xfrm>
              <a:off x="724670" y="5133339"/>
              <a:ext cx="470000" cy="338554"/>
            </a:xfrm>
            <a:prstGeom prst="rect">
              <a:avLst/>
            </a:prstGeom>
            <a:noFill/>
            <a:ln w="9525">
              <a:noFill/>
              <a:miter lim="800000"/>
              <a:headEnd/>
              <a:tailEnd/>
            </a:ln>
          </p:spPr>
          <p:txBody>
            <a:bodyPr wrap="none">
              <a:spAutoFit/>
            </a:bodyPr>
            <a:lstStyle/>
            <a:p>
              <a:r>
                <a:rPr lang="en-US" altLang="zh-TW" sz="1600" b="1"/>
                <a:t>0.8</a:t>
              </a:r>
              <a:endParaRPr lang="zh-TW" altLang="en-US" sz="1600" b="1"/>
            </a:p>
          </p:txBody>
        </p:sp>
        <p:sp>
          <p:nvSpPr>
            <p:cNvPr id="214085" name="矩形 244"/>
            <p:cNvSpPr>
              <a:spLocks noChangeArrowheads="1"/>
            </p:cNvSpPr>
            <p:nvPr/>
          </p:nvSpPr>
          <p:spPr bwMode="auto">
            <a:xfrm>
              <a:off x="195863" y="5229200"/>
              <a:ext cx="470000" cy="338554"/>
            </a:xfrm>
            <a:prstGeom prst="rect">
              <a:avLst/>
            </a:prstGeom>
            <a:noFill/>
            <a:ln w="9525">
              <a:noFill/>
              <a:miter lim="800000"/>
              <a:headEnd/>
              <a:tailEnd/>
            </a:ln>
          </p:spPr>
          <p:txBody>
            <a:bodyPr wrap="none">
              <a:spAutoFit/>
            </a:bodyPr>
            <a:lstStyle/>
            <a:p>
              <a:r>
                <a:rPr lang="en-US" altLang="zh-TW" sz="1600" b="1"/>
                <a:t>0.4</a:t>
              </a:r>
              <a:endParaRPr lang="zh-TW" altLang="en-US" sz="1600" b="1"/>
            </a:p>
          </p:txBody>
        </p:sp>
        <p:sp>
          <p:nvSpPr>
            <p:cNvPr id="214086" name="矩形 245"/>
            <p:cNvSpPr>
              <a:spLocks noChangeArrowheads="1"/>
            </p:cNvSpPr>
            <p:nvPr/>
          </p:nvSpPr>
          <p:spPr bwMode="auto">
            <a:xfrm>
              <a:off x="900041" y="5781411"/>
              <a:ext cx="470000" cy="338554"/>
            </a:xfrm>
            <a:prstGeom prst="rect">
              <a:avLst/>
            </a:prstGeom>
            <a:noFill/>
            <a:ln w="9525">
              <a:noFill/>
              <a:miter lim="800000"/>
              <a:headEnd/>
              <a:tailEnd/>
            </a:ln>
          </p:spPr>
          <p:txBody>
            <a:bodyPr wrap="none">
              <a:spAutoFit/>
            </a:bodyPr>
            <a:lstStyle/>
            <a:p>
              <a:r>
                <a:rPr lang="en-US" altLang="zh-TW" sz="1600" b="1"/>
                <a:t>0.4</a:t>
              </a:r>
              <a:endParaRPr lang="zh-TW" altLang="en-US" sz="1600" b="1"/>
            </a:p>
          </p:txBody>
        </p:sp>
        <p:sp>
          <p:nvSpPr>
            <p:cNvPr id="214087" name="矩形 246"/>
            <p:cNvSpPr>
              <a:spLocks noChangeArrowheads="1"/>
            </p:cNvSpPr>
            <p:nvPr/>
          </p:nvSpPr>
          <p:spPr bwMode="auto">
            <a:xfrm>
              <a:off x="1485339" y="5262736"/>
              <a:ext cx="298480" cy="338554"/>
            </a:xfrm>
            <a:prstGeom prst="rect">
              <a:avLst/>
            </a:prstGeom>
            <a:noFill/>
            <a:ln w="9525">
              <a:noFill/>
              <a:miter lim="800000"/>
              <a:headEnd/>
              <a:tailEnd/>
            </a:ln>
          </p:spPr>
          <p:txBody>
            <a:bodyPr wrap="none">
              <a:spAutoFit/>
            </a:bodyPr>
            <a:lstStyle/>
            <a:p>
              <a:r>
                <a:rPr lang="en-US" altLang="zh-TW" sz="1600" b="1"/>
                <a:t>1</a:t>
              </a:r>
              <a:endParaRPr lang="zh-TW" altLang="en-US" sz="1600" b="1"/>
            </a:p>
          </p:txBody>
        </p:sp>
        <p:cxnSp>
          <p:nvCxnSpPr>
            <p:cNvPr id="249" name="直線接點 248"/>
            <p:cNvCxnSpPr>
              <a:stCxn id="211" idx="2"/>
              <a:endCxn id="213" idx="5"/>
            </p:cNvCxnSpPr>
            <p:nvPr/>
          </p:nvCxnSpPr>
          <p:spPr>
            <a:xfrm rot="10800000">
              <a:off x="713311" y="5783460"/>
              <a:ext cx="720617" cy="22222"/>
            </a:xfrm>
            <a:prstGeom prst="line">
              <a:avLst/>
            </a:prstGeom>
            <a:ln>
              <a:prstDash val="sysDash"/>
            </a:ln>
          </p:spPr>
          <p:style>
            <a:lnRef idx="2">
              <a:schemeClr val="dk1"/>
            </a:lnRef>
            <a:fillRef idx="0">
              <a:schemeClr val="dk1"/>
            </a:fillRef>
            <a:effectRef idx="1">
              <a:schemeClr val="dk1"/>
            </a:effectRef>
            <a:fontRef idx="minor">
              <a:schemeClr val="tx1"/>
            </a:fontRef>
          </p:style>
        </p:cxnSp>
        <p:cxnSp>
          <p:nvCxnSpPr>
            <p:cNvPr id="252" name="直線接點 251"/>
            <p:cNvCxnSpPr>
              <a:stCxn id="224" idx="3"/>
              <a:endCxn id="227" idx="7"/>
            </p:cNvCxnSpPr>
            <p:nvPr/>
          </p:nvCxnSpPr>
          <p:spPr>
            <a:xfrm rot="5400000">
              <a:off x="5350494" y="5093789"/>
              <a:ext cx="560313" cy="761886"/>
            </a:xfrm>
            <a:prstGeom prst="line">
              <a:avLst/>
            </a:prstGeom>
          </p:spPr>
          <p:style>
            <a:lnRef idx="3">
              <a:schemeClr val="dk1"/>
            </a:lnRef>
            <a:fillRef idx="0">
              <a:schemeClr val="dk1"/>
            </a:fillRef>
            <a:effectRef idx="2">
              <a:schemeClr val="dk1"/>
            </a:effectRef>
            <a:fontRef idx="minor">
              <a:schemeClr val="tx1"/>
            </a:fontRef>
          </p:style>
        </p:cxnSp>
        <p:cxnSp>
          <p:nvCxnSpPr>
            <p:cNvPr id="255" name="直線接點 254"/>
            <p:cNvCxnSpPr>
              <a:stCxn id="231" idx="3"/>
            </p:cNvCxnSpPr>
            <p:nvPr/>
          </p:nvCxnSpPr>
          <p:spPr>
            <a:xfrm rot="5400000">
              <a:off x="7532979" y="5055695"/>
              <a:ext cx="580947" cy="741251"/>
            </a:xfrm>
            <a:prstGeom prst="line">
              <a:avLst/>
            </a:prstGeom>
          </p:spPr>
          <p:style>
            <a:lnRef idx="3">
              <a:schemeClr val="dk1"/>
            </a:lnRef>
            <a:fillRef idx="0">
              <a:schemeClr val="dk1"/>
            </a:fillRef>
            <a:effectRef idx="2">
              <a:schemeClr val="dk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07"/>
                                        </p:tgtEl>
                                        <p:attrNameLst>
                                          <p:attrName>style.visibility</p:attrName>
                                        </p:attrNameLst>
                                      </p:cBhvr>
                                      <p:to>
                                        <p:strVal val="visible"/>
                                      </p:to>
                                    </p:set>
                                    <p:animEffect transition="in" filter="box(in)">
                                      <p:cBhvr>
                                        <p:cTn id="7" dur="500"/>
                                        <p:tgtEl>
                                          <p:spTgt spid="20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8"/>
                                        </p:tgtEl>
                                        <p:attrNameLst>
                                          <p:attrName>style.visibility</p:attrName>
                                        </p:attrNameLst>
                                      </p:cBhvr>
                                      <p:to>
                                        <p:strVal val="visible"/>
                                      </p:to>
                                    </p:set>
                                    <p:animEffect transition="in" filter="blinds(horizontal)">
                                      <p:cBhvr>
                                        <p:cTn id="12" dur="500"/>
                                        <p:tgtEl>
                                          <p:spTgt spid="20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61"/>
                                        </p:tgtEl>
                                        <p:attrNameLst>
                                          <p:attrName>style.visibility</p:attrName>
                                        </p:attrNameLst>
                                      </p:cBhvr>
                                      <p:to>
                                        <p:strVal val="visible"/>
                                      </p:to>
                                    </p:set>
                                    <p:anim calcmode="lin" valueType="num">
                                      <p:cBhvr additive="base">
                                        <p:cTn id="17" dur="500" fill="hold"/>
                                        <p:tgtEl>
                                          <p:spTgt spid="261"/>
                                        </p:tgtEl>
                                        <p:attrNameLst>
                                          <p:attrName>ppt_x</p:attrName>
                                        </p:attrNameLst>
                                      </p:cBhvr>
                                      <p:tavLst>
                                        <p:tav tm="0">
                                          <p:val>
                                            <p:strVal val="#ppt_x"/>
                                          </p:val>
                                        </p:tav>
                                        <p:tav tm="100000">
                                          <p:val>
                                            <p:strVal val="#ppt_x"/>
                                          </p:val>
                                        </p:tav>
                                      </p:tavLst>
                                    </p:anim>
                                    <p:anim calcmode="lin" valueType="num">
                                      <p:cBhvr additive="base">
                                        <p:cTn id="18" dur="500" fill="hold"/>
                                        <p:tgtEl>
                                          <p:spTgt spid="2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 grpId="0"/>
      <p:bldP spid="20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BEC9BE1C-431E-41AD-8B91-F465B31A590C}" type="slidenum">
              <a:rPr kumimoji="0" lang="zh-TW" altLang="en-US" sz="1200">
                <a:solidFill>
                  <a:schemeClr val="tx1">
                    <a:tint val="75000"/>
                  </a:schemeClr>
                </a:solidFill>
                <a:latin typeface="+mn-lt"/>
                <a:ea typeface="+mn-ea"/>
              </a:rPr>
              <a:pPr algn="r" fontAlgn="auto">
                <a:spcBef>
                  <a:spcPts val="0"/>
                </a:spcBef>
                <a:spcAft>
                  <a:spcPts val="0"/>
                </a:spcAft>
                <a:defRPr/>
              </a:pPr>
              <a:t>26</a:t>
            </a:fld>
            <a:endParaRPr kumimoji="0" lang="zh-TW" altLang="en-US" sz="1200">
              <a:solidFill>
                <a:schemeClr val="tx1">
                  <a:tint val="75000"/>
                </a:schemeClr>
              </a:solidFill>
              <a:latin typeface="+mn-lt"/>
              <a:ea typeface="+mn-ea"/>
            </a:endParaRPr>
          </a:p>
        </p:txBody>
      </p:sp>
      <p:sp>
        <p:nvSpPr>
          <p:cNvPr id="216067" name="Rectangle 2"/>
          <p:cNvSpPr>
            <a:spLocks noGrp="1"/>
          </p:cNvSpPr>
          <p:nvPr>
            <p:ph type="title" idx="4294967295"/>
          </p:nvPr>
        </p:nvSpPr>
        <p:spPr/>
        <p:txBody>
          <a:bodyPr/>
          <a:lstStyle/>
          <a:p>
            <a:r>
              <a:rPr lang="en-US" altLang="zh-TW" smtClean="0"/>
              <a:t>Positive and negative label</a:t>
            </a:r>
          </a:p>
        </p:txBody>
      </p:sp>
      <p:sp>
        <p:nvSpPr>
          <p:cNvPr id="216068" name="Rectangle 3"/>
          <p:cNvSpPr>
            <a:spLocks noGrp="1"/>
          </p:cNvSpPr>
          <p:nvPr>
            <p:ph type="body" idx="4294967295"/>
          </p:nvPr>
        </p:nvSpPr>
        <p:spPr/>
        <p:txBody>
          <a:bodyPr/>
          <a:lstStyle/>
          <a:p>
            <a:endParaRPr lang="en-US" altLang="zh-TW" smtClean="0"/>
          </a:p>
          <a:p>
            <a:endParaRPr lang="en-US" altLang="zh-TW" smtClean="0"/>
          </a:p>
          <a:p>
            <a:endParaRPr lang="en-US" altLang="zh-TW" smtClean="0"/>
          </a:p>
        </p:txBody>
      </p:sp>
      <p:grpSp>
        <p:nvGrpSpPr>
          <p:cNvPr id="216069" name="Group 16"/>
          <p:cNvGrpSpPr>
            <a:grpSpLocks/>
          </p:cNvGrpSpPr>
          <p:nvPr/>
        </p:nvGrpSpPr>
        <p:grpSpPr bwMode="auto">
          <a:xfrm>
            <a:off x="1476375" y="4508500"/>
            <a:ext cx="4608513" cy="2087563"/>
            <a:chOff x="975" y="1661"/>
            <a:chExt cx="2903" cy="1315"/>
          </a:xfrm>
        </p:grpSpPr>
        <p:sp>
          <p:nvSpPr>
            <p:cNvPr id="216070" name="Oval 4"/>
            <p:cNvSpPr>
              <a:spLocks noChangeArrowheads="1"/>
            </p:cNvSpPr>
            <p:nvPr/>
          </p:nvSpPr>
          <p:spPr bwMode="auto">
            <a:xfrm>
              <a:off x="975" y="1661"/>
              <a:ext cx="2903" cy="1315"/>
            </a:xfrm>
            <a:prstGeom prst="ellipse">
              <a:avLst/>
            </a:prstGeom>
            <a:solidFill>
              <a:schemeClr val="accent1"/>
            </a:solidFill>
            <a:ln w="9525">
              <a:solidFill>
                <a:schemeClr val="tx1"/>
              </a:solidFill>
              <a:round/>
              <a:headEnd/>
              <a:tailEnd/>
            </a:ln>
          </p:spPr>
          <p:txBody>
            <a:bodyPr wrap="none" anchor="ctr"/>
            <a:lstStyle/>
            <a:p>
              <a:pPr algn="ctr"/>
              <a:endParaRPr lang="en-US" altLang="zh-TW"/>
            </a:p>
          </p:txBody>
        </p:sp>
        <p:sp>
          <p:nvSpPr>
            <p:cNvPr id="216071" name="Oval 6"/>
            <p:cNvSpPr>
              <a:spLocks noChangeArrowheads="1"/>
            </p:cNvSpPr>
            <p:nvPr/>
          </p:nvSpPr>
          <p:spPr bwMode="auto">
            <a:xfrm>
              <a:off x="1292" y="1888"/>
              <a:ext cx="1452" cy="635"/>
            </a:xfrm>
            <a:prstGeom prst="ellipse">
              <a:avLst/>
            </a:prstGeom>
            <a:solidFill>
              <a:srgbClr val="FFFF00"/>
            </a:solidFill>
            <a:ln w="9525">
              <a:solidFill>
                <a:schemeClr val="tx1"/>
              </a:solidFill>
              <a:round/>
              <a:headEnd/>
              <a:tailEnd/>
            </a:ln>
          </p:spPr>
          <p:txBody>
            <a:bodyPr wrap="none" anchor="ctr"/>
            <a:lstStyle/>
            <a:p>
              <a:pPr algn="ctr"/>
              <a:r>
                <a:rPr lang="en-US" altLang="zh-TW"/>
                <a:t>Positive label</a:t>
              </a:r>
            </a:p>
          </p:txBody>
        </p:sp>
        <p:cxnSp>
          <p:nvCxnSpPr>
            <p:cNvPr id="216072" name="AutoShape 8"/>
            <p:cNvCxnSpPr>
              <a:cxnSpLocks noChangeShapeType="1"/>
            </p:cNvCxnSpPr>
            <p:nvPr/>
          </p:nvCxnSpPr>
          <p:spPr bwMode="auto">
            <a:xfrm flipV="1">
              <a:off x="1882" y="1979"/>
              <a:ext cx="272" cy="90"/>
            </a:xfrm>
            <a:prstGeom prst="curvedConnector3">
              <a:avLst>
                <a:gd name="adj1" fmla="val 50000"/>
              </a:avLst>
            </a:prstGeom>
            <a:noFill/>
            <a:ln w="9525">
              <a:solidFill>
                <a:schemeClr val="tx1"/>
              </a:solidFill>
              <a:round/>
              <a:headEnd type="triangle" w="med" len="med"/>
              <a:tailEnd type="triangle" w="med" len="med"/>
            </a:ln>
          </p:spPr>
        </p:cxnSp>
        <p:cxnSp>
          <p:nvCxnSpPr>
            <p:cNvPr id="216073" name="AutoShape 9"/>
            <p:cNvCxnSpPr>
              <a:cxnSpLocks noChangeShapeType="1"/>
            </p:cNvCxnSpPr>
            <p:nvPr/>
          </p:nvCxnSpPr>
          <p:spPr bwMode="auto">
            <a:xfrm flipV="1">
              <a:off x="2562" y="2024"/>
              <a:ext cx="272" cy="90"/>
            </a:xfrm>
            <a:prstGeom prst="curvedConnector3">
              <a:avLst>
                <a:gd name="adj1" fmla="val 50000"/>
              </a:avLst>
            </a:prstGeom>
            <a:noFill/>
            <a:ln w="9525">
              <a:solidFill>
                <a:schemeClr val="tx1"/>
              </a:solidFill>
              <a:round/>
              <a:headEnd type="triangle" w="med" len="med"/>
              <a:tailEnd type="triangle" w="med" len="med"/>
            </a:ln>
          </p:spPr>
        </p:cxnSp>
        <p:cxnSp>
          <p:nvCxnSpPr>
            <p:cNvPr id="216074" name="AutoShape 10"/>
            <p:cNvCxnSpPr>
              <a:cxnSpLocks noChangeShapeType="1"/>
            </p:cNvCxnSpPr>
            <p:nvPr/>
          </p:nvCxnSpPr>
          <p:spPr bwMode="auto">
            <a:xfrm flipV="1">
              <a:off x="3016" y="2251"/>
              <a:ext cx="272" cy="90"/>
            </a:xfrm>
            <a:prstGeom prst="curvedConnector3">
              <a:avLst>
                <a:gd name="adj1" fmla="val 50000"/>
              </a:avLst>
            </a:prstGeom>
            <a:noFill/>
            <a:ln w="9525">
              <a:solidFill>
                <a:schemeClr val="tx1"/>
              </a:solidFill>
              <a:round/>
              <a:headEnd type="triangle" w="med" len="med"/>
              <a:tailEnd type="triangle" w="med" len="med"/>
            </a:ln>
          </p:spPr>
        </p:cxnSp>
      </p:grpSp>
      <p:pic>
        <p:nvPicPr>
          <p:cNvPr id="216075" name="Picture 5"/>
          <p:cNvPicPr>
            <a:picLocks noChangeAspect="1" noChangeArrowheads="1"/>
          </p:cNvPicPr>
          <p:nvPr/>
        </p:nvPicPr>
        <p:blipFill>
          <a:blip r:embed="rId3" cstate="print"/>
          <a:srcRect/>
          <a:stretch>
            <a:fillRect/>
          </a:stretch>
        </p:blipFill>
        <p:spPr bwMode="auto">
          <a:xfrm>
            <a:off x="250825" y="1773238"/>
            <a:ext cx="8521700" cy="2449512"/>
          </a:xfrm>
          <a:prstGeom prst="rect">
            <a:avLst/>
          </a:prstGeom>
          <a:noFill/>
          <a:ln w="9525">
            <a:noFill/>
            <a:miter lim="800000"/>
            <a:headEnd/>
            <a:tailEnd/>
          </a:ln>
        </p:spPr>
      </p:pic>
      <p:sp>
        <p:nvSpPr>
          <p:cNvPr id="10" name="矩形 9"/>
          <p:cNvSpPr/>
          <p:nvPr/>
        </p:nvSpPr>
        <p:spPr>
          <a:xfrm>
            <a:off x="5753100" y="3881438"/>
            <a:ext cx="3097213" cy="4333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216077" name="Rectangle 19"/>
          <p:cNvSpPr>
            <a:spLocks noChangeArrowheads="1"/>
          </p:cNvSpPr>
          <p:nvPr/>
        </p:nvSpPr>
        <p:spPr bwMode="auto">
          <a:xfrm>
            <a:off x="3276600" y="5949950"/>
            <a:ext cx="1631950" cy="366713"/>
          </a:xfrm>
          <a:prstGeom prst="rect">
            <a:avLst/>
          </a:prstGeom>
          <a:noFill/>
          <a:ln w="9525">
            <a:noFill/>
            <a:miter lim="800000"/>
            <a:headEnd/>
            <a:tailEnd/>
          </a:ln>
        </p:spPr>
        <p:txBody>
          <a:bodyPr wrap="none">
            <a:spAutoFit/>
          </a:bodyPr>
          <a:lstStyle/>
          <a:p>
            <a:r>
              <a:rPr kumimoji="0" lang="en-US" altLang="zh-TW"/>
              <a:t>Negative label</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投影片編號版面配置區 5"/>
          <p:cNvSpPr>
            <a:spLocks noGrp="1"/>
          </p:cNvSpPr>
          <p:nvPr>
            <p:ph type="sldNum" sz="quarter" idx="12"/>
          </p:nvPr>
        </p:nvSpPr>
        <p:spPr/>
        <p:txBody>
          <a:bodyPr/>
          <a:lstStyle/>
          <a:p>
            <a:pPr>
              <a:defRPr/>
            </a:pPr>
            <a:fld id="{923744EC-EAE7-44F9-AED1-31CE2D556B63}" type="slidenum">
              <a:rPr lang="zh-TW" altLang="en-US"/>
              <a:pPr>
                <a:defRPr/>
              </a:pPr>
              <a:t>27</a:t>
            </a:fld>
            <a:endParaRPr lang="zh-TW" altLang="en-US"/>
          </a:p>
        </p:txBody>
      </p:sp>
      <p:sp>
        <p:nvSpPr>
          <p:cNvPr id="146439" name="Rectangle 2"/>
          <p:cNvSpPr>
            <a:spLocks noGrp="1" noChangeArrowheads="1"/>
          </p:cNvSpPr>
          <p:nvPr>
            <p:ph type="title" idx="4294967295"/>
          </p:nvPr>
        </p:nvSpPr>
        <p:spPr/>
        <p:txBody>
          <a:bodyPr/>
          <a:lstStyle/>
          <a:p>
            <a:pPr eaLnBrk="1" hangingPunct="1"/>
            <a:r>
              <a:rPr lang="en-US" altLang="zh-TW" smtClean="0"/>
              <a:t>Ridge Regression</a:t>
            </a:r>
          </a:p>
        </p:txBody>
      </p:sp>
      <p:sp>
        <p:nvSpPr>
          <p:cNvPr id="146440" name="Rectangle 3"/>
          <p:cNvSpPr>
            <a:spLocks noGrp="1" noChangeArrowheads="1"/>
          </p:cNvSpPr>
          <p:nvPr>
            <p:ph type="body" idx="4294967295"/>
          </p:nvPr>
        </p:nvSpPr>
        <p:spPr>
          <a:xfrm>
            <a:off x="457200" y="1381125"/>
            <a:ext cx="8229600" cy="4525963"/>
          </a:xfrm>
        </p:spPr>
        <p:txBody>
          <a:bodyPr/>
          <a:lstStyle/>
          <a:p>
            <a:pPr eaLnBrk="1" hangingPunct="1">
              <a:lnSpc>
                <a:spcPct val="80000"/>
              </a:lnSpc>
            </a:pPr>
            <a:r>
              <a:rPr lang="en-US" altLang="zh-TW" sz="1800" smtClean="0"/>
              <a:t>Ridge regression shrinks the regression coefficients by imposing a penalty on their size. Thus, ridge coefficients minimize a penalized RSS.</a:t>
            </a:r>
          </a:p>
          <a:p>
            <a:pPr eaLnBrk="1" hangingPunct="1">
              <a:lnSpc>
                <a:spcPct val="80000"/>
              </a:lnSpc>
            </a:pPr>
            <a:endParaRPr lang="en-US" altLang="zh-TW" sz="1800" smtClean="0"/>
          </a:p>
          <a:p>
            <a:pPr eaLnBrk="1" hangingPunct="1">
              <a:lnSpc>
                <a:spcPct val="80000"/>
              </a:lnSpc>
            </a:pPr>
            <a:endParaRPr lang="en-US" altLang="zh-TW" sz="1800" smtClean="0"/>
          </a:p>
          <a:p>
            <a:pPr eaLnBrk="1" hangingPunct="1">
              <a:lnSpc>
                <a:spcPct val="80000"/>
              </a:lnSpc>
            </a:pPr>
            <a:endParaRPr lang="en-US" altLang="zh-TW" sz="1800" smtClean="0"/>
          </a:p>
          <a:p>
            <a:pPr eaLnBrk="1" hangingPunct="1">
              <a:lnSpc>
                <a:spcPct val="80000"/>
              </a:lnSpc>
            </a:pPr>
            <a:r>
              <a:rPr lang="en-US" altLang="zh-TW" sz="1800" smtClean="0"/>
              <a:t>Larger </a:t>
            </a:r>
            <a:r>
              <a:rPr lang="el-GR" altLang="zh-TW" sz="1800" smtClean="0"/>
              <a:t>λ</a:t>
            </a:r>
            <a:r>
              <a:rPr lang="en-US" altLang="zh-TW" sz="1800" smtClean="0"/>
              <a:t> means greater shrinkage.</a:t>
            </a:r>
          </a:p>
          <a:p>
            <a:pPr eaLnBrk="1" hangingPunct="1">
              <a:lnSpc>
                <a:spcPct val="80000"/>
              </a:lnSpc>
            </a:pPr>
            <a:r>
              <a:rPr lang="en-US" altLang="zh-TW" sz="1800" smtClean="0"/>
              <a:t>Alternatively:</a:t>
            </a:r>
          </a:p>
          <a:p>
            <a:pPr eaLnBrk="1" hangingPunct="1">
              <a:lnSpc>
                <a:spcPct val="80000"/>
              </a:lnSpc>
            </a:pPr>
            <a:endParaRPr lang="en-US" altLang="zh-TW" sz="1800" smtClean="0"/>
          </a:p>
          <a:p>
            <a:pPr eaLnBrk="1" hangingPunct="1">
              <a:lnSpc>
                <a:spcPct val="80000"/>
              </a:lnSpc>
            </a:pPr>
            <a:endParaRPr lang="en-US" altLang="zh-TW" sz="1800" smtClean="0"/>
          </a:p>
          <a:p>
            <a:pPr eaLnBrk="1" hangingPunct="1">
              <a:lnSpc>
                <a:spcPct val="80000"/>
              </a:lnSpc>
            </a:pPr>
            <a:endParaRPr lang="en-US" altLang="zh-TW" sz="1800" smtClean="0"/>
          </a:p>
          <a:p>
            <a:pPr eaLnBrk="1" hangingPunct="1">
              <a:lnSpc>
                <a:spcPct val="80000"/>
              </a:lnSpc>
            </a:pPr>
            <a:endParaRPr lang="en-US" altLang="zh-TW" sz="1800" smtClean="0"/>
          </a:p>
          <a:p>
            <a:pPr eaLnBrk="1" hangingPunct="1">
              <a:lnSpc>
                <a:spcPct val="80000"/>
              </a:lnSpc>
            </a:pPr>
            <a:endParaRPr lang="en-US" altLang="zh-TW" sz="1800" smtClean="0"/>
          </a:p>
          <a:p>
            <a:pPr eaLnBrk="1" hangingPunct="1">
              <a:lnSpc>
                <a:spcPct val="80000"/>
              </a:lnSpc>
            </a:pPr>
            <a:endParaRPr lang="en-US" altLang="zh-TW" sz="1800" smtClean="0"/>
          </a:p>
          <a:p>
            <a:pPr eaLnBrk="1" hangingPunct="1">
              <a:lnSpc>
                <a:spcPct val="80000"/>
              </a:lnSpc>
            </a:pPr>
            <a:r>
              <a:rPr lang="en-US" altLang="zh-TW" sz="1800" smtClean="0"/>
              <a:t>There is one-to-one correspondence between </a:t>
            </a:r>
            <a:r>
              <a:rPr lang="en-US" altLang="zh-TW" sz="1800" i="1" smtClean="0"/>
              <a:t>s</a:t>
            </a:r>
            <a:r>
              <a:rPr lang="en-US" altLang="zh-TW" sz="1800" smtClean="0"/>
              <a:t> and </a:t>
            </a:r>
            <a:r>
              <a:rPr lang="el-GR" altLang="zh-TW" sz="1800" i="1" smtClean="0"/>
              <a:t>λ</a:t>
            </a:r>
            <a:r>
              <a:rPr lang="en-US" altLang="zh-TW" sz="1800" smtClean="0"/>
              <a:t>.</a:t>
            </a:r>
          </a:p>
          <a:p>
            <a:pPr eaLnBrk="1" hangingPunct="1">
              <a:lnSpc>
                <a:spcPct val="80000"/>
              </a:lnSpc>
            </a:pPr>
            <a:endParaRPr lang="el-GR" altLang="zh-TW" sz="1800" smtClean="0"/>
          </a:p>
        </p:txBody>
      </p:sp>
      <p:graphicFrame>
        <p:nvGraphicFramePr>
          <p:cNvPr id="146436" name="Object 4"/>
          <p:cNvGraphicFramePr>
            <a:graphicFrameLocks noChangeAspect="1"/>
          </p:cNvGraphicFramePr>
          <p:nvPr/>
        </p:nvGraphicFramePr>
        <p:xfrm>
          <a:off x="2336800" y="1828800"/>
          <a:ext cx="5673725" cy="901700"/>
        </p:xfrm>
        <a:graphic>
          <a:graphicData uri="http://schemas.openxmlformats.org/presentationml/2006/ole">
            <p:oleObj spid="_x0000_s146436" name="Equation" r:id="rId4" imgW="3200400" imgH="482400" progId="Equation.DSMT4">
              <p:embed/>
            </p:oleObj>
          </a:graphicData>
        </a:graphic>
      </p:graphicFrame>
      <p:graphicFrame>
        <p:nvGraphicFramePr>
          <p:cNvPr id="146437" name="Object 5"/>
          <p:cNvGraphicFramePr>
            <a:graphicFrameLocks noChangeAspect="1"/>
          </p:cNvGraphicFramePr>
          <p:nvPr/>
        </p:nvGraphicFramePr>
        <p:xfrm>
          <a:off x="2530475" y="3187700"/>
          <a:ext cx="3768725" cy="1581150"/>
        </p:xfrm>
        <a:graphic>
          <a:graphicData uri="http://schemas.openxmlformats.org/presentationml/2006/ole">
            <p:oleObj spid="_x0000_s146437" name="Equation" r:id="rId5" imgW="2361960" imgH="939600" progId="Equation.DSMT4">
              <p:embed/>
            </p:oleObj>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投影片編號版面配置區 5"/>
          <p:cNvSpPr>
            <a:spLocks noGrp="1"/>
          </p:cNvSpPr>
          <p:nvPr>
            <p:ph type="sldNum" sz="quarter" idx="12"/>
          </p:nvPr>
        </p:nvSpPr>
        <p:spPr/>
        <p:txBody>
          <a:bodyPr/>
          <a:lstStyle/>
          <a:p>
            <a:pPr>
              <a:defRPr/>
            </a:pPr>
            <a:fld id="{6314AEA6-7830-4B5E-9E2A-5BF4CCCFCD59}" type="slidenum">
              <a:rPr lang="zh-TW" altLang="en-US"/>
              <a:pPr>
                <a:defRPr/>
              </a:pPr>
              <a:t>28</a:t>
            </a:fld>
            <a:endParaRPr lang="zh-TW" altLang="en-US"/>
          </a:p>
        </p:txBody>
      </p:sp>
      <p:sp>
        <p:nvSpPr>
          <p:cNvPr id="9"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81D52BBE-7473-430E-810E-C663A30207AC}" type="slidenum">
              <a:rPr kumimoji="0" lang="zh-TW" altLang="en-US" sz="1200">
                <a:solidFill>
                  <a:schemeClr val="tx1">
                    <a:tint val="75000"/>
                  </a:schemeClr>
                </a:solidFill>
                <a:latin typeface="+mn-lt"/>
                <a:ea typeface="+mn-ea"/>
              </a:rPr>
              <a:pPr algn="r" fontAlgn="auto">
                <a:spcBef>
                  <a:spcPts val="0"/>
                </a:spcBef>
                <a:spcAft>
                  <a:spcPts val="0"/>
                </a:spcAft>
                <a:defRPr/>
              </a:pPr>
              <a:t>28</a:t>
            </a:fld>
            <a:endParaRPr kumimoji="0" lang="zh-TW" altLang="en-US" sz="1200">
              <a:solidFill>
                <a:schemeClr val="tx1">
                  <a:tint val="75000"/>
                </a:schemeClr>
              </a:solidFill>
              <a:latin typeface="+mn-lt"/>
              <a:ea typeface="+mn-ea"/>
            </a:endParaRPr>
          </a:p>
        </p:txBody>
      </p:sp>
      <p:sp>
        <p:nvSpPr>
          <p:cNvPr id="148483" name="標題 1"/>
          <p:cNvSpPr>
            <a:spLocks noGrp="1"/>
          </p:cNvSpPr>
          <p:nvPr>
            <p:ph type="title"/>
          </p:nvPr>
        </p:nvSpPr>
        <p:spPr/>
        <p:txBody>
          <a:bodyPr/>
          <a:lstStyle/>
          <a:p>
            <a:pPr eaLnBrk="1" hangingPunct="1"/>
            <a:r>
              <a:rPr lang="en-US" altLang="zh-TW" smtClean="0"/>
              <a:t>The solution</a:t>
            </a:r>
            <a:endParaRPr lang="zh-TW" altLang="en-US" smtClean="0"/>
          </a:p>
        </p:txBody>
      </p:sp>
      <p:sp>
        <p:nvSpPr>
          <p:cNvPr id="148484" name="內容版面配置區 2"/>
          <p:cNvSpPr>
            <a:spLocks noGrp="1"/>
          </p:cNvSpPr>
          <p:nvPr>
            <p:ph idx="1"/>
          </p:nvPr>
        </p:nvSpPr>
        <p:spPr/>
        <p:txBody>
          <a:bodyPr/>
          <a:lstStyle/>
          <a:p>
            <a:pPr eaLnBrk="1" hangingPunct="1"/>
            <a:endParaRPr lang="zh-TW" altLang="en-US" smtClean="0"/>
          </a:p>
        </p:txBody>
      </p:sp>
      <p:sp>
        <p:nvSpPr>
          <p:cNvPr id="4" name="投影片編號版面配置區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5BEBD392-3305-442A-A1D0-D2BCE0A7D9C9}" type="slidenum">
              <a:rPr kumimoji="0" lang="zh-TW" altLang="en-US" sz="1200">
                <a:solidFill>
                  <a:schemeClr val="tx1">
                    <a:tint val="75000"/>
                  </a:schemeClr>
                </a:solidFill>
                <a:latin typeface="+mn-lt"/>
                <a:ea typeface="+mn-ea"/>
              </a:rPr>
              <a:pPr algn="r" fontAlgn="auto">
                <a:spcBef>
                  <a:spcPts val="0"/>
                </a:spcBef>
                <a:spcAft>
                  <a:spcPts val="0"/>
                </a:spcAft>
                <a:defRPr/>
              </a:pPr>
              <a:t>28</a:t>
            </a:fld>
            <a:endParaRPr kumimoji="0" lang="zh-TW" altLang="en-US" sz="1200">
              <a:solidFill>
                <a:schemeClr val="tx1">
                  <a:tint val="75000"/>
                </a:schemeClr>
              </a:solidFill>
              <a:latin typeface="+mn-lt"/>
              <a:ea typeface="+mn-ea"/>
            </a:endParaRPr>
          </a:p>
        </p:txBody>
      </p:sp>
      <p:pic>
        <p:nvPicPr>
          <p:cNvPr id="148486" name="Picture 2"/>
          <p:cNvPicPr>
            <a:picLocks noChangeAspect="1" noChangeArrowheads="1"/>
          </p:cNvPicPr>
          <p:nvPr/>
        </p:nvPicPr>
        <p:blipFill>
          <a:blip r:embed="rId3" cstate="print"/>
          <a:srcRect/>
          <a:stretch>
            <a:fillRect/>
          </a:stretch>
        </p:blipFill>
        <p:spPr bwMode="auto">
          <a:xfrm>
            <a:off x="468313" y="1628775"/>
            <a:ext cx="7954962" cy="1625600"/>
          </a:xfrm>
          <a:prstGeom prst="rect">
            <a:avLst/>
          </a:prstGeom>
          <a:noFill/>
          <a:ln w="9525">
            <a:noFill/>
            <a:miter lim="800000"/>
            <a:headEnd/>
            <a:tailEnd/>
          </a:ln>
        </p:spPr>
      </p:pic>
      <p:pic>
        <p:nvPicPr>
          <p:cNvPr id="148487" name="Picture 2"/>
          <p:cNvPicPr>
            <a:picLocks noChangeAspect="1" noChangeArrowheads="1"/>
          </p:cNvPicPr>
          <p:nvPr/>
        </p:nvPicPr>
        <p:blipFill>
          <a:blip r:embed="rId4" cstate="print"/>
          <a:srcRect/>
          <a:stretch>
            <a:fillRect/>
          </a:stretch>
        </p:blipFill>
        <p:spPr bwMode="auto">
          <a:xfrm>
            <a:off x="2843213" y="3284538"/>
            <a:ext cx="2376487" cy="377825"/>
          </a:xfrm>
          <a:prstGeom prst="rect">
            <a:avLst/>
          </a:prstGeom>
          <a:noFill/>
          <a:ln w="9525">
            <a:noFill/>
            <a:miter lim="800000"/>
            <a:headEnd/>
            <a:tailEnd/>
          </a:ln>
        </p:spPr>
      </p:pic>
      <p:pic>
        <p:nvPicPr>
          <p:cNvPr id="148488" name="Picture 3"/>
          <p:cNvPicPr>
            <a:picLocks noChangeAspect="1" noChangeArrowheads="1"/>
          </p:cNvPicPr>
          <p:nvPr/>
        </p:nvPicPr>
        <p:blipFill>
          <a:blip r:embed="rId5" cstate="print"/>
          <a:srcRect/>
          <a:stretch>
            <a:fillRect/>
          </a:stretch>
        </p:blipFill>
        <p:spPr bwMode="auto">
          <a:xfrm>
            <a:off x="611188" y="3860800"/>
            <a:ext cx="7843837" cy="1544638"/>
          </a:xfrm>
          <a:prstGeom prst="rect">
            <a:avLst/>
          </a:prstGeom>
          <a:noFill/>
          <a:ln w="9525">
            <a:noFill/>
            <a:miter lim="800000"/>
            <a:headEnd/>
            <a:tailEnd/>
          </a:ln>
        </p:spPr>
      </p:pic>
      <p:sp>
        <p:nvSpPr>
          <p:cNvPr id="148489" name="矩形 7"/>
          <p:cNvSpPr>
            <a:spLocks noChangeArrowheads="1"/>
          </p:cNvSpPr>
          <p:nvPr/>
        </p:nvSpPr>
        <p:spPr bwMode="auto">
          <a:xfrm>
            <a:off x="2627313" y="5876925"/>
            <a:ext cx="5381625" cy="461963"/>
          </a:xfrm>
          <a:prstGeom prst="rect">
            <a:avLst/>
          </a:prstGeom>
          <a:solidFill>
            <a:schemeClr val="bg1"/>
          </a:solidFill>
          <a:ln w="9525">
            <a:noFill/>
            <a:miter lim="800000"/>
            <a:headEnd/>
            <a:tailEnd/>
          </a:ln>
        </p:spPr>
        <p:txBody>
          <a:bodyPr>
            <a:spAutoFit/>
          </a:bodyPr>
          <a:lstStyle/>
          <a:p>
            <a:r>
              <a:rPr kumimoji="0" lang="en-US" altLang="zh-TW" sz="2400" b="1">
                <a:latin typeface="Calibri" pitchFamily="34" charset="0"/>
              </a:rPr>
              <a:t>(Mostafavi et al. </a:t>
            </a:r>
            <a:r>
              <a:rPr kumimoji="0" lang="en-US" altLang="zh-TW" sz="2400" b="1" i="1">
                <a:latin typeface="Calibri" pitchFamily="34" charset="0"/>
              </a:rPr>
              <a:t>Genome Biology</a:t>
            </a:r>
            <a:r>
              <a:rPr kumimoji="0" lang="en-US" altLang="zh-TW" sz="2400" b="1">
                <a:latin typeface="Calibri" pitchFamily="34" charset="0"/>
              </a:rPr>
              <a:t> 2008)</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5"/>
          <p:cNvSpPr>
            <a:spLocks noGrp="1"/>
          </p:cNvSpPr>
          <p:nvPr>
            <p:ph type="sldNum" sz="quarter" idx="12"/>
          </p:nvPr>
        </p:nvSpPr>
        <p:spPr/>
        <p:txBody>
          <a:bodyPr/>
          <a:lstStyle/>
          <a:p>
            <a:pPr>
              <a:defRPr/>
            </a:pPr>
            <a:fld id="{CC9B66C4-38D1-401E-8729-539F43B814B4}" type="slidenum">
              <a:rPr lang="zh-TW" altLang="en-US"/>
              <a:pPr>
                <a:defRPr/>
              </a:pPr>
              <a:t>29</a:t>
            </a:fld>
            <a:endParaRPr lang="zh-TW" altLang="en-US"/>
          </a:p>
        </p:txBody>
      </p:sp>
      <p:sp>
        <p:nvSpPr>
          <p:cNvPr id="7"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5F7FA541-06AE-4669-8AEA-B24BAF3F73D8}" type="slidenum">
              <a:rPr kumimoji="0" lang="zh-TW" altLang="en-US" sz="1200">
                <a:solidFill>
                  <a:schemeClr val="tx1">
                    <a:tint val="75000"/>
                  </a:schemeClr>
                </a:solidFill>
                <a:latin typeface="+mn-lt"/>
                <a:ea typeface="+mn-ea"/>
              </a:rPr>
              <a:pPr algn="r" fontAlgn="auto">
                <a:spcBef>
                  <a:spcPts val="0"/>
                </a:spcBef>
                <a:spcAft>
                  <a:spcPts val="0"/>
                </a:spcAft>
                <a:defRPr/>
              </a:pPr>
              <a:t>29</a:t>
            </a:fld>
            <a:endParaRPr kumimoji="0" lang="zh-TW" altLang="en-US" sz="1200">
              <a:solidFill>
                <a:schemeClr val="tx1">
                  <a:tint val="75000"/>
                </a:schemeClr>
              </a:solidFill>
              <a:latin typeface="+mn-lt"/>
              <a:ea typeface="+mn-ea"/>
            </a:endParaRPr>
          </a:p>
        </p:txBody>
      </p:sp>
      <p:sp>
        <p:nvSpPr>
          <p:cNvPr id="150531" name="標題 1"/>
          <p:cNvSpPr>
            <a:spLocks noGrp="1"/>
          </p:cNvSpPr>
          <p:nvPr>
            <p:ph type="title"/>
          </p:nvPr>
        </p:nvSpPr>
        <p:spPr/>
        <p:txBody>
          <a:bodyPr/>
          <a:lstStyle/>
          <a:p>
            <a:pPr eaLnBrk="1" hangingPunct="1"/>
            <a:r>
              <a:rPr lang="en-US" altLang="zh-TW" smtClean="0"/>
              <a:t>Trace (linear algebra)</a:t>
            </a:r>
            <a:endParaRPr lang="zh-TW" altLang="en-US" smtClean="0"/>
          </a:p>
        </p:txBody>
      </p:sp>
      <p:sp>
        <p:nvSpPr>
          <p:cNvPr id="3" name="內容版面配置區 2"/>
          <p:cNvSpPr>
            <a:spLocks noGrp="1"/>
          </p:cNvSpPr>
          <p:nvPr>
            <p:ph idx="1"/>
          </p:nvPr>
        </p:nvSpPr>
        <p:spPr>
          <a:xfrm>
            <a:off x="457200" y="1600200"/>
            <a:ext cx="8229600" cy="2116138"/>
          </a:xfrm>
        </p:spPr>
        <p:txBody>
          <a:bodyPr rtlCol="0">
            <a:normAutofit fontScale="92500"/>
          </a:bodyPr>
          <a:lstStyle/>
          <a:p>
            <a:pPr eaLnBrk="1" fontAlgn="auto" hangingPunct="1">
              <a:spcAft>
                <a:spcPts val="0"/>
              </a:spcAft>
              <a:buFont typeface="Arial" pitchFamily="34" charset="0"/>
              <a:buChar char="•"/>
              <a:defRPr/>
            </a:pPr>
            <a:r>
              <a:rPr lang="en-US" altLang="zh-TW" dirty="0" smtClean="0"/>
              <a:t>In </a:t>
            </a:r>
            <a:r>
              <a:rPr lang="en-US" altLang="zh-TW" dirty="0" smtClean="0">
                <a:hlinkClick r:id="rId3" tooltip="Linear algebra"/>
              </a:rPr>
              <a:t>linear algebra</a:t>
            </a:r>
            <a:r>
              <a:rPr lang="en-US" altLang="zh-TW" dirty="0" smtClean="0"/>
              <a:t>, the </a:t>
            </a:r>
            <a:r>
              <a:rPr lang="en-US" altLang="zh-TW" b="1" dirty="0" smtClean="0"/>
              <a:t>trace</a:t>
            </a:r>
            <a:r>
              <a:rPr lang="en-US" altLang="zh-TW" dirty="0" smtClean="0"/>
              <a:t> of an </a:t>
            </a:r>
            <a:r>
              <a:rPr lang="en-US" altLang="zh-TW" i="1" dirty="0" smtClean="0"/>
              <a:t>n</a:t>
            </a:r>
            <a:r>
              <a:rPr lang="en-US" altLang="zh-TW" dirty="0" smtClean="0"/>
              <a:t>-by-</a:t>
            </a:r>
            <a:r>
              <a:rPr lang="en-US" altLang="zh-TW" i="1" dirty="0" smtClean="0"/>
              <a:t>n</a:t>
            </a:r>
            <a:r>
              <a:rPr lang="en-US" altLang="zh-TW" dirty="0" smtClean="0"/>
              <a:t> </a:t>
            </a:r>
            <a:r>
              <a:rPr lang="en-US" altLang="zh-TW" dirty="0" smtClean="0">
                <a:hlinkClick r:id="rId4" tooltip="Square matrix"/>
              </a:rPr>
              <a:t>square matrix</a:t>
            </a:r>
            <a:r>
              <a:rPr lang="en-US" altLang="zh-TW" dirty="0" smtClean="0"/>
              <a:t> </a:t>
            </a:r>
            <a:r>
              <a:rPr lang="en-US" altLang="zh-TW" i="1" dirty="0" smtClean="0"/>
              <a:t>A</a:t>
            </a:r>
            <a:r>
              <a:rPr lang="en-US" altLang="zh-TW" dirty="0" smtClean="0"/>
              <a:t> is defined to be the sum of the elements on the </a:t>
            </a:r>
            <a:r>
              <a:rPr lang="en-US" altLang="zh-TW" dirty="0" smtClean="0">
                <a:hlinkClick r:id="rId5" tooltip="Main diagonal"/>
              </a:rPr>
              <a:t>main diagonal</a:t>
            </a:r>
            <a:r>
              <a:rPr lang="en-US" altLang="zh-TW" dirty="0" smtClean="0"/>
              <a:t> (the diagonal from the upper left to the lower right) of </a:t>
            </a:r>
            <a:r>
              <a:rPr lang="en-US" altLang="zh-TW" i="1" dirty="0" smtClean="0"/>
              <a:t>A</a:t>
            </a:r>
            <a:r>
              <a:rPr lang="en-US" altLang="zh-TW" dirty="0" smtClean="0"/>
              <a:t>, i.e.,</a:t>
            </a:r>
            <a:endParaRPr lang="zh-TW" altLang="en-US" dirty="0"/>
          </a:p>
        </p:txBody>
      </p:sp>
      <p:sp>
        <p:nvSpPr>
          <p:cNvPr id="4" name="投影片編號版面配置區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3F3A3CD8-DE92-4D4C-A84D-1821DF23367E}" type="slidenum">
              <a:rPr kumimoji="0" lang="zh-TW" altLang="en-US" sz="1200">
                <a:solidFill>
                  <a:schemeClr val="tx1">
                    <a:tint val="75000"/>
                  </a:schemeClr>
                </a:solidFill>
                <a:latin typeface="+mn-lt"/>
                <a:ea typeface="+mn-ea"/>
              </a:rPr>
              <a:pPr algn="r" fontAlgn="auto">
                <a:spcBef>
                  <a:spcPts val="0"/>
                </a:spcBef>
                <a:spcAft>
                  <a:spcPts val="0"/>
                </a:spcAft>
                <a:defRPr/>
              </a:pPr>
              <a:t>29</a:t>
            </a:fld>
            <a:endParaRPr kumimoji="0" lang="zh-TW" altLang="en-US" sz="1200">
              <a:solidFill>
                <a:schemeClr val="tx1">
                  <a:tint val="75000"/>
                </a:schemeClr>
              </a:solidFill>
              <a:latin typeface="+mn-lt"/>
              <a:ea typeface="+mn-ea"/>
            </a:endParaRPr>
          </a:p>
        </p:txBody>
      </p:sp>
      <p:sp>
        <p:nvSpPr>
          <p:cNvPr id="150534" name="矩形 4"/>
          <p:cNvSpPr>
            <a:spLocks noChangeArrowheads="1"/>
          </p:cNvSpPr>
          <p:nvPr/>
        </p:nvSpPr>
        <p:spPr bwMode="auto">
          <a:xfrm>
            <a:off x="2627313" y="5949950"/>
            <a:ext cx="5526087" cy="368300"/>
          </a:xfrm>
          <a:prstGeom prst="rect">
            <a:avLst/>
          </a:prstGeom>
          <a:noFill/>
          <a:ln w="9525">
            <a:noFill/>
            <a:miter lim="800000"/>
            <a:headEnd/>
            <a:tailEnd/>
          </a:ln>
        </p:spPr>
        <p:txBody>
          <a:bodyPr>
            <a:spAutoFit/>
          </a:bodyPr>
          <a:lstStyle/>
          <a:p>
            <a:r>
              <a:rPr kumimoji="0" lang="en-US" altLang="zh-TW" b="1">
                <a:latin typeface="Calibri" pitchFamily="34" charset="0"/>
                <a:hlinkClick r:id="rId6"/>
              </a:rPr>
              <a:t>http://en.wikipedia.org/wiki/Trace_(linear_algebra)</a:t>
            </a:r>
            <a:endParaRPr kumimoji="0" lang="zh-TW" altLang="en-US" b="1">
              <a:latin typeface="Calibri" pitchFamily="34" charset="0"/>
            </a:endParaRPr>
          </a:p>
        </p:txBody>
      </p:sp>
      <p:pic>
        <p:nvPicPr>
          <p:cNvPr id="150535" name="Picture 2" descr="\mathrm{tr}(A) = a_{11} + a_{22} + \dots + a_{nn}=\sum_{i=1}^{n} a_{i i} \,"/>
          <p:cNvPicPr>
            <a:picLocks noChangeAspect="1" noChangeArrowheads="1"/>
          </p:cNvPicPr>
          <p:nvPr/>
        </p:nvPicPr>
        <p:blipFill>
          <a:blip r:embed="rId7" cstate="print"/>
          <a:srcRect/>
          <a:stretch>
            <a:fillRect/>
          </a:stretch>
        </p:blipFill>
        <p:spPr bwMode="auto">
          <a:xfrm>
            <a:off x="1258888" y="3716338"/>
            <a:ext cx="5075237" cy="8651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投影片編號版面配置區 5"/>
          <p:cNvSpPr>
            <a:spLocks noGrp="1"/>
          </p:cNvSpPr>
          <p:nvPr>
            <p:ph type="sldNum" sz="quarter" idx="12"/>
          </p:nvPr>
        </p:nvSpPr>
        <p:spPr/>
        <p:txBody>
          <a:bodyPr/>
          <a:lstStyle/>
          <a:p>
            <a:pPr>
              <a:defRPr/>
            </a:pPr>
            <a:fld id="{B83DA6B3-2F2B-4A40-AA4A-139A6768372F}" type="slidenum">
              <a:rPr lang="zh-TW" altLang="en-US"/>
              <a:pPr>
                <a:defRPr/>
              </a:pPr>
              <a:t>30</a:t>
            </a:fld>
            <a:endParaRPr lang="zh-TW" altLang="en-US"/>
          </a:p>
        </p:txBody>
      </p:sp>
      <p:sp>
        <p:nvSpPr>
          <p:cNvPr id="9"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9B0EEA85-7FC1-4C95-954D-EE4A2816BFDC}" type="slidenum">
              <a:rPr kumimoji="0" lang="zh-TW" altLang="en-US" sz="1200">
                <a:solidFill>
                  <a:schemeClr val="tx1">
                    <a:tint val="75000"/>
                  </a:schemeClr>
                </a:solidFill>
                <a:latin typeface="+mn-lt"/>
                <a:ea typeface="+mn-ea"/>
              </a:rPr>
              <a:pPr algn="r" fontAlgn="auto">
                <a:spcBef>
                  <a:spcPts val="0"/>
                </a:spcBef>
                <a:spcAft>
                  <a:spcPts val="0"/>
                </a:spcAft>
                <a:defRPr/>
              </a:pPr>
              <a:t>30</a:t>
            </a:fld>
            <a:endParaRPr kumimoji="0" lang="zh-TW" altLang="en-US" sz="1200">
              <a:solidFill>
                <a:schemeClr val="tx1">
                  <a:tint val="75000"/>
                </a:schemeClr>
              </a:solidFill>
              <a:latin typeface="+mn-lt"/>
              <a:ea typeface="+mn-ea"/>
            </a:endParaRPr>
          </a:p>
        </p:txBody>
      </p:sp>
      <p:pic>
        <p:nvPicPr>
          <p:cNvPr id="152579" name="Picture 2"/>
          <p:cNvPicPr>
            <a:picLocks noChangeAspect="1" noChangeArrowheads="1"/>
          </p:cNvPicPr>
          <p:nvPr/>
        </p:nvPicPr>
        <p:blipFill>
          <a:blip r:embed="rId3" cstate="print"/>
          <a:srcRect/>
          <a:stretch>
            <a:fillRect/>
          </a:stretch>
        </p:blipFill>
        <p:spPr bwMode="auto">
          <a:xfrm>
            <a:off x="23813" y="1208088"/>
            <a:ext cx="9029700" cy="1504950"/>
          </a:xfrm>
          <a:prstGeom prst="rect">
            <a:avLst/>
          </a:prstGeom>
          <a:noFill/>
          <a:ln w="9525">
            <a:noFill/>
            <a:miter lim="800000"/>
            <a:headEnd/>
            <a:tailEnd/>
          </a:ln>
        </p:spPr>
      </p:pic>
      <p:sp>
        <p:nvSpPr>
          <p:cNvPr id="152580" name="標題 1"/>
          <p:cNvSpPr>
            <a:spLocks noGrp="1"/>
          </p:cNvSpPr>
          <p:nvPr>
            <p:ph type="title"/>
          </p:nvPr>
        </p:nvSpPr>
        <p:spPr/>
        <p:txBody>
          <a:bodyPr/>
          <a:lstStyle/>
          <a:p>
            <a:pPr eaLnBrk="1" hangingPunct="1"/>
            <a:r>
              <a:rPr lang="en-US" altLang="zh-TW" smtClean="0"/>
              <a:t>Label propagation algorithm</a:t>
            </a:r>
            <a:endParaRPr lang="zh-TW" altLang="en-US" smtClean="0"/>
          </a:p>
        </p:txBody>
      </p:sp>
      <p:sp>
        <p:nvSpPr>
          <p:cNvPr id="152581" name="內容版面配置區 2"/>
          <p:cNvSpPr>
            <a:spLocks noGrp="1"/>
          </p:cNvSpPr>
          <p:nvPr>
            <p:ph idx="1"/>
          </p:nvPr>
        </p:nvSpPr>
        <p:spPr>
          <a:xfrm>
            <a:off x="468313" y="2528888"/>
            <a:ext cx="8229600" cy="2339975"/>
          </a:xfrm>
        </p:spPr>
        <p:txBody>
          <a:bodyPr/>
          <a:lstStyle/>
          <a:p>
            <a:pPr eaLnBrk="1" hangingPunct="1"/>
            <a:r>
              <a:rPr lang="en-US" altLang="zh-TW" b="1" i="1" smtClean="0">
                <a:latin typeface="Times New Roman" pitchFamily="18" charset="0"/>
                <a:cs typeface="Times New Roman" pitchFamily="18" charset="0"/>
              </a:rPr>
              <a:t>y</a:t>
            </a:r>
            <a:r>
              <a:rPr lang="en-US" altLang="zh-TW" smtClean="0">
                <a:latin typeface="Times New Roman" pitchFamily="18" charset="0"/>
                <a:cs typeface="Times New Roman" pitchFamily="18" charset="0"/>
              </a:rPr>
              <a:t> is the training label vector</a:t>
            </a:r>
          </a:p>
          <a:p>
            <a:pPr eaLnBrk="1" hangingPunct="1"/>
            <a:r>
              <a:rPr lang="en-US" altLang="zh-TW" b="1" i="1" smtClean="0">
                <a:latin typeface="Times New Roman" pitchFamily="18" charset="0"/>
                <a:cs typeface="Times New Roman" pitchFamily="18" charset="0"/>
              </a:rPr>
              <a:t>f</a:t>
            </a:r>
            <a:r>
              <a:rPr lang="en-US" altLang="zh-TW" smtClean="0">
                <a:latin typeface="Times New Roman" pitchFamily="18" charset="0"/>
                <a:cs typeface="Times New Roman" pitchFamily="18" charset="0"/>
              </a:rPr>
              <a:t> is the predicted label</a:t>
            </a:r>
          </a:p>
          <a:p>
            <a:pPr eaLnBrk="1" hangingPunct="1"/>
            <a:r>
              <a:rPr lang="en-US" altLang="zh-TW" i="1" smtClean="0">
                <a:latin typeface="Times New Roman" pitchFamily="18" charset="0"/>
                <a:cs typeface="Times New Roman" pitchFamily="18" charset="0"/>
              </a:rPr>
              <a:t>w</a:t>
            </a:r>
            <a:r>
              <a:rPr lang="en-US" altLang="zh-TW" i="1" baseline="-25000" smtClean="0">
                <a:latin typeface="Times New Roman" pitchFamily="18" charset="0"/>
                <a:cs typeface="Times New Roman" pitchFamily="18" charset="0"/>
              </a:rPr>
              <a:t>ij</a:t>
            </a:r>
            <a:r>
              <a:rPr lang="en-US" altLang="zh-TW" smtClean="0">
                <a:latin typeface="Times New Roman" pitchFamily="18" charset="0"/>
                <a:cs typeface="Times New Roman" pitchFamily="18" charset="0"/>
              </a:rPr>
              <a:t> is the association between gene </a:t>
            </a:r>
            <a:r>
              <a:rPr lang="en-US" altLang="zh-TW" i="1" smtClean="0">
                <a:latin typeface="Times New Roman" pitchFamily="18" charset="0"/>
                <a:cs typeface="Times New Roman" pitchFamily="18" charset="0"/>
              </a:rPr>
              <a:t>i</a:t>
            </a:r>
            <a:r>
              <a:rPr lang="en-US" altLang="zh-TW" smtClean="0">
                <a:latin typeface="Times New Roman" pitchFamily="18" charset="0"/>
                <a:cs typeface="Times New Roman" pitchFamily="18" charset="0"/>
              </a:rPr>
              <a:t> and </a:t>
            </a:r>
            <a:r>
              <a:rPr lang="en-US" altLang="zh-TW" i="1" smtClean="0">
                <a:latin typeface="Times New Roman" pitchFamily="18" charset="0"/>
                <a:cs typeface="Times New Roman" pitchFamily="18" charset="0"/>
              </a:rPr>
              <a:t>j</a:t>
            </a:r>
            <a:r>
              <a:rPr lang="en-US" altLang="zh-TW" smtClean="0">
                <a:latin typeface="Times New Roman" pitchFamily="18" charset="0"/>
                <a:cs typeface="Times New Roman" pitchFamily="18" charset="0"/>
              </a:rPr>
              <a:t> </a:t>
            </a:r>
          </a:p>
          <a:p>
            <a:pPr eaLnBrk="1" hangingPunct="1"/>
            <a:endParaRPr lang="zh-TW" altLang="en-US" smtClean="0">
              <a:latin typeface="Times New Roman" pitchFamily="18" charset="0"/>
              <a:cs typeface="Times New Roman" pitchFamily="18" charset="0"/>
            </a:endParaRPr>
          </a:p>
        </p:txBody>
      </p:sp>
      <p:sp>
        <p:nvSpPr>
          <p:cNvPr id="4" name="投影片編號版面配置區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45757FCD-4409-464D-82D1-21B57691DD56}" type="slidenum">
              <a:rPr kumimoji="0" lang="zh-TW" altLang="en-US" sz="1200">
                <a:solidFill>
                  <a:schemeClr val="tx1">
                    <a:tint val="75000"/>
                  </a:schemeClr>
                </a:solidFill>
                <a:latin typeface="+mn-lt"/>
                <a:ea typeface="+mn-ea"/>
              </a:rPr>
              <a:pPr algn="r" fontAlgn="auto">
                <a:spcBef>
                  <a:spcPts val="0"/>
                </a:spcBef>
                <a:spcAft>
                  <a:spcPts val="0"/>
                </a:spcAft>
                <a:defRPr/>
              </a:pPr>
              <a:t>30</a:t>
            </a:fld>
            <a:endParaRPr kumimoji="0" lang="zh-TW" altLang="en-US" sz="1200">
              <a:solidFill>
                <a:schemeClr val="tx1">
                  <a:tint val="75000"/>
                </a:schemeClr>
              </a:solidFill>
              <a:latin typeface="+mn-lt"/>
              <a:ea typeface="+mn-ea"/>
            </a:endParaRPr>
          </a:p>
        </p:txBody>
      </p:sp>
      <p:pic>
        <p:nvPicPr>
          <p:cNvPr id="152583" name="Picture 3"/>
          <p:cNvPicPr>
            <a:picLocks noChangeAspect="1" noChangeArrowheads="1"/>
          </p:cNvPicPr>
          <p:nvPr/>
        </p:nvPicPr>
        <p:blipFill>
          <a:blip r:embed="rId4" cstate="print"/>
          <a:srcRect/>
          <a:stretch>
            <a:fillRect/>
          </a:stretch>
        </p:blipFill>
        <p:spPr bwMode="auto">
          <a:xfrm>
            <a:off x="1042988" y="4437063"/>
            <a:ext cx="6096000" cy="866775"/>
          </a:xfrm>
          <a:prstGeom prst="rect">
            <a:avLst/>
          </a:prstGeom>
          <a:noFill/>
          <a:ln w="9525">
            <a:noFill/>
            <a:miter lim="800000"/>
            <a:headEnd/>
            <a:tailEnd/>
          </a:ln>
        </p:spPr>
      </p:pic>
      <p:sp>
        <p:nvSpPr>
          <p:cNvPr id="152584" name="矩形 6"/>
          <p:cNvSpPr>
            <a:spLocks noChangeArrowheads="1"/>
          </p:cNvSpPr>
          <p:nvPr/>
        </p:nvSpPr>
        <p:spPr bwMode="auto">
          <a:xfrm>
            <a:off x="900113" y="5373688"/>
            <a:ext cx="5975350" cy="522287"/>
          </a:xfrm>
          <a:prstGeom prst="rect">
            <a:avLst/>
          </a:prstGeom>
          <a:noFill/>
          <a:ln w="9525">
            <a:noFill/>
            <a:miter lim="800000"/>
            <a:headEnd/>
            <a:tailEnd/>
          </a:ln>
        </p:spPr>
        <p:txBody>
          <a:bodyPr>
            <a:spAutoFit/>
          </a:bodyPr>
          <a:lstStyle/>
          <a:p>
            <a:r>
              <a:rPr kumimoji="0" lang="en-US" altLang="zh-TW" sz="2800" b="1" i="1">
                <a:latin typeface="Times New Roman" pitchFamily="18" charset="0"/>
                <a:cs typeface="Times New Roman" pitchFamily="18" charset="0"/>
              </a:rPr>
              <a:t>L = D – W </a:t>
            </a:r>
            <a:r>
              <a:rPr kumimoji="0" lang="en-US" altLang="zh-TW" sz="2800">
                <a:latin typeface="Times New Roman" pitchFamily="18" charset="0"/>
                <a:cs typeface="Times New Roman" pitchFamily="18" charset="0"/>
              </a:rPr>
              <a:t>is the graph Laplacian matrix</a:t>
            </a:r>
          </a:p>
        </p:txBody>
      </p:sp>
      <p:sp>
        <p:nvSpPr>
          <p:cNvPr id="152585" name="矩形 7"/>
          <p:cNvSpPr>
            <a:spLocks noChangeArrowheads="1"/>
          </p:cNvSpPr>
          <p:nvPr/>
        </p:nvSpPr>
        <p:spPr bwMode="auto">
          <a:xfrm>
            <a:off x="2987675" y="6021388"/>
            <a:ext cx="5381625" cy="461962"/>
          </a:xfrm>
          <a:prstGeom prst="rect">
            <a:avLst/>
          </a:prstGeom>
          <a:solidFill>
            <a:schemeClr val="bg1"/>
          </a:solidFill>
          <a:ln w="9525">
            <a:noFill/>
            <a:miter lim="800000"/>
            <a:headEnd/>
            <a:tailEnd/>
          </a:ln>
        </p:spPr>
        <p:txBody>
          <a:bodyPr>
            <a:spAutoFit/>
          </a:bodyPr>
          <a:lstStyle/>
          <a:p>
            <a:r>
              <a:rPr kumimoji="0" lang="en-US" altLang="zh-TW" sz="2400" b="1">
                <a:latin typeface="Calibri" pitchFamily="34" charset="0"/>
              </a:rPr>
              <a:t>(Mostafavi et al. </a:t>
            </a:r>
            <a:r>
              <a:rPr kumimoji="0" lang="en-US" altLang="zh-TW" sz="2400" b="1" i="1">
                <a:latin typeface="Calibri" pitchFamily="34" charset="0"/>
              </a:rPr>
              <a:t>Genome Biology</a:t>
            </a:r>
            <a:r>
              <a:rPr kumimoji="0" lang="en-US" altLang="zh-TW" sz="2400" b="1">
                <a:latin typeface="Calibri" pitchFamily="34" charset="0"/>
              </a:rPr>
              <a:t> 2008)</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投影片編號版面配置區 5"/>
          <p:cNvSpPr>
            <a:spLocks noGrp="1"/>
          </p:cNvSpPr>
          <p:nvPr>
            <p:ph type="sldNum" sz="quarter" idx="12"/>
          </p:nvPr>
        </p:nvSpPr>
        <p:spPr/>
        <p:txBody>
          <a:bodyPr/>
          <a:lstStyle/>
          <a:p>
            <a:pPr>
              <a:defRPr/>
            </a:pPr>
            <a:fld id="{53B7D341-27F3-44BB-B4D2-EC4AB8322A9A}" type="slidenum">
              <a:rPr lang="zh-TW" altLang="en-US"/>
              <a:pPr>
                <a:defRPr/>
              </a:pPr>
              <a:t>31</a:t>
            </a:fld>
            <a:endParaRPr lang="zh-TW" altLang="en-US"/>
          </a:p>
        </p:txBody>
      </p:sp>
      <p:pic>
        <p:nvPicPr>
          <p:cNvPr id="154626" name="Picture 2"/>
          <p:cNvPicPr>
            <a:picLocks noChangeAspect="1" noChangeArrowheads="1"/>
          </p:cNvPicPr>
          <p:nvPr/>
        </p:nvPicPr>
        <p:blipFill>
          <a:blip r:embed="rId3" cstate="print"/>
          <a:srcRect l="80473" r="14752"/>
          <a:stretch>
            <a:fillRect/>
          </a:stretch>
        </p:blipFill>
        <p:spPr bwMode="auto">
          <a:xfrm>
            <a:off x="3530600" y="3754438"/>
            <a:ext cx="247650" cy="863600"/>
          </a:xfrm>
          <a:prstGeom prst="rect">
            <a:avLst/>
          </a:prstGeom>
          <a:noFill/>
          <a:ln w="9525">
            <a:noFill/>
            <a:miter lim="800000"/>
            <a:headEnd/>
            <a:tailEnd/>
          </a:ln>
        </p:spPr>
      </p:pic>
      <p:pic>
        <p:nvPicPr>
          <p:cNvPr id="154627" name="Picture 2"/>
          <p:cNvPicPr>
            <a:picLocks noChangeAspect="1" noChangeArrowheads="1"/>
          </p:cNvPicPr>
          <p:nvPr/>
        </p:nvPicPr>
        <p:blipFill>
          <a:blip r:embed="rId3" cstate="print"/>
          <a:srcRect l="71906" r="20921"/>
          <a:stretch>
            <a:fillRect/>
          </a:stretch>
        </p:blipFill>
        <p:spPr bwMode="auto">
          <a:xfrm>
            <a:off x="4106863" y="3317875"/>
            <a:ext cx="465137" cy="1079500"/>
          </a:xfrm>
          <a:prstGeom prst="rect">
            <a:avLst/>
          </a:prstGeom>
          <a:noFill/>
          <a:ln w="9525">
            <a:noFill/>
            <a:miter lim="800000"/>
            <a:headEnd/>
            <a:tailEnd/>
          </a:ln>
        </p:spPr>
      </p:pic>
      <p:sp>
        <p:nvSpPr>
          <p:cNvPr id="154628" name="Rectangle 2"/>
          <p:cNvSpPr>
            <a:spLocks noGrp="1"/>
          </p:cNvSpPr>
          <p:nvPr>
            <p:ph type="title"/>
          </p:nvPr>
        </p:nvSpPr>
        <p:spPr/>
        <p:txBody>
          <a:bodyPr/>
          <a:lstStyle/>
          <a:p>
            <a:endParaRPr lang="en-US" altLang="zh-TW" smtClean="0"/>
          </a:p>
        </p:txBody>
      </p:sp>
      <p:sp>
        <p:nvSpPr>
          <p:cNvPr id="154629" name="Oval 4"/>
          <p:cNvSpPr>
            <a:spLocks noChangeArrowheads="1"/>
          </p:cNvSpPr>
          <p:nvPr/>
        </p:nvSpPr>
        <p:spPr bwMode="auto">
          <a:xfrm>
            <a:off x="3170238" y="3619500"/>
            <a:ext cx="431800" cy="433388"/>
          </a:xfrm>
          <a:prstGeom prst="ellipse">
            <a:avLst/>
          </a:prstGeom>
          <a:solidFill>
            <a:schemeClr val="accent1"/>
          </a:solidFill>
          <a:ln w="9525">
            <a:solidFill>
              <a:schemeClr val="tx1"/>
            </a:solidFill>
            <a:round/>
            <a:headEnd/>
            <a:tailEnd/>
          </a:ln>
        </p:spPr>
        <p:txBody>
          <a:bodyPr wrap="none" anchor="ctr"/>
          <a:lstStyle/>
          <a:p>
            <a:pPr algn="ctr"/>
            <a:r>
              <a:rPr lang="en-US" altLang="zh-TW" b="1" i="1">
                <a:latin typeface="Times New Roman" pitchFamily="18" charset="0"/>
                <a:cs typeface="Times New Roman" pitchFamily="18" charset="0"/>
              </a:rPr>
              <a:t>i</a:t>
            </a:r>
          </a:p>
        </p:txBody>
      </p:sp>
      <p:sp>
        <p:nvSpPr>
          <p:cNvPr id="154630" name="Oval 6"/>
          <p:cNvSpPr>
            <a:spLocks noChangeArrowheads="1"/>
          </p:cNvSpPr>
          <p:nvPr/>
        </p:nvSpPr>
        <p:spPr bwMode="auto">
          <a:xfrm>
            <a:off x="5186363" y="3908425"/>
            <a:ext cx="431800" cy="433388"/>
          </a:xfrm>
          <a:prstGeom prst="ellipse">
            <a:avLst/>
          </a:prstGeom>
          <a:solidFill>
            <a:schemeClr val="accent1"/>
          </a:solidFill>
          <a:ln w="9525">
            <a:solidFill>
              <a:schemeClr val="tx1"/>
            </a:solidFill>
            <a:round/>
            <a:headEnd/>
            <a:tailEnd/>
          </a:ln>
        </p:spPr>
        <p:txBody>
          <a:bodyPr wrap="none" anchor="ctr"/>
          <a:lstStyle/>
          <a:p>
            <a:pPr algn="ctr"/>
            <a:r>
              <a:rPr lang="en-US" altLang="zh-TW" b="1" i="1">
                <a:latin typeface="Times New Roman" pitchFamily="18" charset="0"/>
                <a:cs typeface="Times New Roman" pitchFamily="18" charset="0"/>
              </a:rPr>
              <a:t>j</a:t>
            </a:r>
          </a:p>
        </p:txBody>
      </p:sp>
      <p:sp>
        <p:nvSpPr>
          <p:cNvPr id="154631" name="Line 7"/>
          <p:cNvSpPr>
            <a:spLocks noChangeShapeType="1"/>
          </p:cNvSpPr>
          <p:nvPr/>
        </p:nvSpPr>
        <p:spPr bwMode="auto">
          <a:xfrm>
            <a:off x="3602038" y="3836988"/>
            <a:ext cx="1584325" cy="287337"/>
          </a:xfrm>
          <a:prstGeom prst="line">
            <a:avLst/>
          </a:prstGeom>
          <a:noFill/>
          <a:ln w="38100">
            <a:solidFill>
              <a:schemeClr val="tx1"/>
            </a:solidFill>
            <a:round/>
            <a:headEnd/>
            <a:tailEnd type="triangle" w="med" len="med"/>
          </a:ln>
        </p:spPr>
        <p:txBody>
          <a:bodyPr/>
          <a:lstStyle/>
          <a:p>
            <a:endParaRPr lang="zh-TW" altLang="en-US"/>
          </a:p>
        </p:txBody>
      </p:sp>
      <p:pic>
        <p:nvPicPr>
          <p:cNvPr id="154632" name="Picture 2"/>
          <p:cNvPicPr>
            <a:picLocks noChangeAspect="1" noChangeArrowheads="1"/>
          </p:cNvPicPr>
          <p:nvPr/>
        </p:nvPicPr>
        <p:blipFill>
          <a:blip r:embed="rId3" cstate="print"/>
          <a:srcRect/>
          <a:stretch>
            <a:fillRect/>
          </a:stretch>
        </p:blipFill>
        <p:spPr bwMode="auto">
          <a:xfrm>
            <a:off x="23813" y="1208088"/>
            <a:ext cx="9029700" cy="1504950"/>
          </a:xfrm>
          <a:prstGeom prst="rect">
            <a:avLst/>
          </a:prstGeom>
          <a:noFill/>
          <a:ln w="9525">
            <a:noFill/>
            <a:miter lim="800000"/>
            <a:headEnd/>
            <a:tailEnd/>
          </a:ln>
        </p:spPr>
      </p:pic>
      <p:pic>
        <p:nvPicPr>
          <p:cNvPr id="154633" name="Picture 2"/>
          <p:cNvPicPr>
            <a:picLocks noChangeAspect="1" noChangeArrowheads="1"/>
          </p:cNvPicPr>
          <p:nvPr/>
        </p:nvPicPr>
        <p:blipFill>
          <a:blip r:embed="rId3" cstate="print"/>
          <a:srcRect l="88799" r="6213"/>
          <a:stretch>
            <a:fillRect/>
          </a:stretch>
        </p:blipFill>
        <p:spPr bwMode="auto">
          <a:xfrm>
            <a:off x="5643563" y="3965575"/>
            <a:ext cx="258762" cy="863600"/>
          </a:xfrm>
          <a:prstGeom prst="rect">
            <a:avLst/>
          </a:prstGeom>
          <a:noFill/>
          <a:ln w="9525">
            <a:noFill/>
            <a:miter lim="800000"/>
            <a:headEnd/>
            <a:tailEnd/>
          </a:ln>
        </p:spPr>
      </p:pic>
      <p:pic>
        <p:nvPicPr>
          <p:cNvPr id="154634" name="Picture 2"/>
          <p:cNvPicPr>
            <a:picLocks noChangeAspect="1" noChangeArrowheads="1"/>
          </p:cNvPicPr>
          <p:nvPr/>
        </p:nvPicPr>
        <p:blipFill>
          <a:blip r:embed="rId3" cstate="print"/>
          <a:srcRect/>
          <a:stretch>
            <a:fillRect/>
          </a:stretch>
        </p:blipFill>
        <p:spPr bwMode="auto">
          <a:xfrm>
            <a:off x="0" y="1196975"/>
            <a:ext cx="9029700" cy="1504950"/>
          </a:xfrm>
          <a:prstGeom prst="rect">
            <a:avLst/>
          </a:prstGeom>
          <a:noFill/>
          <a:ln w="9525">
            <a:noFill/>
            <a:miter lim="800000"/>
            <a:headEnd/>
            <a:tailEnd/>
          </a:ln>
        </p:spPr>
      </p:pic>
      <p:pic>
        <p:nvPicPr>
          <p:cNvPr id="154635" name="Picture 2"/>
          <p:cNvPicPr>
            <a:picLocks noChangeAspect="1" noChangeArrowheads="1"/>
          </p:cNvPicPr>
          <p:nvPr/>
        </p:nvPicPr>
        <p:blipFill>
          <a:blip r:embed="rId3" cstate="print"/>
          <a:srcRect/>
          <a:stretch>
            <a:fillRect/>
          </a:stretch>
        </p:blipFill>
        <p:spPr bwMode="auto">
          <a:xfrm>
            <a:off x="0" y="1196975"/>
            <a:ext cx="9029700" cy="1504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5"/>
          <p:cNvSpPr>
            <a:spLocks noGrp="1"/>
          </p:cNvSpPr>
          <p:nvPr>
            <p:ph type="sldNum" sz="quarter" idx="12"/>
          </p:nvPr>
        </p:nvSpPr>
        <p:spPr/>
        <p:txBody>
          <a:bodyPr/>
          <a:lstStyle/>
          <a:p>
            <a:pPr>
              <a:defRPr/>
            </a:pPr>
            <a:fld id="{594E760F-2986-456A-B7DD-873EE2975AA4}" type="slidenum">
              <a:rPr lang="zh-TW" altLang="en-US"/>
              <a:pPr>
                <a:defRPr/>
              </a:pPr>
              <a:t>32</a:t>
            </a:fld>
            <a:endParaRPr lang="zh-TW" altLang="en-US"/>
          </a:p>
        </p:txBody>
      </p:sp>
      <p:sp>
        <p:nvSpPr>
          <p:cNvPr id="7"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BFED6388-F0E2-4AFB-A8B3-FBE8EC72D61C}" type="slidenum">
              <a:rPr kumimoji="0" lang="zh-TW" altLang="en-US" sz="1200">
                <a:solidFill>
                  <a:schemeClr val="tx1">
                    <a:tint val="75000"/>
                  </a:schemeClr>
                </a:solidFill>
                <a:latin typeface="+mn-lt"/>
                <a:ea typeface="+mn-ea"/>
              </a:rPr>
              <a:pPr algn="r" fontAlgn="auto">
                <a:spcBef>
                  <a:spcPts val="0"/>
                </a:spcBef>
                <a:spcAft>
                  <a:spcPts val="0"/>
                </a:spcAft>
                <a:defRPr/>
              </a:pPr>
              <a:t>32</a:t>
            </a:fld>
            <a:endParaRPr kumimoji="0" lang="zh-TW" altLang="en-US" sz="1200">
              <a:solidFill>
                <a:schemeClr val="tx1">
                  <a:tint val="75000"/>
                </a:schemeClr>
              </a:solidFill>
              <a:latin typeface="+mn-lt"/>
              <a:ea typeface="+mn-ea"/>
            </a:endParaRPr>
          </a:p>
        </p:txBody>
      </p:sp>
      <p:sp>
        <p:nvSpPr>
          <p:cNvPr id="156675" name="標題 1"/>
          <p:cNvSpPr>
            <a:spLocks noGrp="1"/>
          </p:cNvSpPr>
          <p:nvPr>
            <p:ph type="title"/>
          </p:nvPr>
        </p:nvSpPr>
        <p:spPr/>
        <p:txBody>
          <a:bodyPr/>
          <a:lstStyle/>
          <a:p>
            <a:pPr eaLnBrk="1" hangingPunct="1"/>
            <a:r>
              <a:rPr lang="en-US" altLang="zh-TW" smtClean="0"/>
              <a:t>Solving a sparse linear system</a:t>
            </a:r>
            <a:endParaRPr lang="zh-TW" altLang="en-US" smtClean="0"/>
          </a:p>
        </p:txBody>
      </p:sp>
      <p:sp>
        <p:nvSpPr>
          <p:cNvPr id="156676" name="內容版面配置區 2"/>
          <p:cNvSpPr>
            <a:spLocks noGrp="1"/>
          </p:cNvSpPr>
          <p:nvPr>
            <p:ph idx="1"/>
          </p:nvPr>
        </p:nvSpPr>
        <p:spPr/>
        <p:txBody>
          <a:bodyPr/>
          <a:lstStyle/>
          <a:p>
            <a:pPr eaLnBrk="1" hangingPunct="1"/>
            <a:endParaRPr lang="zh-TW" altLang="en-US" smtClean="0"/>
          </a:p>
        </p:txBody>
      </p:sp>
      <p:sp>
        <p:nvSpPr>
          <p:cNvPr id="4" name="投影片編號版面配置區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D99FF1D4-918F-435A-8A60-44D4BA29923B}" type="slidenum">
              <a:rPr kumimoji="0" lang="zh-TW" altLang="en-US" sz="1200">
                <a:solidFill>
                  <a:schemeClr val="tx1">
                    <a:tint val="75000"/>
                  </a:schemeClr>
                </a:solidFill>
                <a:latin typeface="+mn-lt"/>
                <a:ea typeface="+mn-ea"/>
              </a:rPr>
              <a:pPr algn="r" fontAlgn="auto">
                <a:spcBef>
                  <a:spcPts val="0"/>
                </a:spcBef>
                <a:spcAft>
                  <a:spcPts val="0"/>
                </a:spcAft>
                <a:defRPr/>
              </a:pPr>
              <a:t>32</a:t>
            </a:fld>
            <a:endParaRPr kumimoji="0" lang="zh-TW" altLang="en-US" sz="1200">
              <a:solidFill>
                <a:schemeClr val="tx1">
                  <a:tint val="75000"/>
                </a:schemeClr>
              </a:solidFill>
              <a:latin typeface="+mn-lt"/>
              <a:ea typeface="+mn-ea"/>
            </a:endParaRPr>
          </a:p>
        </p:txBody>
      </p:sp>
      <p:pic>
        <p:nvPicPr>
          <p:cNvPr id="156678" name="Picture 2"/>
          <p:cNvPicPr>
            <a:picLocks noChangeAspect="1" noChangeArrowheads="1"/>
          </p:cNvPicPr>
          <p:nvPr/>
        </p:nvPicPr>
        <p:blipFill>
          <a:blip r:embed="rId3" cstate="print"/>
          <a:srcRect/>
          <a:stretch>
            <a:fillRect/>
          </a:stretch>
        </p:blipFill>
        <p:spPr bwMode="auto">
          <a:xfrm>
            <a:off x="325438" y="1573213"/>
            <a:ext cx="8532812" cy="3795712"/>
          </a:xfrm>
          <a:prstGeom prst="rect">
            <a:avLst/>
          </a:prstGeom>
          <a:noFill/>
          <a:ln w="9525">
            <a:noFill/>
            <a:miter lim="800000"/>
            <a:headEnd/>
            <a:tailEnd/>
          </a:ln>
        </p:spPr>
      </p:pic>
      <p:sp>
        <p:nvSpPr>
          <p:cNvPr id="156679" name="矩形 5"/>
          <p:cNvSpPr>
            <a:spLocks noChangeArrowheads="1"/>
          </p:cNvSpPr>
          <p:nvPr/>
        </p:nvSpPr>
        <p:spPr bwMode="auto">
          <a:xfrm>
            <a:off x="2700338" y="5949950"/>
            <a:ext cx="5381625" cy="460375"/>
          </a:xfrm>
          <a:prstGeom prst="rect">
            <a:avLst/>
          </a:prstGeom>
          <a:solidFill>
            <a:schemeClr val="bg1"/>
          </a:solidFill>
          <a:ln w="9525">
            <a:noFill/>
            <a:miter lim="800000"/>
            <a:headEnd/>
            <a:tailEnd/>
          </a:ln>
        </p:spPr>
        <p:txBody>
          <a:bodyPr>
            <a:spAutoFit/>
          </a:bodyPr>
          <a:lstStyle/>
          <a:p>
            <a:r>
              <a:rPr kumimoji="0" lang="en-US" altLang="zh-TW" sz="2400" b="1">
                <a:latin typeface="Calibri" pitchFamily="34" charset="0"/>
              </a:rPr>
              <a:t>(Mostafavi et al. </a:t>
            </a:r>
            <a:r>
              <a:rPr kumimoji="0" lang="en-US" altLang="zh-TW" sz="2400" b="1" i="1">
                <a:latin typeface="Calibri" pitchFamily="34" charset="0"/>
              </a:rPr>
              <a:t>Genome Biology</a:t>
            </a:r>
            <a:r>
              <a:rPr kumimoji="0" lang="en-US" altLang="zh-TW" sz="2400" b="1">
                <a:latin typeface="Calibri" pitchFamily="34" charset="0"/>
              </a:rPr>
              <a:t> 2008)</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投影片編號版面配置區 5"/>
          <p:cNvSpPr>
            <a:spLocks noGrp="1"/>
          </p:cNvSpPr>
          <p:nvPr>
            <p:ph type="sldNum" sz="quarter" idx="12"/>
          </p:nvPr>
        </p:nvSpPr>
        <p:spPr/>
        <p:txBody>
          <a:bodyPr/>
          <a:lstStyle/>
          <a:p>
            <a:pPr>
              <a:defRPr/>
            </a:pPr>
            <a:fld id="{76343D83-57E6-4979-83C7-31B351890440}" type="slidenum">
              <a:rPr lang="zh-TW" altLang="en-US"/>
              <a:pPr>
                <a:defRPr/>
              </a:pPr>
              <a:t>33</a:t>
            </a:fld>
            <a:endParaRPr lang="zh-TW" altLang="en-US"/>
          </a:p>
        </p:txBody>
      </p:sp>
      <p:sp>
        <p:nvSpPr>
          <p:cNvPr id="7"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C68BBFCA-6093-41A5-983A-345B8EECEBC4}" type="slidenum">
              <a:rPr kumimoji="0" lang="zh-TW" altLang="en-US" sz="1200">
                <a:solidFill>
                  <a:schemeClr val="tx1">
                    <a:tint val="75000"/>
                  </a:schemeClr>
                </a:solidFill>
                <a:latin typeface="+mn-lt"/>
                <a:ea typeface="+mn-ea"/>
              </a:rPr>
              <a:pPr algn="r" fontAlgn="auto">
                <a:spcBef>
                  <a:spcPts val="0"/>
                </a:spcBef>
                <a:spcAft>
                  <a:spcPts val="0"/>
                </a:spcAft>
                <a:defRPr/>
              </a:pPr>
              <a:t>33</a:t>
            </a:fld>
            <a:endParaRPr kumimoji="0" lang="zh-TW" altLang="en-US" sz="1200">
              <a:solidFill>
                <a:schemeClr val="tx1">
                  <a:tint val="75000"/>
                </a:schemeClr>
              </a:solidFill>
              <a:latin typeface="+mn-lt"/>
              <a:ea typeface="+mn-ea"/>
            </a:endParaRPr>
          </a:p>
        </p:txBody>
      </p:sp>
      <p:sp>
        <p:nvSpPr>
          <p:cNvPr id="158723" name="標題 1"/>
          <p:cNvSpPr>
            <a:spLocks noGrp="1"/>
          </p:cNvSpPr>
          <p:nvPr>
            <p:ph type="title"/>
          </p:nvPr>
        </p:nvSpPr>
        <p:spPr/>
        <p:txBody>
          <a:bodyPr/>
          <a:lstStyle/>
          <a:p>
            <a:pPr eaLnBrk="1" hangingPunct="1"/>
            <a:r>
              <a:rPr lang="en-US" altLang="zh-TW" smtClean="0"/>
              <a:t>Laplacian matrix</a:t>
            </a:r>
            <a:endParaRPr lang="zh-TW" altLang="en-US" smtClean="0"/>
          </a:p>
        </p:txBody>
      </p:sp>
      <p:sp>
        <p:nvSpPr>
          <p:cNvPr id="158724" name="內容版面配置區 2"/>
          <p:cNvSpPr>
            <a:spLocks noGrp="1"/>
          </p:cNvSpPr>
          <p:nvPr>
            <p:ph idx="1"/>
          </p:nvPr>
        </p:nvSpPr>
        <p:spPr/>
        <p:txBody>
          <a:bodyPr/>
          <a:lstStyle/>
          <a:p>
            <a:pPr eaLnBrk="1" hangingPunct="1"/>
            <a:endParaRPr lang="zh-TW" altLang="en-US" smtClean="0"/>
          </a:p>
        </p:txBody>
      </p:sp>
      <p:sp>
        <p:nvSpPr>
          <p:cNvPr id="4" name="投影片編號版面配置區 3"/>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1B8BD3AE-0A82-4BE0-BE2C-03CCC14A8833}" type="slidenum">
              <a:rPr kumimoji="0" lang="zh-TW" altLang="en-US" sz="1200">
                <a:solidFill>
                  <a:schemeClr val="tx1">
                    <a:tint val="75000"/>
                  </a:schemeClr>
                </a:solidFill>
                <a:latin typeface="+mn-lt"/>
                <a:ea typeface="+mn-ea"/>
              </a:rPr>
              <a:pPr algn="r" fontAlgn="auto">
                <a:spcBef>
                  <a:spcPts val="0"/>
                </a:spcBef>
                <a:spcAft>
                  <a:spcPts val="0"/>
                </a:spcAft>
                <a:defRPr/>
              </a:pPr>
              <a:t>33</a:t>
            </a:fld>
            <a:endParaRPr kumimoji="0" lang="zh-TW" altLang="en-US" sz="1200">
              <a:solidFill>
                <a:schemeClr val="tx1">
                  <a:tint val="75000"/>
                </a:schemeClr>
              </a:solidFill>
              <a:latin typeface="+mn-lt"/>
              <a:ea typeface="+mn-ea"/>
            </a:endParaRPr>
          </a:p>
        </p:txBody>
      </p:sp>
      <p:pic>
        <p:nvPicPr>
          <p:cNvPr id="158726" name="Picture 2"/>
          <p:cNvPicPr>
            <a:picLocks noChangeAspect="1" noChangeArrowheads="1"/>
          </p:cNvPicPr>
          <p:nvPr/>
        </p:nvPicPr>
        <p:blipFill>
          <a:blip r:embed="rId3" cstate="print"/>
          <a:srcRect l="20412" t="35695" r="25281" b="30193"/>
          <a:stretch>
            <a:fillRect/>
          </a:stretch>
        </p:blipFill>
        <p:spPr bwMode="auto">
          <a:xfrm>
            <a:off x="611188" y="1773238"/>
            <a:ext cx="7786687" cy="3240087"/>
          </a:xfrm>
          <a:prstGeom prst="rect">
            <a:avLst/>
          </a:prstGeom>
          <a:noFill/>
          <a:ln w="9525">
            <a:noFill/>
            <a:miter lim="800000"/>
            <a:headEnd/>
            <a:tailEnd/>
          </a:ln>
        </p:spPr>
      </p:pic>
      <p:sp>
        <p:nvSpPr>
          <p:cNvPr id="158727" name="矩形 5"/>
          <p:cNvSpPr>
            <a:spLocks noChangeArrowheads="1"/>
          </p:cNvSpPr>
          <p:nvPr/>
        </p:nvSpPr>
        <p:spPr bwMode="auto">
          <a:xfrm>
            <a:off x="3276600" y="6092825"/>
            <a:ext cx="4667250" cy="369888"/>
          </a:xfrm>
          <a:prstGeom prst="rect">
            <a:avLst/>
          </a:prstGeom>
          <a:noFill/>
          <a:ln w="9525">
            <a:noFill/>
            <a:miter lim="800000"/>
            <a:headEnd/>
            <a:tailEnd/>
          </a:ln>
        </p:spPr>
        <p:txBody>
          <a:bodyPr wrap="none">
            <a:spAutoFit/>
          </a:bodyPr>
          <a:lstStyle/>
          <a:p>
            <a:r>
              <a:rPr kumimoji="0" lang="en-US" altLang="zh-TW" b="1">
                <a:latin typeface="Calibri" pitchFamily="34" charset="0"/>
                <a:hlinkClick r:id="rId4"/>
              </a:rPr>
              <a:t>http://en.wikipedia.org/wiki/Laplacian_matrix</a:t>
            </a:r>
            <a:endParaRPr kumimoji="0" lang="zh-TW" altLang="en-US" b="1">
              <a:latin typeface="Calibri"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5"/>
          <p:cNvSpPr>
            <a:spLocks noGrp="1"/>
          </p:cNvSpPr>
          <p:nvPr>
            <p:ph type="sldNum" sz="quarter" idx="12"/>
          </p:nvPr>
        </p:nvSpPr>
        <p:spPr/>
        <p:txBody>
          <a:bodyPr/>
          <a:lstStyle/>
          <a:p>
            <a:pPr>
              <a:defRPr/>
            </a:pPr>
            <a:fld id="{21050656-56A1-401A-9DF7-A0F4B4BF7774}" type="slidenum">
              <a:rPr lang="zh-TW" altLang="en-US"/>
              <a:pPr>
                <a:defRPr/>
              </a:pPr>
              <a:t>34</a:t>
            </a:fld>
            <a:endParaRPr lang="zh-TW" altLang="en-US"/>
          </a:p>
        </p:txBody>
      </p:sp>
      <p:sp>
        <p:nvSpPr>
          <p:cNvPr id="160770" name="Rectangle 2"/>
          <p:cNvSpPr>
            <a:spLocks noGrp="1"/>
          </p:cNvSpPr>
          <p:nvPr>
            <p:ph type="title"/>
          </p:nvPr>
        </p:nvSpPr>
        <p:spPr>
          <a:xfrm>
            <a:off x="457200" y="274638"/>
            <a:ext cx="8229600" cy="777875"/>
          </a:xfrm>
        </p:spPr>
        <p:txBody>
          <a:bodyPr/>
          <a:lstStyle/>
          <a:p>
            <a:r>
              <a:rPr lang="en-US" altLang="zh-TW" smtClean="0"/>
              <a:t>The comparison of 9 methods </a:t>
            </a:r>
          </a:p>
        </p:txBody>
      </p:sp>
      <p:sp>
        <p:nvSpPr>
          <p:cNvPr id="160771" name="Rectangle 3"/>
          <p:cNvSpPr>
            <a:spLocks noGrp="1"/>
          </p:cNvSpPr>
          <p:nvPr>
            <p:ph type="body" idx="1"/>
          </p:nvPr>
        </p:nvSpPr>
        <p:spPr/>
        <p:txBody>
          <a:bodyPr/>
          <a:lstStyle/>
          <a:p>
            <a:endParaRPr lang="en-US" altLang="zh-TW" smtClean="0"/>
          </a:p>
        </p:txBody>
      </p:sp>
      <p:pic>
        <p:nvPicPr>
          <p:cNvPr id="160772" name="Picture 4"/>
          <p:cNvPicPr>
            <a:picLocks noChangeAspect="1" noChangeArrowheads="1"/>
          </p:cNvPicPr>
          <p:nvPr/>
        </p:nvPicPr>
        <p:blipFill>
          <a:blip r:embed="rId3" cstate="print"/>
          <a:srcRect/>
          <a:stretch>
            <a:fillRect/>
          </a:stretch>
        </p:blipFill>
        <p:spPr bwMode="auto">
          <a:xfrm>
            <a:off x="250825" y="1052513"/>
            <a:ext cx="7129463" cy="4319587"/>
          </a:xfrm>
          <a:prstGeom prst="rect">
            <a:avLst/>
          </a:prstGeom>
          <a:noFill/>
          <a:ln w="9525">
            <a:solidFill>
              <a:srgbClr val="0000FF"/>
            </a:solidFill>
            <a:miter lim="800000"/>
            <a:headEnd/>
            <a:tailEnd/>
          </a:ln>
        </p:spPr>
      </p:pic>
      <p:pic>
        <p:nvPicPr>
          <p:cNvPr id="195589" name="Picture 5"/>
          <p:cNvPicPr>
            <a:picLocks noChangeAspect="1" noChangeArrowheads="1"/>
          </p:cNvPicPr>
          <p:nvPr/>
        </p:nvPicPr>
        <p:blipFill>
          <a:blip r:embed="rId4" cstate="print"/>
          <a:srcRect/>
          <a:stretch>
            <a:fillRect/>
          </a:stretch>
        </p:blipFill>
        <p:spPr bwMode="auto">
          <a:xfrm>
            <a:off x="1979613" y="3827463"/>
            <a:ext cx="6624637" cy="2439987"/>
          </a:xfrm>
          <a:prstGeom prst="rect">
            <a:avLst/>
          </a:prstGeom>
          <a:noFill/>
          <a:ln w="9525">
            <a:solidFill>
              <a:srgbClr val="0000FF"/>
            </a:solidFill>
            <a:miter lim="800000"/>
            <a:headEnd/>
            <a:tailEnd/>
          </a:ln>
        </p:spPr>
      </p:pic>
      <p:sp>
        <p:nvSpPr>
          <p:cNvPr id="160774" name="矩形 7"/>
          <p:cNvSpPr>
            <a:spLocks noChangeArrowheads="1"/>
          </p:cNvSpPr>
          <p:nvPr/>
        </p:nvSpPr>
        <p:spPr bwMode="auto">
          <a:xfrm>
            <a:off x="3132138" y="6324600"/>
            <a:ext cx="5113337" cy="396875"/>
          </a:xfrm>
          <a:prstGeom prst="rect">
            <a:avLst/>
          </a:prstGeom>
          <a:solidFill>
            <a:schemeClr val="bg1"/>
          </a:solidFill>
          <a:ln w="9525">
            <a:noFill/>
            <a:miter lim="800000"/>
            <a:headEnd/>
            <a:tailEnd/>
          </a:ln>
        </p:spPr>
        <p:txBody>
          <a:bodyPr>
            <a:spAutoFit/>
          </a:bodyPr>
          <a:lstStyle/>
          <a:p>
            <a:r>
              <a:rPr kumimoji="0" lang="en-US" altLang="zh-TW" sz="2000" b="1">
                <a:latin typeface="Calibri" pitchFamily="34" charset="0"/>
              </a:rPr>
              <a:t>(Peña-Castillo et al. </a:t>
            </a:r>
            <a:r>
              <a:rPr kumimoji="0" lang="en-US" altLang="zh-TW" sz="2000" b="1" i="1">
                <a:latin typeface="Calibri" pitchFamily="34" charset="0"/>
              </a:rPr>
              <a:t>Genome Biology</a:t>
            </a:r>
            <a:r>
              <a:rPr kumimoji="0" lang="en-US" altLang="zh-TW" sz="2000" b="1">
                <a:latin typeface="Calibri" pitchFamily="34" charset="0"/>
              </a:rPr>
              <a:t> 2008)</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195589"/>
                                        </p:tgtEl>
                                        <p:attrNameLst>
                                          <p:attrName>style.visibility</p:attrName>
                                        </p:attrNameLst>
                                      </p:cBhvr>
                                      <p:to>
                                        <p:strVal val="visible"/>
                                      </p:to>
                                    </p:set>
                                    <p:animEffect transition="in" filter="box(in)">
                                      <p:cBhvr>
                                        <p:cTn id="7" dur="500"/>
                                        <p:tgtEl>
                                          <p:spTgt spid="195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投影片編號版面配置區 5"/>
          <p:cNvSpPr>
            <a:spLocks noGrp="1"/>
          </p:cNvSpPr>
          <p:nvPr>
            <p:ph type="sldNum" sz="quarter" idx="12"/>
          </p:nvPr>
        </p:nvSpPr>
        <p:spPr/>
        <p:txBody>
          <a:bodyPr/>
          <a:lstStyle/>
          <a:p>
            <a:pPr>
              <a:defRPr/>
            </a:pPr>
            <a:fld id="{F5F87F07-8A42-4B68-8AB1-1E8CAA8373DC}" type="slidenum">
              <a:rPr lang="zh-TW" altLang="en-US"/>
              <a:pPr>
                <a:defRPr/>
              </a:pPr>
              <a:t>35</a:t>
            </a:fld>
            <a:endParaRPr lang="zh-TW" altLang="en-US"/>
          </a:p>
        </p:txBody>
      </p:sp>
      <p:sp>
        <p:nvSpPr>
          <p:cNvPr id="6"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1CEAFB74-2AD1-4DB1-A123-97B778918166}" type="slidenum">
              <a:rPr kumimoji="0" lang="zh-TW" altLang="en-US" sz="1200">
                <a:solidFill>
                  <a:schemeClr val="tx1">
                    <a:tint val="75000"/>
                  </a:schemeClr>
                </a:solidFill>
                <a:latin typeface="+mn-lt"/>
                <a:ea typeface="+mn-ea"/>
              </a:rPr>
              <a:pPr algn="r" fontAlgn="auto">
                <a:spcBef>
                  <a:spcPts val="0"/>
                </a:spcBef>
                <a:spcAft>
                  <a:spcPts val="0"/>
                </a:spcAft>
                <a:defRPr/>
              </a:pPr>
              <a:t>35</a:t>
            </a:fld>
            <a:endParaRPr kumimoji="0" lang="zh-TW" altLang="en-US" sz="1200">
              <a:solidFill>
                <a:schemeClr val="tx1">
                  <a:tint val="75000"/>
                </a:schemeClr>
              </a:solidFill>
              <a:latin typeface="+mn-lt"/>
              <a:ea typeface="+mn-ea"/>
            </a:endParaRPr>
          </a:p>
        </p:txBody>
      </p:sp>
      <p:sp>
        <p:nvSpPr>
          <p:cNvPr id="162819" name="Rectangle 2"/>
          <p:cNvSpPr>
            <a:spLocks noGrp="1"/>
          </p:cNvSpPr>
          <p:nvPr>
            <p:ph type="title"/>
          </p:nvPr>
        </p:nvSpPr>
        <p:spPr>
          <a:xfrm>
            <a:off x="457200" y="274638"/>
            <a:ext cx="8229600" cy="417512"/>
          </a:xfrm>
        </p:spPr>
        <p:txBody>
          <a:bodyPr/>
          <a:lstStyle/>
          <a:p>
            <a:pPr eaLnBrk="1" hangingPunct="1"/>
            <a:r>
              <a:rPr lang="en-US" altLang="zh-TW" sz="4000" smtClean="0"/>
              <a:t>GeneMANIA performance (C)</a:t>
            </a:r>
          </a:p>
        </p:txBody>
      </p:sp>
      <p:sp>
        <p:nvSpPr>
          <p:cNvPr id="162820" name="Rectangle 3"/>
          <p:cNvSpPr>
            <a:spLocks noGrp="1"/>
          </p:cNvSpPr>
          <p:nvPr>
            <p:ph type="body" idx="1"/>
          </p:nvPr>
        </p:nvSpPr>
        <p:spPr/>
        <p:txBody>
          <a:bodyPr/>
          <a:lstStyle/>
          <a:p>
            <a:pPr eaLnBrk="1" hangingPunct="1"/>
            <a:endParaRPr lang="en-US" altLang="zh-TW" smtClean="0"/>
          </a:p>
        </p:txBody>
      </p:sp>
      <p:pic>
        <p:nvPicPr>
          <p:cNvPr id="162821" name="Picture 5"/>
          <p:cNvPicPr>
            <a:picLocks noChangeAspect="1" noChangeArrowheads="1"/>
          </p:cNvPicPr>
          <p:nvPr/>
        </p:nvPicPr>
        <p:blipFill>
          <a:blip r:embed="rId3" cstate="print"/>
          <a:srcRect/>
          <a:stretch>
            <a:fillRect/>
          </a:stretch>
        </p:blipFill>
        <p:spPr bwMode="auto">
          <a:xfrm>
            <a:off x="395288" y="836613"/>
            <a:ext cx="7632700" cy="5405437"/>
          </a:xfrm>
          <a:prstGeom prst="rect">
            <a:avLst/>
          </a:prstGeom>
          <a:noFill/>
          <a:ln w="9525">
            <a:noFill/>
            <a:miter lim="800000"/>
            <a:headEnd/>
            <a:tailEnd/>
          </a:ln>
        </p:spPr>
      </p:pic>
      <p:sp>
        <p:nvSpPr>
          <p:cNvPr id="162822" name="矩形 7"/>
          <p:cNvSpPr>
            <a:spLocks noChangeArrowheads="1"/>
          </p:cNvSpPr>
          <p:nvPr/>
        </p:nvSpPr>
        <p:spPr bwMode="auto">
          <a:xfrm>
            <a:off x="2987675" y="6249988"/>
            <a:ext cx="5381625" cy="396875"/>
          </a:xfrm>
          <a:prstGeom prst="rect">
            <a:avLst/>
          </a:prstGeom>
          <a:solidFill>
            <a:schemeClr val="bg1"/>
          </a:solidFill>
          <a:ln w="9525">
            <a:noFill/>
            <a:miter lim="800000"/>
            <a:headEnd/>
            <a:tailEnd/>
          </a:ln>
        </p:spPr>
        <p:txBody>
          <a:bodyPr>
            <a:spAutoFit/>
          </a:bodyPr>
          <a:lstStyle/>
          <a:p>
            <a:r>
              <a:rPr kumimoji="0" lang="en-US" altLang="zh-TW" sz="2000" b="1">
                <a:latin typeface="Calibri" pitchFamily="34" charset="0"/>
              </a:rPr>
              <a:t>(Peña-Castillo et al. </a:t>
            </a:r>
            <a:r>
              <a:rPr kumimoji="0" lang="en-US" altLang="zh-TW" sz="2000" b="1" i="1">
                <a:latin typeface="Calibri" pitchFamily="34" charset="0"/>
              </a:rPr>
              <a:t>Genome Biology</a:t>
            </a:r>
            <a:r>
              <a:rPr kumimoji="0" lang="en-US" altLang="zh-TW" sz="2000" b="1">
                <a:latin typeface="Calibri" pitchFamily="34" charset="0"/>
              </a:rPr>
              <a:t> 2008)</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投影片編號版面配置區 5"/>
          <p:cNvSpPr>
            <a:spLocks noGrp="1"/>
          </p:cNvSpPr>
          <p:nvPr>
            <p:ph type="sldNum" sz="quarter" idx="12"/>
          </p:nvPr>
        </p:nvSpPr>
        <p:spPr/>
        <p:txBody>
          <a:bodyPr/>
          <a:lstStyle/>
          <a:p>
            <a:pPr>
              <a:defRPr/>
            </a:pPr>
            <a:fld id="{80146AF2-929C-4D57-8D37-6B15398A27BF}" type="slidenum">
              <a:rPr lang="zh-TW" altLang="en-US"/>
              <a:pPr>
                <a:defRPr/>
              </a:pPr>
              <a:t>36</a:t>
            </a:fld>
            <a:endParaRPr lang="zh-TW" altLang="en-US"/>
          </a:p>
        </p:txBody>
      </p:sp>
      <p:sp>
        <p:nvSpPr>
          <p:cNvPr id="4" name="投影片編號版面配置區 5"/>
          <p:cNvSpPr txBox="1">
            <a:spLocks noGrp="1"/>
          </p:cNvSpPr>
          <p:nvPr/>
        </p:nvSpPr>
        <p:spPr>
          <a:xfrm>
            <a:off x="6553200" y="6356350"/>
            <a:ext cx="2133600" cy="365125"/>
          </a:xfrm>
          <a:prstGeom prst="rect">
            <a:avLst/>
          </a:prstGeom>
          <a:noFill/>
        </p:spPr>
        <p:txBody>
          <a:bodyPr anchor="ctr"/>
          <a:lstStyle/>
          <a:p>
            <a:pPr algn="r" fontAlgn="auto">
              <a:spcBef>
                <a:spcPts val="0"/>
              </a:spcBef>
              <a:spcAft>
                <a:spcPts val="0"/>
              </a:spcAft>
              <a:defRPr/>
            </a:pPr>
            <a:fld id="{5F1849D1-075A-42B6-95EA-3B071E2DC86F}" type="slidenum">
              <a:rPr kumimoji="0" lang="zh-TW" altLang="en-US" sz="1200">
                <a:solidFill>
                  <a:schemeClr val="tx1">
                    <a:tint val="75000"/>
                  </a:schemeClr>
                </a:solidFill>
                <a:latin typeface="+mn-lt"/>
                <a:ea typeface="+mn-ea"/>
              </a:rPr>
              <a:pPr algn="r" fontAlgn="auto">
                <a:spcBef>
                  <a:spcPts val="0"/>
                </a:spcBef>
                <a:spcAft>
                  <a:spcPts val="0"/>
                </a:spcAft>
                <a:defRPr/>
              </a:pPr>
              <a:t>36</a:t>
            </a:fld>
            <a:endParaRPr kumimoji="0" lang="zh-TW" altLang="en-US" sz="1200">
              <a:solidFill>
                <a:schemeClr val="tx1">
                  <a:tint val="75000"/>
                </a:schemeClr>
              </a:solidFill>
              <a:latin typeface="+mn-lt"/>
              <a:ea typeface="+mn-ea"/>
            </a:endParaRPr>
          </a:p>
        </p:txBody>
      </p:sp>
      <p:sp>
        <p:nvSpPr>
          <p:cNvPr id="198659" name="Rectangle 4"/>
          <p:cNvSpPr>
            <a:spLocks noGrp="1"/>
          </p:cNvSpPr>
          <p:nvPr>
            <p:ph type="ctrTitle"/>
          </p:nvPr>
        </p:nvSpPr>
        <p:spPr/>
        <p:txBody>
          <a:bodyPr/>
          <a:lstStyle/>
          <a:p>
            <a:pPr eaLnBrk="1" hangingPunct="1"/>
            <a:r>
              <a:rPr lang="en-US" altLang="zh-TW" smtClean="0"/>
              <a:t>Thank you!</a:t>
            </a:r>
            <a:endParaRPr lang="zh-TW" altLang="en-US" smtClean="0"/>
          </a:p>
        </p:txBody>
      </p:sp>
      <p:sp>
        <p:nvSpPr>
          <p:cNvPr id="198660" name="Rectangle 5"/>
          <p:cNvSpPr>
            <a:spLocks noGrp="1"/>
          </p:cNvSpPr>
          <p:nvPr>
            <p:ph type="subTitle" idx="1"/>
          </p:nvPr>
        </p:nvSpPr>
        <p:spPr/>
        <p:txBody>
          <a:bodyPr/>
          <a:lstStyle/>
          <a:p>
            <a:pPr eaLnBrk="1" hangingPunct="1"/>
            <a:endParaRPr lang="en-US" altLang="zh-TW" smtClean="0">
              <a:solidFill>
                <a:schemeClr val="tx1"/>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3674</TotalTime>
  <Words>1255</Words>
  <Application>Microsoft Office PowerPoint</Application>
  <PresentationFormat>如螢幕大小 (4:3)</PresentationFormat>
  <Paragraphs>265</Paragraphs>
  <Slides>36</Slides>
  <Notes>30</Notes>
  <HiddenSlides>0</HiddenSlides>
  <MMClips>0</MMClips>
  <ScaleCrop>false</ScaleCrop>
  <HeadingPairs>
    <vt:vector size="6" baseType="variant">
      <vt:variant>
        <vt:lpstr>佈景主題</vt:lpstr>
      </vt:variant>
      <vt:variant>
        <vt:i4>1</vt:i4>
      </vt:variant>
      <vt:variant>
        <vt:lpstr>內嵌 OLE 伺服程式</vt:lpstr>
      </vt:variant>
      <vt:variant>
        <vt:i4>2</vt:i4>
      </vt:variant>
      <vt:variant>
        <vt:lpstr>投影片標題</vt:lpstr>
      </vt:variant>
      <vt:variant>
        <vt:i4>36</vt:i4>
      </vt:variant>
    </vt:vector>
  </HeadingPairs>
  <TitlesOfParts>
    <vt:vector size="39" baseType="lpstr">
      <vt:lpstr>Office 佈景主題</vt:lpstr>
      <vt:lpstr>Visio</vt:lpstr>
      <vt:lpstr>Equation</vt:lpstr>
      <vt:lpstr>跨領域學習生物資訊的 趨勢與挑戰</vt:lpstr>
      <vt:lpstr>   </vt:lpstr>
      <vt:lpstr>Human Genome Project</vt:lpstr>
      <vt:lpstr>Archon Genomics X PRIZE http://genomics.xprize.org/</vt:lpstr>
      <vt:lpstr>Human genome sequencing</vt:lpstr>
      <vt:lpstr>Next Generation Sequencing</vt:lpstr>
      <vt:lpstr>http://biochip.nchu.edu.tw/lab/Equipment.html</vt:lpstr>
      <vt:lpstr>跨領域研究的重要性</vt:lpstr>
      <vt:lpstr>我的生涯歷程  http://biochip.nchu.edu.tw/lab/Advisor.html</vt:lpstr>
      <vt:lpstr>過去的相關的研究工作</vt:lpstr>
      <vt:lpstr>Used ANN to design probes</vt:lpstr>
      <vt:lpstr>Used network topology to classify cancer</vt:lpstr>
      <vt:lpstr>Built the Composite Regulatory Signature Database  (CRSD)</vt:lpstr>
      <vt:lpstr>投影片 14</vt:lpstr>
      <vt:lpstr>Developed the semi-supervised learning method with SVM and Manifold (Graph laplacian transformation)</vt:lpstr>
      <vt:lpstr>Support vector machine (SVM)</vt:lpstr>
      <vt:lpstr>Manifold projection and ManiSVM</vt:lpstr>
      <vt:lpstr>Used Bayesian approach to build Disease Diagnosis Database</vt:lpstr>
      <vt:lpstr>Pattern Discovery Across Many Weighted Coexpression Networks Using Tensor Computation</vt:lpstr>
      <vt:lpstr>Systems biology</vt:lpstr>
      <vt:lpstr>Gene function prediction</vt:lpstr>
      <vt:lpstr>Gene function prediction</vt:lpstr>
      <vt:lpstr>GeneMANIA algorithm</vt:lpstr>
      <vt:lpstr>Network combination by  using ridge regression</vt:lpstr>
      <vt:lpstr>Example</vt:lpstr>
      <vt:lpstr>Positive and negative label</vt:lpstr>
      <vt:lpstr>Ridge Regression</vt:lpstr>
      <vt:lpstr>The solution</vt:lpstr>
      <vt:lpstr>Trace (linear algebra)</vt:lpstr>
      <vt:lpstr>Label propagation algorithm</vt:lpstr>
      <vt:lpstr>投影片 31</vt:lpstr>
      <vt:lpstr>Solving a sparse linear system</vt:lpstr>
      <vt:lpstr>Laplacian matrix</vt:lpstr>
      <vt:lpstr>The comparison of 9 methods </vt:lpstr>
      <vt:lpstr>GeneMANIA performance (C)</vt:lpstr>
      <vt:lpstr>Thank you!</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Systems Biology</dc:title>
  <dc:creator>Chun-Chi Liu</dc:creator>
  <cp:lastModifiedBy>Chun-Chi Liu</cp:lastModifiedBy>
  <cp:revision>333</cp:revision>
  <dcterms:created xsi:type="dcterms:W3CDTF">2010-09-19T13:44:17Z</dcterms:created>
  <dcterms:modified xsi:type="dcterms:W3CDTF">2011-06-03T08:13:29Z</dcterms:modified>
</cp:coreProperties>
</file>